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7"/>
  </p:notesMasterIdLst>
  <p:sldIdLst>
    <p:sldId id="256" r:id="rId2"/>
    <p:sldId id="259" r:id="rId3"/>
    <p:sldId id="257" r:id="rId4"/>
    <p:sldId id="475" r:id="rId5"/>
    <p:sldId id="416" r:id="rId6"/>
    <p:sldId id="261" r:id="rId7"/>
    <p:sldId id="482" r:id="rId8"/>
    <p:sldId id="388" r:id="rId9"/>
    <p:sldId id="449" r:id="rId10"/>
    <p:sldId id="476" r:id="rId11"/>
    <p:sldId id="447" r:id="rId12"/>
    <p:sldId id="448" r:id="rId13"/>
    <p:sldId id="450" r:id="rId14"/>
    <p:sldId id="478" r:id="rId15"/>
    <p:sldId id="417" r:id="rId16"/>
    <p:sldId id="418" r:id="rId17"/>
    <p:sldId id="420" r:id="rId18"/>
    <p:sldId id="264" r:id="rId19"/>
    <p:sldId id="455" r:id="rId20"/>
    <p:sldId id="430" r:id="rId21"/>
    <p:sldId id="427" r:id="rId22"/>
    <p:sldId id="431" r:id="rId23"/>
    <p:sldId id="428" r:id="rId24"/>
    <p:sldId id="463" r:id="rId25"/>
    <p:sldId id="401" r:id="rId26"/>
    <p:sldId id="433" r:id="rId27"/>
    <p:sldId id="480" r:id="rId28"/>
    <p:sldId id="453" r:id="rId29"/>
    <p:sldId id="432" r:id="rId30"/>
    <p:sldId id="269" r:id="rId31"/>
    <p:sldId id="434" r:id="rId32"/>
    <p:sldId id="270" r:id="rId33"/>
    <p:sldId id="435" r:id="rId34"/>
    <p:sldId id="465" r:id="rId35"/>
    <p:sldId id="466" r:id="rId36"/>
    <p:sldId id="272" r:id="rId37"/>
    <p:sldId id="467" r:id="rId38"/>
    <p:sldId id="271" r:id="rId39"/>
    <p:sldId id="483" r:id="rId40"/>
    <p:sldId id="458" r:id="rId41"/>
    <p:sldId id="275" r:id="rId42"/>
    <p:sldId id="274" r:id="rId43"/>
    <p:sldId id="469" r:id="rId44"/>
    <p:sldId id="276" r:id="rId45"/>
    <p:sldId id="277" r:id="rId46"/>
    <p:sldId id="278" r:id="rId47"/>
    <p:sldId id="279" r:id="rId48"/>
    <p:sldId id="280" r:id="rId49"/>
    <p:sldId id="281" r:id="rId50"/>
    <p:sldId id="282" r:id="rId51"/>
    <p:sldId id="283" r:id="rId52"/>
    <p:sldId id="284" r:id="rId53"/>
    <p:sldId id="286" r:id="rId54"/>
    <p:sldId id="287" r:id="rId55"/>
    <p:sldId id="470" r:id="rId56"/>
    <p:sldId id="459" r:id="rId57"/>
    <p:sldId id="302" r:id="rId58"/>
    <p:sldId id="303" r:id="rId59"/>
    <p:sldId id="387" r:id="rId60"/>
    <p:sldId id="305" r:id="rId61"/>
    <p:sldId id="306" r:id="rId62"/>
    <p:sldId id="307" r:id="rId63"/>
    <p:sldId id="309" r:id="rId64"/>
    <p:sldId id="310" r:id="rId65"/>
    <p:sldId id="311" r:id="rId66"/>
    <p:sldId id="322" r:id="rId67"/>
    <p:sldId id="323" r:id="rId68"/>
    <p:sldId id="324" r:id="rId69"/>
    <p:sldId id="331" r:id="rId70"/>
    <p:sldId id="332" r:id="rId71"/>
    <p:sldId id="333" r:id="rId72"/>
    <p:sldId id="334" r:id="rId73"/>
    <p:sldId id="335" r:id="rId74"/>
    <p:sldId id="337" r:id="rId75"/>
    <p:sldId id="338" r:id="rId76"/>
    <p:sldId id="339" r:id="rId77"/>
    <p:sldId id="347" r:id="rId78"/>
    <p:sldId id="348" r:id="rId79"/>
    <p:sldId id="349" r:id="rId80"/>
    <p:sldId id="359" r:id="rId81"/>
    <p:sldId id="360" r:id="rId82"/>
    <p:sldId id="361" r:id="rId83"/>
    <p:sldId id="362" r:id="rId84"/>
    <p:sldId id="363" r:id="rId85"/>
    <p:sldId id="364" r:id="rId86"/>
    <p:sldId id="365" r:id="rId87"/>
    <p:sldId id="485" r:id="rId88"/>
    <p:sldId id="471" r:id="rId89"/>
    <p:sldId id="460" r:id="rId90"/>
    <p:sldId id="419" r:id="rId91"/>
    <p:sldId id="423" r:id="rId92"/>
    <p:sldId id="464" r:id="rId93"/>
    <p:sldId id="424" r:id="rId94"/>
    <p:sldId id="425" r:id="rId95"/>
    <p:sldId id="426" r:id="rId96"/>
    <p:sldId id="414" r:id="rId97"/>
    <p:sldId id="481" r:id="rId98"/>
    <p:sldId id="472" r:id="rId99"/>
    <p:sldId id="461" r:id="rId100"/>
    <p:sldId id="288" r:id="rId101"/>
    <p:sldId id="488" r:id="rId102"/>
    <p:sldId id="289" r:id="rId103"/>
    <p:sldId id="486" r:id="rId104"/>
    <p:sldId id="290" r:id="rId105"/>
    <p:sldId id="291" r:id="rId106"/>
    <p:sldId id="292" r:id="rId107"/>
    <p:sldId id="489" r:id="rId108"/>
    <p:sldId id="293" r:id="rId109"/>
    <p:sldId id="294" r:id="rId110"/>
    <p:sldId id="295" r:id="rId111"/>
    <p:sldId id="296" r:id="rId112"/>
    <p:sldId id="297" r:id="rId113"/>
    <p:sldId id="298" r:id="rId114"/>
    <p:sldId id="299" r:id="rId115"/>
    <p:sldId id="300" r:id="rId116"/>
    <p:sldId id="403" r:id="rId117"/>
    <p:sldId id="402" r:id="rId118"/>
    <p:sldId id="312" r:id="rId119"/>
    <p:sldId id="313" r:id="rId120"/>
    <p:sldId id="314" r:id="rId121"/>
    <p:sldId id="315" r:id="rId122"/>
    <p:sldId id="316" r:id="rId123"/>
    <p:sldId id="317" r:id="rId124"/>
    <p:sldId id="318" r:id="rId125"/>
    <p:sldId id="319" r:id="rId126"/>
    <p:sldId id="320" r:id="rId127"/>
    <p:sldId id="321" r:id="rId128"/>
    <p:sldId id="325" r:id="rId129"/>
    <p:sldId id="326" r:id="rId130"/>
    <p:sldId id="327" r:id="rId131"/>
    <p:sldId id="328" r:id="rId132"/>
    <p:sldId id="329" r:id="rId133"/>
    <p:sldId id="330" r:id="rId134"/>
    <p:sldId id="367" r:id="rId135"/>
    <p:sldId id="368" r:id="rId136"/>
    <p:sldId id="369" r:id="rId137"/>
    <p:sldId id="370" r:id="rId138"/>
    <p:sldId id="371" r:id="rId139"/>
    <p:sldId id="372" r:id="rId140"/>
    <p:sldId id="373"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45" r:id="rId155"/>
    <p:sldId id="346" r:id="rId156"/>
    <p:sldId id="351" r:id="rId157"/>
    <p:sldId id="352" r:id="rId158"/>
    <p:sldId id="353" r:id="rId159"/>
    <p:sldId id="354" r:id="rId160"/>
    <p:sldId id="355" r:id="rId161"/>
    <p:sldId id="356" r:id="rId162"/>
    <p:sldId id="357" r:id="rId163"/>
    <p:sldId id="358" r:id="rId164"/>
    <p:sldId id="473" r:id="rId165"/>
    <p:sldId id="462" r:id="rId166"/>
    <p:sldId id="405" r:id="rId167"/>
    <p:sldId id="406" r:id="rId168"/>
    <p:sldId id="407" r:id="rId169"/>
    <p:sldId id="408" r:id="rId170"/>
    <p:sldId id="409" r:id="rId171"/>
    <p:sldId id="410" r:id="rId172"/>
    <p:sldId id="411" r:id="rId173"/>
    <p:sldId id="412" r:id="rId174"/>
    <p:sldId id="413" r:id="rId175"/>
    <p:sldId id="260" r:id="rId17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niel Fazekas" initials="DF [5]" lastIdx="1" clrIdx="6">
    <p:extLst/>
  </p:cmAuthor>
  <p:cmAuthor id="1" name="Daniel Fazekas" initials="" lastIdx="0" clrIdx="0"/>
  <p:cmAuthor id="8" name="Daniel Fazekas" initials="DF [6]" lastIdx="1" clrIdx="7">
    <p:extLst/>
  </p:cmAuthor>
  <p:cmAuthor id="2" name="Editor" initials="Editor" lastIdx="73" clrIdx="1">
    <p:extLst/>
  </p:cmAuthor>
  <p:cmAuthor id="9" name="Daniel Fazekas" initials="DF [7]" lastIdx="1" clrIdx="8">
    <p:extLst/>
  </p:cmAuthor>
  <p:cmAuthor id="3" name="Daniel Fazekas" initials="DF" lastIdx="1" clrIdx="2">
    <p:extLst/>
  </p:cmAuthor>
  <p:cmAuthor id="10" name="Daniel Fazekas" initials="DF [8]" lastIdx="1" clrIdx="9">
    <p:extLst/>
  </p:cmAuthor>
  <p:cmAuthor id="4" name="Daniel Fazekas" initials="DF [2]" lastIdx="1" clrIdx="3">
    <p:extLst/>
  </p:cmAuthor>
  <p:cmAuthor id="5" name="Daniel Fazekas" initials="DF [3]" lastIdx="1" clrIdx="4">
    <p:extLst/>
  </p:cmAuthor>
  <p:cmAuthor id="6" name="Daniel Fazekas" initials="DF [4]"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ED2E52"/>
    <a:srgbClr val="CFB475"/>
    <a:srgbClr val="C19C3F"/>
    <a:srgbClr val="A22C44"/>
    <a:srgbClr val="476DB4"/>
    <a:srgbClr val="243049"/>
    <a:srgbClr val="7F7F7F"/>
    <a:srgbClr val="008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E9D2F07-6007-4582-9E0A-71CD49077109}">
  <a:tblStyle styleId="{0E9D2F07-6007-4582-9E0A-71CD49077109}"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12700" cap="flat" cmpd="sng">
              <a:solidFill>
                <a:srgbClr val="FFFFFF"/>
              </a:solidFill>
              <a:prstDash val="solid"/>
              <a:round/>
              <a:headEnd type="none" w="med" len="med"/>
              <a:tailEnd type="none" w="med" len="med"/>
            </a:ln>
          </a:top>
          <a:bottom>
            <a:ln w="127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rgbClr val="FFFFFF"/>
      </a:tcTxStyle>
      <a:tcStyle>
        <a:tcBdr/>
        <a:fill>
          <a:solidFill>
            <a:srgbClr val="4472C4"/>
          </a:solidFill>
        </a:fill>
      </a:tcStyle>
    </a:lastCol>
    <a:firstCol>
      <a:tcTxStyle b="on" i="off">
        <a:font>
          <a:latin typeface="Calibri"/>
          <a:ea typeface="Calibri"/>
          <a:cs typeface="Calibri"/>
        </a:font>
        <a:srgbClr val="FFFFFF"/>
      </a:tcTxStyle>
      <a:tcStyle>
        <a:tcBdr/>
        <a:fill>
          <a:solidFill>
            <a:srgbClr val="4472C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med" len="med"/>
              <a:tailEnd type="none" w="med" len="med"/>
            </a:ln>
          </a:top>
        </a:tcBdr>
        <a:fill>
          <a:solidFill>
            <a:srgbClr val="4472C4"/>
          </a:solidFill>
        </a:fill>
      </a:tcStyle>
    </a:lastRow>
    <a:firstRow>
      <a:tcTxStyle b="on" i="off">
        <a:font>
          <a:latin typeface="Calibri"/>
          <a:ea typeface="Calibri"/>
          <a:cs typeface="Calibri"/>
        </a:font>
        <a:srgbClr val="FFFFFF"/>
      </a:tcTxStyle>
      <a:tcStyle>
        <a:tcBdr>
          <a:bottom>
            <a:ln w="38100" cap="flat" cmpd="sng">
              <a:solidFill>
                <a:srgbClr val="FFFFFF"/>
              </a:solidFill>
              <a:prstDash val="solid"/>
              <a:round/>
              <a:headEnd type="none" w="med" len="med"/>
              <a:tailEnd type="none" w="med" len="med"/>
            </a:ln>
          </a:bottom>
        </a:tcBdr>
        <a:fill>
          <a:solidFill>
            <a:srgbClr val="4472C4"/>
          </a:solidFill>
        </a:fill>
      </a:tcStyle>
    </a:firstRow>
  </a:tblStyle>
  <a:tblStyle styleId="{E1E1A81E-7EFA-48D1-AD55-F04F4CB2977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AF598C0F-A654-459E-8D1E-A7533D80669F}" styleName="Table_2"/>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8889" autoAdjust="0"/>
  </p:normalViewPr>
  <p:slideViewPr>
    <p:cSldViewPr snapToGrid="0">
      <p:cViewPr varScale="1">
        <p:scale>
          <a:sx n="99" d="100"/>
          <a:sy n="99" d="100"/>
        </p:scale>
        <p:origin x="161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viewProps" Target="viewProps.xml"/><Relationship Id="rId181" Type="http://schemas.openxmlformats.org/officeDocument/2006/relationships/theme" Target="theme/theme1.xml"/><Relationship Id="rId18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5" Type="http://schemas.microsoft.com/office/2015/10/relationships/revisionInfo" Target="revisionInfo.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notesMaster" Target="notesMasters/notesMaster1.xml"/><Relationship Id="rId178" Type="http://schemas.openxmlformats.org/officeDocument/2006/relationships/commentAuthors" Target="commentAuthors.xml"/><Relationship Id="rId179" Type="http://schemas.openxmlformats.org/officeDocument/2006/relationships/presProps" Target="presProp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_rels/data1.xml.rels><?xml version="1.0" encoding="UTF-8" standalone="yes"?>
<Relationships xmlns="http://schemas.openxmlformats.org/package/2006/relationships"><Relationship Id="rId3" Type="http://schemas.openxmlformats.org/officeDocument/2006/relationships/slide" Target="../slides/slide36.xml"/><Relationship Id="rId4" Type="http://schemas.openxmlformats.org/officeDocument/2006/relationships/slide" Target="../slides/slide38.xml"/><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 Target="../slides/slide29.xml"/><Relationship Id="rId2" Type="http://schemas.openxmlformats.org/officeDocument/2006/relationships/slide" Target="../slides/slide30.xml"/></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image" Target="../media/image17.jpeg"/><Relationship Id="rId2"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EB05C-B0B3-4242-A190-604210480053}"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n-US"/>
        </a:p>
      </dgm:t>
    </dgm:pt>
    <dgm:pt modelId="{D0EB73A2-01CE-4135-96E5-F15700E3B124}">
      <dgm:prSet phldrT="[Text]"/>
      <dgm:spPr/>
      <dgm:t>
        <a:bodyPr/>
        <a:lstStyle/>
        <a:p>
          <a:r>
            <a:rPr lang="en-US" dirty="0">
              <a:hlinkClick xmlns:r="http://schemas.openxmlformats.org/officeDocument/2006/relationships" r:id="rId1" action="ppaction://hlinksldjump"/>
            </a:rPr>
            <a:t>FOR MEDIA</a:t>
          </a:r>
          <a:endParaRPr lang="en-US" dirty="0"/>
        </a:p>
      </dgm:t>
    </dgm:pt>
    <dgm:pt modelId="{D66562C8-87B8-4F8F-8FCA-672AEEB750E5}" type="parTrans" cxnId="{72799855-87F4-4E7A-A8E1-B95B892CF8F7}">
      <dgm:prSet/>
      <dgm:spPr/>
      <dgm:t>
        <a:bodyPr/>
        <a:lstStyle/>
        <a:p>
          <a:endParaRPr lang="en-US"/>
        </a:p>
      </dgm:t>
    </dgm:pt>
    <dgm:pt modelId="{E6ABC4E8-9563-4932-ABE9-6F94A570BFA9}" type="sibTrans" cxnId="{72799855-87F4-4E7A-A8E1-B95B892CF8F7}">
      <dgm:prSet/>
      <dgm:spPr/>
      <dgm:t>
        <a:bodyPr/>
        <a:lstStyle/>
        <a:p>
          <a:endParaRPr lang="en-US"/>
        </a:p>
      </dgm:t>
    </dgm:pt>
    <dgm:pt modelId="{709EDBC8-BA87-4648-ACA8-D2FE831ABCB1}">
      <dgm:prSet phldrT="[Text]"/>
      <dgm:spPr/>
      <dgm:t>
        <a:bodyPr/>
        <a:lstStyle/>
        <a:p>
          <a:r>
            <a:rPr lang="en-US" dirty="0">
              <a:hlinkClick xmlns:r="http://schemas.openxmlformats.org/officeDocument/2006/relationships" r:id="rId2" action="ppaction://hlinksldjump"/>
            </a:rPr>
            <a:t>FOR SOCIAL MEDIA </a:t>
          </a:r>
          <a:r>
            <a:rPr lang="en-US" dirty="0" smtClean="0">
              <a:hlinkClick xmlns:r="http://schemas.openxmlformats.org/officeDocument/2006/relationships" r:id="rId2" action="ppaction://hlinksldjump"/>
            </a:rPr>
            <a:t>PLATFORMS</a:t>
          </a:r>
          <a:endParaRPr lang="en-US" dirty="0"/>
        </a:p>
      </dgm:t>
    </dgm:pt>
    <dgm:pt modelId="{2B30EF25-65B8-4733-BAF6-0BB3FB57CC89}" type="parTrans" cxnId="{3859D48E-7516-40B3-8FC7-5E310216231B}">
      <dgm:prSet/>
      <dgm:spPr/>
      <dgm:t>
        <a:bodyPr/>
        <a:lstStyle/>
        <a:p>
          <a:endParaRPr lang="en-US"/>
        </a:p>
      </dgm:t>
    </dgm:pt>
    <dgm:pt modelId="{1C9168AA-CA9F-4488-9532-00E2D41F3E83}" type="sibTrans" cxnId="{3859D48E-7516-40B3-8FC7-5E310216231B}">
      <dgm:prSet/>
      <dgm:spPr/>
      <dgm:t>
        <a:bodyPr/>
        <a:lstStyle/>
        <a:p>
          <a:endParaRPr lang="en-US"/>
        </a:p>
      </dgm:t>
    </dgm:pt>
    <dgm:pt modelId="{40919645-0A1D-49DE-91C7-80CCFF4E60E2}">
      <dgm:prSet phldrT="[Text]"/>
      <dgm:spPr/>
      <dgm:t>
        <a:bodyPr/>
        <a:lstStyle/>
        <a:p>
          <a:r>
            <a:rPr lang="en-US" dirty="0">
              <a:hlinkClick xmlns:r="http://schemas.openxmlformats.org/officeDocument/2006/relationships" r:id="rId3" action="ppaction://hlinksldjump"/>
            </a:rPr>
            <a:t>FOR REGULATORY BODIES</a:t>
          </a:r>
          <a:endParaRPr lang="en-US" dirty="0"/>
        </a:p>
      </dgm:t>
    </dgm:pt>
    <dgm:pt modelId="{22F6A858-547A-47A3-A45E-3A57CFCAE20D}" type="parTrans" cxnId="{28963179-407C-4E1A-A4E5-BDA015E9CCEF}">
      <dgm:prSet/>
      <dgm:spPr/>
      <dgm:t>
        <a:bodyPr/>
        <a:lstStyle/>
        <a:p>
          <a:endParaRPr lang="en-US"/>
        </a:p>
      </dgm:t>
    </dgm:pt>
    <dgm:pt modelId="{C762D174-32F5-4182-ADF2-E3FEAAF43C8E}" type="sibTrans" cxnId="{28963179-407C-4E1A-A4E5-BDA015E9CCEF}">
      <dgm:prSet/>
      <dgm:spPr/>
      <dgm:t>
        <a:bodyPr/>
        <a:lstStyle/>
        <a:p>
          <a:endParaRPr lang="en-US"/>
        </a:p>
      </dgm:t>
    </dgm:pt>
    <dgm:pt modelId="{A234DC08-0D9F-4430-A44F-C55A556807C4}">
      <dgm:prSet/>
      <dgm:spPr/>
      <dgm:t>
        <a:bodyPr/>
        <a:lstStyle/>
        <a:p>
          <a:r>
            <a:rPr lang="en-US" dirty="0">
              <a:hlinkClick xmlns:r="http://schemas.openxmlformats.org/officeDocument/2006/relationships" r:id="rId4" action="ppaction://hlinksldjump"/>
            </a:rPr>
            <a:t>FOR CITIZENS</a:t>
          </a:r>
          <a:endParaRPr lang="en-US" dirty="0"/>
        </a:p>
      </dgm:t>
    </dgm:pt>
    <dgm:pt modelId="{A8CB09F5-1A18-4BBA-83B8-C08CB3456865}" type="sibTrans" cxnId="{AC8B1A56-0B36-4F9E-B4EC-1EC8248FC0AB}">
      <dgm:prSet/>
      <dgm:spPr/>
      <dgm:t>
        <a:bodyPr/>
        <a:lstStyle/>
        <a:p>
          <a:endParaRPr lang="en-US"/>
        </a:p>
      </dgm:t>
    </dgm:pt>
    <dgm:pt modelId="{76094F2C-28AD-4B92-8F42-AC828490D9F6}" type="parTrans" cxnId="{AC8B1A56-0B36-4F9E-B4EC-1EC8248FC0AB}">
      <dgm:prSet/>
      <dgm:spPr/>
      <dgm:t>
        <a:bodyPr/>
        <a:lstStyle/>
        <a:p>
          <a:endParaRPr lang="en-US"/>
        </a:p>
      </dgm:t>
    </dgm:pt>
    <dgm:pt modelId="{51C14685-0D0E-46B7-AC3D-0C386BDDF03C}" type="pres">
      <dgm:prSet presAssocID="{12DEB05C-B0B3-4242-A190-604210480053}" presName="Name0" presStyleCnt="0">
        <dgm:presLayoutVars>
          <dgm:chMax/>
          <dgm:chPref/>
          <dgm:dir/>
        </dgm:presLayoutVars>
      </dgm:prSet>
      <dgm:spPr/>
      <dgm:t>
        <a:bodyPr/>
        <a:lstStyle/>
        <a:p>
          <a:endParaRPr lang="en-US"/>
        </a:p>
      </dgm:t>
    </dgm:pt>
    <dgm:pt modelId="{FEDA53AF-3025-4268-9CCF-10E01393D4F8}" type="pres">
      <dgm:prSet presAssocID="{D0EB73A2-01CE-4135-96E5-F15700E3B124}" presName="composite" presStyleCnt="0">
        <dgm:presLayoutVars>
          <dgm:chMax val="1"/>
          <dgm:chPref val="1"/>
        </dgm:presLayoutVars>
      </dgm:prSet>
      <dgm:spPr/>
    </dgm:pt>
    <dgm:pt modelId="{0633BC9A-D525-4FF2-B907-1CA8570CF0A9}" type="pres">
      <dgm:prSet presAssocID="{D0EB73A2-01CE-4135-96E5-F15700E3B124}" presName="Accent" presStyleLbl="trAlignAcc1" presStyleIdx="0" presStyleCnt="4">
        <dgm:presLayoutVars>
          <dgm:chMax val="0"/>
          <dgm:chPref val="0"/>
        </dgm:presLayoutVars>
      </dgm:prSet>
      <dgm:spPr/>
    </dgm:pt>
    <dgm:pt modelId="{1BFB50C8-3513-4D4E-8608-C2883C779B0A}" type="pres">
      <dgm:prSet presAssocID="{D0EB73A2-01CE-4135-96E5-F15700E3B124}" presName="Image" presStyleLbl="alignImgPlace1" presStyleIdx="0" presStyleCnt="4">
        <dgm:presLayoutVars>
          <dgm:chMax val="0"/>
          <dgm:chPref val="0"/>
        </dgm:presLayoutVars>
      </dgm:prSet>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t="10739" b="10739"/>
          </a:stretch>
        </a:blipFill>
      </dgm:spPr>
      <dgm:t>
        <a:bodyPr/>
        <a:lstStyle/>
        <a:p>
          <a:endParaRPr lang="en-US"/>
        </a:p>
      </dgm:t>
    </dgm:pt>
    <dgm:pt modelId="{B783A92A-2232-4994-A77D-A66772AB304E}" type="pres">
      <dgm:prSet presAssocID="{D0EB73A2-01CE-4135-96E5-F15700E3B124}" presName="ChildComposite" presStyleCnt="0"/>
      <dgm:spPr/>
    </dgm:pt>
    <dgm:pt modelId="{C58CF14B-A6AD-440C-8486-493675CC1106}" type="pres">
      <dgm:prSet presAssocID="{D0EB73A2-01CE-4135-96E5-F15700E3B124}" presName="Child" presStyleLbl="node1" presStyleIdx="0" presStyleCnt="0">
        <dgm:presLayoutVars>
          <dgm:chMax val="0"/>
          <dgm:chPref val="0"/>
          <dgm:bulletEnabled val="1"/>
        </dgm:presLayoutVars>
      </dgm:prSet>
      <dgm:spPr/>
    </dgm:pt>
    <dgm:pt modelId="{E26A236E-D179-429E-B278-6FCB1C84DA9F}" type="pres">
      <dgm:prSet presAssocID="{D0EB73A2-01CE-4135-96E5-F15700E3B124}" presName="Parent" presStyleLbl="revTx" presStyleIdx="0" presStyleCnt="4">
        <dgm:presLayoutVars>
          <dgm:chMax val="1"/>
          <dgm:chPref val="0"/>
          <dgm:bulletEnabled val="1"/>
        </dgm:presLayoutVars>
      </dgm:prSet>
      <dgm:spPr/>
      <dgm:t>
        <a:bodyPr/>
        <a:lstStyle/>
        <a:p>
          <a:endParaRPr lang="en-US"/>
        </a:p>
      </dgm:t>
    </dgm:pt>
    <dgm:pt modelId="{E43A53FE-6852-4D28-838B-C6D7B133683B}" type="pres">
      <dgm:prSet presAssocID="{E6ABC4E8-9563-4932-ABE9-6F94A570BFA9}" presName="sibTrans" presStyleCnt="0"/>
      <dgm:spPr/>
    </dgm:pt>
    <dgm:pt modelId="{C62B8829-8FA3-4E8C-B4F6-9387F4DF404E}" type="pres">
      <dgm:prSet presAssocID="{709EDBC8-BA87-4648-ACA8-D2FE831ABCB1}" presName="composite" presStyleCnt="0">
        <dgm:presLayoutVars>
          <dgm:chMax val="1"/>
          <dgm:chPref val="1"/>
        </dgm:presLayoutVars>
      </dgm:prSet>
      <dgm:spPr/>
    </dgm:pt>
    <dgm:pt modelId="{518FDC49-F466-444A-8D3B-6B2628D5D18F}" type="pres">
      <dgm:prSet presAssocID="{709EDBC8-BA87-4648-ACA8-D2FE831ABCB1}" presName="Accent" presStyleLbl="trAlignAcc1" presStyleIdx="1" presStyleCnt="4">
        <dgm:presLayoutVars>
          <dgm:chMax val="0"/>
          <dgm:chPref val="0"/>
        </dgm:presLayoutVars>
      </dgm:prSet>
      <dgm:spPr/>
    </dgm:pt>
    <dgm:pt modelId="{B6883DB6-8F55-4533-AEB3-F11798423CC6}" type="pres">
      <dgm:prSet presAssocID="{709EDBC8-BA87-4648-ACA8-D2FE831ABCB1}" presName="Image" presStyleLbl="alignImgPlace1" presStyleIdx="1" presStyleCnt="4">
        <dgm:presLayoutVars>
          <dgm:chMax val="0"/>
          <dgm:chPref val="0"/>
        </dgm:presLayoutVars>
      </dgm:prSet>
      <dgm:spPr>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t="10912" b="10912"/>
          </a:stretch>
        </a:blipFill>
      </dgm:spPr>
      <dgm:t>
        <a:bodyPr/>
        <a:lstStyle/>
        <a:p>
          <a:endParaRPr lang="en-US"/>
        </a:p>
      </dgm:t>
    </dgm:pt>
    <dgm:pt modelId="{EB9303BB-B956-4569-BDA3-80CF497E0788}" type="pres">
      <dgm:prSet presAssocID="{709EDBC8-BA87-4648-ACA8-D2FE831ABCB1}" presName="ChildComposite" presStyleCnt="0"/>
      <dgm:spPr/>
    </dgm:pt>
    <dgm:pt modelId="{3FC16E06-1ECF-41F3-87A6-4D6B1E98370E}" type="pres">
      <dgm:prSet presAssocID="{709EDBC8-BA87-4648-ACA8-D2FE831ABCB1}" presName="Child" presStyleLbl="node1" presStyleIdx="0" presStyleCnt="0">
        <dgm:presLayoutVars>
          <dgm:chMax val="0"/>
          <dgm:chPref val="0"/>
          <dgm:bulletEnabled val="1"/>
        </dgm:presLayoutVars>
      </dgm:prSet>
      <dgm:spPr/>
    </dgm:pt>
    <dgm:pt modelId="{CC5DD262-8D03-4960-AB19-B6C3EE4B8670}" type="pres">
      <dgm:prSet presAssocID="{709EDBC8-BA87-4648-ACA8-D2FE831ABCB1}" presName="Parent" presStyleLbl="revTx" presStyleIdx="1" presStyleCnt="4">
        <dgm:presLayoutVars>
          <dgm:chMax val="1"/>
          <dgm:chPref val="0"/>
          <dgm:bulletEnabled val="1"/>
        </dgm:presLayoutVars>
      </dgm:prSet>
      <dgm:spPr/>
      <dgm:t>
        <a:bodyPr/>
        <a:lstStyle/>
        <a:p>
          <a:endParaRPr lang="en-US"/>
        </a:p>
      </dgm:t>
    </dgm:pt>
    <dgm:pt modelId="{AE791D1A-5197-4C0E-9A26-DB10D2CA66B7}" type="pres">
      <dgm:prSet presAssocID="{1C9168AA-CA9F-4488-9532-00E2D41F3E83}" presName="sibTrans" presStyleCnt="0"/>
      <dgm:spPr/>
    </dgm:pt>
    <dgm:pt modelId="{B7B6A960-E4A7-4444-9181-5CCA77873241}" type="pres">
      <dgm:prSet presAssocID="{40919645-0A1D-49DE-91C7-80CCFF4E60E2}" presName="composite" presStyleCnt="0">
        <dgm:presLayoutVars>
          <dgm:chMax val="1"/>
          <dgm:chPref val="1"/>
        </dgm:presLayoutVars>
      </dgm:prSet>
      <dgm:spPr/>
    </dgm:pt>
    <dgm:pt modelId="{E90D4A6F-FFBB-461C-B137-62BC43D9FF40}" type="pres">
      <dgm:prSet presAssocID="{40919645-0A1D-49DE-91C7-80CCFF4E60E2}" presName="Accent" presStyleLbl="trAlignAcc1" presStyleIdx="2" presStyleCnt="4">
        <dgm:presLayoutVars>
          <dgm:chMax val="0"/>
          <dgm:chPref val="0"/>
        </dgm:presLayoutVars>
      </dgm:prSet>
      <dgm:spPr/>
    </dgm:pt>
    <dgm:pt modelId="{85FCE178-851A-4CCC-AC3E-2DFAC7851F25}" type="pres">
      <dgm:prSet presAssocID="{40919645-0A1D-49DE-91C7-80CCFF4E60E2}" presName="Image" presStyleLbl="alignImgPlace1" presStyleIdx="2" presStyleCnt="4" custScaleY="79966">
        <dgm:presLayoutVars>
          <dgm:chMax val="0"/>
          <dgm:chPref val="0"/>
        </dgm:presLayoutVars>
      </dgm:prSet>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t="940" b="940"/>
          </a:stretch>
        </a:blipFill>
      </dgm:spPr>
      <dgm:t>
        <a:bodyPr/>
        <a:lstStyle/>
        <a:p>
          <a:endParaRPr lang="en-US"/>
        </a:p>
      </dgm:t>
    </dgm:pt>
    <dgm:pt modelId="{41B932F1-BDAA-4F08-9580-74333EBE8123}" type="pres">
      <dgm:prSet presAssocID="{40919645-0A1D-49DE-91C7-80CCFF4E60E2}" presName="ChildComposite" presStyleCnt="0"/>
      <dgm:spPr/>
    </dgm:pt>
    <dgm:pt modelId="{A26F6D7D-182D-4C09-9815-BC9B3B451494}" type="pres">
      <dgm:prSet presAssocID="{40919645-0A1D-49DE-91C7-80CCFF4E60E2}" presName="Child" presStyleLbl="node1" presStyleIdx="0" presStyleCnt="0">
        <dgm:presLayoutVars>
          <dgm:chMax val="0"/>
          <dgm:chPref val="0"/>
          <dgm:bulletEnabled val="1"/>
        </dgm:presLayoutVars>
      </dgm:prSet>
      <dgm:spPr/>
    </dgm:pt>
    <dgm:pt modelId="{4768C6FD-B13A-481D-B6DD-39B3D9F546B6}" type="pres">
      <dgm:prSet presAssocID="{40919645-0A1D-49DE-91C7-80CCFF4E60E2}" presName="Parent" presStyleLbl="revTx" presStyleIdx="2" presStyleCnt="4">
        <dgm:presLayoutVars>
          <dgm:chMax val="1"/>
          <dgm:chPref val="0"/>
          <dgm:bulletEnabled val="1"/>
        </dgm:presLayoutVars>
      </dgm:prSet>
      <dgm:spPr/>
      <dgm:t>
        <a:bodyPr/>
        <a:lstStyle/>
        <a:p>
          <a:endParaRPr lang="en-US"/>
        </a:p>
      </dgm:t>
    </dgm:pt>
    <dgm:pt modelId="{E48D048D-FAEB-4455-AA6E-FB2EA5FBF77E}" type="pres">
      <dgm:prSet presAssocID="{C762D174-32F5-4182-ADF2-E3FEAAF43C8E}" presName="sibTrans" presStyleCnt="0"/>
      <dgm:spPr/>
    </dgm:pt>
    <dgm:pt modelId="{30210FF8-3A60-492E-A328-C94A779B5077}" type="pres">
      <dgm:prSet presAssocID="{A234DC08-0D9F-4430-A44F-C55A556807C4}" presName="composite" presStyleCnt="0">
        <dgm:presLayoutVars>
          <dgm:chMax val="1"/>
          <dgm:chPref val="1"/>
        </dgm:presLayoutVars>
      </dgm:prSet>
      <dgm:spPr/>
    </dgm:pt>
    <dgm:pt modelId="{51F279EA-3806-4E60-859A-7832BFEF6244}" type="pres">
      <dgm:prSet presAssocID="{A234DC08-0D9F-4430-A44F-C55A556807C4}" presName="Accent" presStyleLbl="trAlignAcc1" presStyleIdx="3" presStyleCnt="4">
        <dgm:presLayoutVars>
          <dgm:chMax val="0"/>
          <dgm:chPref val="0"/>
        </dgm:presLayoutVars>
      </dgm:prSet>
      <dgm:spPr/>
    </dgm:pt>
    <dgm:pt modelId="{E4F72270-7DB3-4F14-8910-AD5F68BE6B1A}" type="pres">
      <dgm:prSet presAssocID="{A234DC08-0D9F-4430-A44F-C55A556807C4}" presName="Image" presStyleLbl="alignImgPlace1" presStyleIdx="3" presStyleCnt="4" custScaleY="83000">
        <dgm:presLayoutVars>
          <dgm:chMax val="0"/>
          <dgm:chPref val="0"/>
        </dgm:presLayoutVars>
      </dgm:prSet>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 modelId="{85DF3EEC-0633-4127-B22C-FB3CD99D1A92}" type="pres">
      <dgm:prSet presAssocID="{A234DC08-0D9F-4430-A44F-C55A556807C4}" presName="ChildComposite" presStyleCnt="0"/>
      <dgm:spPr/>
    </dgm:pt>
    <dgm:pt modelId="{9E4555EA-B4BA-42AD-8455-A00E77186B3D}" type="pres">
      <dgm:prSet presAssocID="{A234DC08-0D9F-4430-A44F-C55A556807C4}" presName="Child" presStyleLbl="node1" presStyleIdx="0" presStyleCnt="0">
        <dgm:presLayoutVars>
          <dgm:chMax val="0"/>
          <dgm:chPref val="0"/>
          <dgm:bulletEnabled val="1"/>
        </dgm:presLayoutVars>
      </dgm:prSet>
      <dgm:spPr/>
    </dgm:pt>
    <dgm:pt modelId="{2A2FDC2D-F045-4126-8F53-0219CFBD8459}" type="pres">
      <dgm:prSet presAssocID="{A234DC08-0D9F-4430-A44F-C55A556807C4}" presName="Parent" presStyleLbl="revTx" presStyleIdx="3" presStyleCnt="4">
        <dgm:presLayoutVars>
          <dgm:chMax val="1"/>
          <dgm:chPref val="0"/>
          <dgm:bulletEnabled val="1"/>
        </dgm:presLayoutVars>
      </dgm:prSet>
      <dgm:spPr/>
      <dgm:t>
        <a:bodyPr/>
        <a:lstStyle/>
        <a:p>
          <a:endParaRPr lang="en-US"/>
        </a:p>
      </dgm:t>
    </dgm:pt>
  </dgm:ptLst>
  <dgm:cxnLst>
    <dgm:cxn modelId="{28963179-407C-4E1A-A4E5-BDA015E9CCEF}" srcId="{12DEB05C-B0B3-4242-A190-604210480053}" destId="{40919645-0A1D-49DE-91C7-80CCFF4E60E2}" srcOrd="2" destOrd="0" parTransId="{22F6A858-547A-47A3-A45E-3A57CFCAE20D}" sibTransId="{C762D174-32F5-4182-ADF2-E3FEAAF43C8E}"/>
    <dgm:cxn modelId="{67AF165A-2304-4B3D-91FD-A830BFBE8C36}" type="presOf" srcId="{12DEB05C-B0B3-4242-A190-604210480053}" destId="{51C14685-0D0E-46B7-AC3D-0C386BDDF03C}" srcOrd="0" destOrd="0" presId="urn:microsoft.com/office/officeart/2008/layout/CaptionedPictures"/>
    <dgm:cxn modelId="{3859D48E-7516-40B3-8FC7-5E310216231B}" srcId="{12DEB05C-B0B3-4242-A190-604210480053}" destId="{709EDBC8-BA87-4648-ACA8-D2FE831ABCB1}" srcOrd="1" destOrd="0" parTransId="{2B30EF25-65B8-4733-BAF6-0BB3FB57CC89}" sibTransId="{1C9168AA-CA9F-4488-9532-00E2D41F3E83}"/>
    <dgm:cxn modelId="{B1FEC6A7-6036-480C-9B1A-2E4011AE797D}" type="presOf" srcId="{709EDBC8-BA87-4648-ACA8-D2FE831ABCB1}" destId="{CC5DD262-8D03-4960-AB19-B6C3EE4B8670}" srcOrd="0" destOrd="0" presId="urn:microsoft.com/office/officeart/2008/layout/CaptionedPictures"/>
    <dgm:cxn modelId="{CAFD7A8E-EED2-4394-9BD8-B3516769DD48}" type="presOf" srcId="{D0EB73A2-01CE-4135-96E5-F15700E3B124}" destId="{E26A236E-D179-429E-B278-6FCB1C84DA9F}" srcOrd="0" destOrd="0" presId="urn:microsoft.com/office/officeart/2008/layout/CaptionedPictures"/>
    <dgm:cxn modelId="{AC8B1A56-0B36-4F9E-B4EC-1EC8248FC0AB}" srcId="{12DEB05C-B0B3-4242-A190-604210480053}" destId="{A234DC08-0D9F-4430-A44F-C55A556807C4}" srcOrd="3" destOrd="0" parTransId="{76094F2C-28AD-4B92-8F42-AC828490D9F6}" sibTransId="{A8CB09F5-1A18-4BBA-83B8-C08CB3456865}"/>
    <dgm:cxn modelId="{80AC57C9-2DDB-4CAB-BE20-CEF5529E023D}" type="presOf" srcId="{A234DC08-0D9F-4430-A44F-C55A556807C4}" destId="{2A2FDC2D-F045-4126-8F53-0219CFBD8459}" srcOrd="0" destOrd="0" presId="urn:microsoft.com/office/officeart/2008/layout/CaptionedPictures"/>
    <dgm:cxn modelId="{A4805495-6957-405C-A7EF-98117EFD1707}" type="presOf" srcId="{40919645-0A1D-49DE-91C7-80CCFF4E60E2}" destId="{4768C6FD-B13A-481D-B6DD-39B3D9F546B6}" srcOrd="0" destOrd="0" presId="urn:microsoft.com/office/officeart/2008/layout/CaptionedPictures"/>
    <dgm:cxn modelId="{72799855-87F4-4E7A-A8E1-B95B892CF8F7}" srcId="{12DEB05C-B0B3-4242-A190-604210480053}" destId="{D0EB73A2-01CE-4135-96E5-F15700E3B124}" srcOrd="0" destOrd="0" parTransId="{D66562C8-87B8-4F8F-8FCA-672AEEB750E5}" sibTransId="{E6ABC4E8-9563-4932-ABE9-6F94A570BFA9}"/>
    <dgm:cxn modelId="{55D558A4-BE58-4736-9392-50EBD100921D}" type="presParOf" srcId="{51C14685-0D0E-46B7-AC3D-0C386BDDF03C}" destId="{FEDA53AF-3025-4268-9CCF-10E01393D4F8}" srcOrd="0" destOrd="0" presId="urn:microsoft.com/office/officeart/2008/layout/CaptionedPictures"/>
    <dgm:cxn modelId="{EAAC9330-8E3F-46C1-AF7A-4A0ABB211E91}" type="presParOf" srcId="{FEDA53AF-3025-4268-9CCF-10E01393D4F8}" destId="{0633BC9A-D525-4FF2-B907-1CA8570CF0A9}" srcOrd="0" destOrd="0" presId="urn:microsoft.com/office/officeart/2008/layout/CaptionedPictures"/>
    <dgm:cxn modelId="{65923FEE-B9FF-4125-B4B9-88D3C3EDF2D3}" type="presParOf" srcId="{FEDA53AF-3025-4268-9CCF-10E01393D4F8}" destId="{1BFB50C8-3513-4D4E-8608-C2883C779B0A}" srcOrd="1" destOrd="0" presId="urn:microsoft.com/office/officeart/2008/layout/CaptionedPictures"/>
    <dgm:cxn modelId="{8E72F929-1AB2-406A-BA45-E2618128DE03}" type="presParOf" srcId="{FEDA53AF-3025-4268-9CCF-10E01393D4F8}" destId="{B783A92A-2232-4994-A77D-A66772AB304E}" srcOrd="2" destOrd="0" presId="urn:microsoft.com/office/officeart/2008/layout/CaptionedPictures"/>
    <dgm:cxn modelId="{84E5E128-4DDA-499B-BDA0-1E6A7B58B8D8}" type="presParOf" srcId="{B783A92A-2232-4994-A77D-A66772AB304E}" destId="{C58CF14B-A6AD-440C-8486-493675CC1106}" srcOrd="0" destOrd="0" presId="urn:microsoft.com/office/officeart/2008/layout/CaptionedPictures"/>
    <dgm:cxn modelId="{A86B3D7B-4EAD-4BC1-A472-E57F9FE569F3}" type="presParOf" srcId="{B783A92A-2232-4994-A77D-A66772AB304E}" destId="{E26A236E-D179-429E-B278-6FCB1C84DA9F}" srcOrd="1" destOrd="0" presId="urn:microsoft.com/office/officeart/2008/layout/CaptionedPictures"/>
    <dgm:cxn modelId="{46CFD4F1-8118-49AC-94D1-BE736C5D87B8}" type="presParOf" srcId="{51C14685-0D0E-46B7-AC3D-0C386BDDF03C}" destId="{E43A53FE-6852-4D28-838B-C6D7B133683B}" srcOrd="1" destOrd="0" presId="urn:microsoft.com/office/officeart/2008/layout/CaptionedPictures"/>
    <dgm:cxn modelId="{2C9A5E0F-1E2A-47A4-8512-A7E9CD472648}" type="presParOf" srcId="{51C14685-0D0E-46B7-AC3D-0C386BDDF03C}" destId="{C62B8829-8FA3-4E8C-B4F6-9387F4DF404E}" srcOrd="2" destOrd="0" presId="urn:microsoft.com/office/officeart/2008/layout/CaptionedPictures"/>
    <dgm:cxn modelId="{94411A2E-428C-48E8-8D03-25623B91A6F4}" type="presParOf" srcId="{C62B8829-8FA3-4E8C-B4F6-9387F4DF404E}" destId="{518FDC49-F466-444A-8D3B-6B2628D5D18F}" srcOrd="0" destOrd="0" presId="urn:microsoft.com/office/officeart/2008/layout/CaptionedPictures"/>
    <dgm:cxn modelId="{79483980-A875-441B-B5C4-868A0EDE1452}" type="presParOf" srcId="{C62B8829-8FA3-4E8C-B4F6-9387F4DF404E}" destId="{B6883DB6-8F55-4533-AEB3-F11798423CC6}" srcOrd="1" destOrd="0" presId="urn:microsoft.com/office/officeart/2008/layout/CaptionedPictures"/>
    <dgm:cxn modelId="{1A4FC421-DBEA-4F35-975A-E2F00DB1C01C}" type="presParOf" srcId="{C62B8829-8FA3-4E8C-B4F6-9387F4DF404E}" destId="{EB9303BB-B956-4569-BDA3-80CF497E0788}" srcOrd="2" destOrd="0" presId="urn:microsoft.com/office/officeart/2008/layout/CaptionedPictures"/>
    <dgm:cxn modelId="{E000C671-8B86-4AAB-B48F-9C1C7477B1D3}" type="presParOf" srcId="{EB9303BB-B956-4569-BDA3-80CF497E0788}" destId="{3FC16E06-1ECF-41F3-87A6-4D6B1E98370E}" srcOrd="0" destOrd="0" presId="urn:microsoft.com/office/officeart/2008/layout/CaptionedPictures"/>
    <dgm:cxn modelId="{6B3E579E-9767-4A34-9CB1-EB4B4B51D642}" type="presParOf" srcId="{EB9303BB-B956-4569-BDA3-80CF497E0788}" destId="{CC5DD262-8D03-4960-AB19-B6C3EE4B8670}" srcOrd="1" destOrd="0" presId="urn:microsoft.com/office/officeart/2008/layout/CaptionedPictures"/>
    <dgm:cxn modelId="{C0B054E5-947F-4904-9A67-562192686258}" type="presParOf" srcId="{51C14685-0D0E-46B7-AC3D-0C386BDDF03C}" destId="{AE791D1A-5197-4C0E-9A26-DB10D2CA66B7}" srcOrd="3" destOrd="0" presId="urn:microsoft.com/office/officeart/2008/layout/CaptionedPictures"/>
    <dgm:cxn modelId="{434D63DD-8654-41A0-BB8E-2B0F6D65FCAC}" type="presParOf" srcId="{51C14685-0D0E-46B7-AC3D-0C386BDDF03C}" destId="{B7B6A960-E4A7-4444-9181-5CCA77873241}" srcOrd="4" destOrd="0" presId="urn:microsoft.com/office/officeart/2008/layout/CaptionedPictures"/>
    <dgm:cxn modelId="{DA3B1E9C-D37A-4A1A-AECB-D6EB4D4B645A}" type="presParOf" srcId="{B7B6A960-E4A7-4444-9181-5CCA77873241}" destId="{E90D4A6F-FFBB-461C-B137-62BC43D9FF40}" srcOrd="0" destOrd="0" presId="urn:microsoft.com/office/officeart/2008/layout/CaptionedPictures"/>
    <dgm:cxn modelId="{34D62D52-967A-49BB-A412-F12E832DDD42}" type="presParOf" srcId="{B7B6A960-E4A7-4444-9181-5CCA77873241}" destId="{85FCE178-851A-4CCC-AC3E-2DFAC7851F25}" srcOrd="1" destOrd="0" presId="urn:microsoft.com/office/officeart/2008/layout/CaptionedPictures"/>
    <dgm:cxn modelId="{2007918E-F085-4049-9DD4-39EE7D6AC7D2}" type="presParOf" srcId="{B7B6A960-E4A7-4444-9181-5CCA77873241}" destId="{41B932F1-BDAA-4F08-9580-74333EBE8123}" srcOrd="2" destOrd="0" presId="urn:microsoft.com/office/officeart/2008/layout/CaptionedPictures"/>
    <dgm:cxn modelId="{B6A82C78-F0D8-42EC-87BE-F35E5F4D1EFA}" type="presParOf" srcId="{41B932F1-BDAA-4F08-9580-74333EBE8123}" destId="{A26F6D7D-182D-4C09-9815-BC9B3B451494}" srcOrd="0" destOrd="0" presId="urn:microsoft.com/office/officeart/2008/layout/CaptionedPictures"/>
    <dgm:cxn modelId="{0028059C-ED1E-4B93-AEF5-811F7BB3C3A3}" type="presParOf" srcId="{41B932F1-BDAA-4F08-9580-74333EBE8123}" destId="{4768C6FD-B13A-481D-B6DD-39B3D9F546B6}" srcOrd="1" destOrd="0" presId="urn:microsoft.com/office/officeart/2008/layout/CaptionedPictures"/>
    <dgm:cxn modelId="{A33535D5-5EF1-4764-9B71-60EC216C465D}" type="presParOf" srcId="{51C14685-0D0E-46B7-AC3D-0C386BDDF03C}" destId="{E48D048D-FAEB-4455-AA6E-FB2EA5FBF77E}" srcOrd="5" destOrd="0" presId="urn:microsoft.com/office/officeart/2008/layout/CaptionedPictures"/>
    <dgm:cxn modelId="{E8BDEDAD-C097-46EA-BF30-AEA30BE3F412}" type="presParOf" srcId="{51C14685-0D0E-46B7-AC3D-0C386BDDF03C}" destId="{30210FF8-3A60-492E-A328-C94A779B5077}" srcOrd="6" destOrd="0" presId="urn:microsoft.com/office/officeart/2008/layout/CaptionedPictures"/>
    <dgm:cxn modelId="{53F8BF1B-E598-4A1C-9121-3C82BFAFFD3F}" type="presParOf" srcId="{30210FF8-3A60-492E-A328-C94A779B5077}" destId="{51F279EA-3806-4E60-859A-7832BFEF6244}" srcOrd="0" destOrd="0" presId="urn:microsoft.com/office/officeart/2008/layout/CaptionedPictures"/>
    <dgm:cxn modelId="{6BFCD6B7-F370-4950-832B-2B66A460AF6D}" type="presParOf" srcId="{30210FF8-3A60-492E-A328-C94A779B5077}" destId="{E4F72270-7DB3-4F14-8910-AD5F68BE6B1A}" srcOrd="1" destOrd="0" presId="urn:microsoft.com/office/officeart/2008/layout/CaptionedPictures"/>
    <dgm:cxn modelId="{B12FACD6-8EC7-4047-BF87-A39B3F3F3CBA}" type="presParOf" srcId="{30210FF8-3A60-492E-A328-C94A779B5077}" destId="{85DF3EEC-0633-4127-B22C-FB3CD99D1A92}" srcOrd="2" destOrd="0" presId="urn:microsoft.com/office/officeart/2008/layout/CaptionedPictures"/>
    <dgm:cxn modelId="{EF3C44BF-84AF-44C0-96E1-FBC7EB93D295}" type="presParOf" srcId="{85DF3EEC-0633-4127-B22C-FB3CD99D1A92}" destId="{9E4555EA-B4BA-42AD-8455-A00E77186B3D}" srcOrd="0" destOrd="0" presId="urn:microsoft.com/office/officeart/2008/layout/CaptionedPictures"/>
    <dgm:cxn modelId="{CB6BDECF-F7D3-4570-857A-0719C503AB7A}" type="presParOf" srcId="{85DF3EEC-0633-4127-B22C-FB3CD99D1A92}" destId="{2A2FDC2D-F045-4126-8F53-0219CFBD845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3BC9A-D525-4FF2-B907-1CA8570CF0A9}">
      <dsp:nvSpPr>
        <dsp:cNvPr id="0" name=""/>
        <dsp:cNvSpPr/>
      </dsp:nvSpPr>
      <dsp:spPr>
        <a:xfrm>
          <a:off x="5254" y="704614"/>
          <a:ext cx="1947266" cy="2290901"/>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BFB50C8-3513-4D4E-8608-C2883C779B0A}">
      <dsp:nvSpPr>
        <dsp:cNvPr id="0" name=""/>
        <dsp:cNvSpPr/>
      </dsp:nvSpPr>
      <dsp:spPr>
        <a:xfrm>
          <a:off x="102617" y="796250"/>
          <a:ext cx="1752539" cy="1489085"/>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0739" b="107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6A236E-D179-429E-B278-6FCB1C84DA9F}">
      <dsp:nvSpPr>
        <dsp:cNvPr id="0" name=""/>
        <dsp:cNvSpPr/>
      </dsp:nvSpPr>
      <dsp:spPr>
        <a:xfrm>
          <a:off x="102617" y="2285336"/>
          <a:ext cx="1752539" cy="61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hlinkClick xmlns:r="http://schemas.openxmlformats.org/officeDocument/2006/relationships" r:id="" action="ppaction://hlinksldjump"/>
            </a:rPr>
            <a:t>FOR MEDIA</a:t>
          </a:r>
          <a:endParaRPr lang="en-US" sz="1300" kern="1200" dirty="0"/>
        </a:p>
      </dsp:txBody>
      <dsp:txXfrm>
        <a:off x="102617" y="2285336"/>
        <a:ext cx="1752539" cy="618543"/>
      </dsp:txXfrm>
    </dsp:sp>
    <dsp:sp modelId="{518FDC49-F466-444A-8D3B-6B2628D5D18F}">
      <dsp:nvSpPr>
        <dsp:cNvPr id="0" name=""/>
        <dsp:cNvSpPr/>
      </dsp:nvSpPr>
      <dsp:spPr>
        <a:xfrm>
          <a:off x="2545580" y="704614"/>
          <a:ext cx="1947266" cy="2290901"/>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6883DB6-8F55-4533-AEB3-F11798423CC6}">
      <dsp:nvSpPr>
        <dsp:cNvPr id="0" name=""/>
        <dsp:cNvSpPr/>
      </dsp:nvSpPr>
      <dsp:spPr>
        <a:xfrm>
          <a:off x="2642943" y="796250"/>
          <a:ext cx="1752539" cy="1489085"/>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0912" b="1091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5DD262-8D03-4960-AB19-B6C3EE4B8670}">
      <dsp:nvSpPr>
        <dsp:cNvPr id="0" name=""/>
        <dsp:cNvSpPr/>
      </dsp:nvSpPr>
      <dsp:spPr>
        <a:xfrm>
          <a:off x="2642943" y="2285336"/>
          <a:ext cx="1752539" cy="61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hlinkClick xmlns:r="http://schemas.openxmlformats.org/officeDocument/2006/relationships" r:id="" action="ppaction://hlinksldjump"/>
            </a:rPr>
            <a:t>FOR SOCIAL MEDIA </a:t>
          </a:r>
          <a:r>
            <a:rPr lang="en-US" sz="1300" kern="1200" dirty="0" smtClean="0">
              <a:hlinkClick xmlns:r="http://schemas.openxmlformats.org/officeDocument/2006/relationships" r:id="" action="ppaction://hlinksldjump"/>
            </a:rPr>
            <a:t>PLATFORMS</a:t>
          </a:r>
          <a:endParaRPr lang="en-US" sz="1300" kern="1200" dirty="0"/>
        </a:p>
      </dsp:txBody>
      <dsp:txXfrm>
        <a:off x="2642943" y="2285336"/>
        <a:ext cx="1752539" cy="618543"/>
      </dsp:txXfrm>
    </dsp:sp>
    <dsp:sp modelId="{E90D4A6F-FFBB-461C-B137-62BC43D9FF40}">
      <dsp:nvSpPr>
        <dsp:cNvPr id="0" name=""/>
        <dsp:cNvSpPr/>
      </dsp:nvSpPr>
      <dsp:spPr>
        <a:xfrm>
          <a:off x="5085905" y="704614"/>
          <a:ext cx="1947266" cy="2290901"/>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5FCE178-851A-4CCC-AC3E-2DFAC7851F25}">
      <dsp:nvSpPr>
        <dsp:cNvPr id="0" name=""/>
        <dsp:cNvSpPr/>
      </dsp:nvSpPr>
      <dsp:spPr>
        <a:xfrm>
          <a:off x="5183269" y="945412"/>
          <a:ext cx="1752539" cy="1190762"/>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940" b="94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68C6FD-B13A-481D-B6DD-39B3D9F546B6}">
      <dsp:nvSpPr>
        <dsp:cNvPr id="0" name=""/>
        <dsp:cNvSpPr/>
      </dsp:nvSpPr>
      <dsp:spPr>
        <a:xfrm>
          <a:off x="5183269" y="2285336"/>
          <a:ext cx="1752539" cy="61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hlinkClick xmlns:r="http://schemas.openxmlformats.org/officeDocument/2006/relationships" r:id="" action="ppaction://hlinksldjump"/>
            </a:rPr>
            <a:t>FOR REGULATORY BODIES</a:t>
          </a:r>
          <a:endParaRPr lang="en-US" sz="1300" kern="1200" dirty="0"/>
        </a:p>
      </dsp:txBody>
      <dsp:txXfrm>
        <a:off x="5183269" y="2285336"/>
        <a:ext cx="1752539" cy="618543"/>
      </dsp:txXfrm>
    </dsp:sp>
    <dsp:sp modelId="{51F279EA-3806-4E60-859A-7832BFEF6244}">
      <dsp:nvSpPr>
        <dsp:cNvPr id="0" name=""/>
        <dsp:cNvSpPr/>
      </dsp:nvSpPr>
      <dsp:spPr>
        <a:xfrm>
          <a:off x="7626231" y="704614"/>
          <a:ext cx="1947266" cy="2290901"/>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4F72270-7DB3-4F14-8910-AD5F68BE6B1A}">
      <dsp:nvSpPr>
        <dsp:cNvPr id="0" name=""/>
        <dsp:cNvSpPr/>
      </dsp:nvSpPr>
      <dsp:spPr>
        <a:xfrm>
          <a:off x="7723594" y="922823"/>
          <a:ext cx="1752539" cy="1235941"/>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2FDC2D-F045-4126-8F53-0219CFBD8459}">
      <dsp:nvSpPr>
        <dsp:cNvPr id="0" name=""/>
        <dsp:cNvSpPr/>
      </dsp:nvSpPr>
      <dsp:spPr>
        <a:xfrm>
          <a:off x="7723594" y="2285336"/>
          <a:ext cx="1752539" cy="618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hlinkClick xmlns:r="http://schemas.openxmlformats.org/officeDocument/2006/relationships" r:id="" action="ppaction://hlinksldjump"/>
            </a:rPr>
            <a:t>FOR CITIZENS</a:t>
          </a:r>
          <a:endParaRPr lang="en-US" sz="1300" kern="1200" dirty="0"/>
        </a:p>
      </dsp:txBody>
      <dsp:txXfrm>
        <a:off x="7723594" y="2285336"/>
        <a:ext cx="1752539" cy="618543"/>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09-01T15:57:41.299"/>
    </inkml:context>
    <inkml:brush xml:id="br0">
      <inkml:brushProperty name="width" value="0.08333" units="cm"/>
      <inkml:brushProperty name="height" value="0.08333"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7-09-01T15:57:40.705"/>
    </inkml:context>
    <inkml:brush xml:id="br0">
      <inkml:brushProperty name="width" value="0.08333" units="cm"/>
      <inkml:brushProperty name="height" value="0.08333" units="cm"/>
      <inkml:brushProperty name="fitToCurve" value="1"/>
    </inkml:brush>
  </inkml:definitions>
  <inkml:traceGroup>
    <inkml:annotationXML>
      <emma:emma xmlns:emma="http://www.w3.org/2003/04/emma" version="1.0">
        <emma:interpretation id="{0B781FD2-89ED-4FFE-9F2B-D4BA163F626C}" emma:medium="tactile" emma:mode="ink">
          <msink:context xmlns:msink="http://schemas.microsoft.com/ink/2010/main" type="inkDrawing" rotatedBoundingBox="2648,7700 2675,7700 2675,7715 2648,7715" shapeName="Other"/>
        </emma:interpretation>
      </emma:emma>
    </inkml:annotationXML>
    <inkml:trace contextRef="#ctx0" brushRef="#br0">0 0 0,'27'0'125</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6430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87" name="Shape 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40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8" name="Shape 1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5984633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572" name="Shape 57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121</a:t>
            </a:fld>
            <a:endParaRPr lang="en-US"/>
          </a:p>
        </p:txBody>
      </p:sp>
    </p:spTree>
    <p:extLst>
      <p:ext uri="{BB962C8B-B14F-4D97-AF65-F5344CB8AC3E}">
        <p14:creationId xmlns:p14="http://schemas.microsoft.com/office/powerpoint/2010/main" val="352709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583" name="Shape 58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122</a:t>
            </a:fld>
            <a:endParaRPr lang="en-US"/>
          </a:p>
        </p:txBody>
      </p:sp>
    </p:spTree>
    <p:extLst>
      <p:ext uri="{BB962C8B-B14F-4D97-AF65-F5344CB8AC3E}">
        <p14:creationId xmlns:p14="http://schemas.microsoft.com/office/powerpoint/2010/main" val="19196019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596" name="Shape 59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123</a:t>
            </a:fld>
            <a:endParaRPr lang="en-US"/>
          </a:p>
        </p:txBody>
      </p:sp>
    </p:spTree>
    <p:extLst>
      <p:ext uri="{BB962C8B-B14F-4D97-AF65-F5344CB8AC3E}">
        <p14:creationId xmlns:p14="http://schemas.microsoft.com/office/powerpoint/2010/main" val="32421455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07" name="Shape 6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124</a:t>
            </a:fld>
            <a:endParaRPr lang="en-US"/>
          </a:p>
        </p:txBody>
      </p:sp>
    </p:spTree>
    <p:extLst>
      <p:ext uri="{BB962C8B-B14F-4D97-AF65-F5344CB8AC3E}">
        <p14:creationId xmlns:p14="http://schemas.microsoft.com/office/powerpoint/2010/main" val="5929799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19" name="Shape 61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125</a:t>
            </a:fld>
            <a:endParaRPr lang="en-US"/>
          </a:p>
        </p:txBody>
      </p:sp>
    </p:spTree>
    <p:extLst>
      <p:ext uri="{BB962C8B-B14F-4D97-AF65-F5344CB8AC3E}">
        <p14:creationId xmlns:p14="http://schemas.microsoft.com/office/powerpoint/2010/main" val="1339577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29" name="Shape 6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126</a:t>
            </a:fld>
            <a:endParaRPr lang="en-US"/>
          </a:p>
        </p:txBody>
      </p:sp>
    </p:spTree>
    <p:extLst>
      <p:ext uri="{BB962C8B-B14F-4D97-AF65-F5344CB8AC3E}">
        <p14:creationId xmlns:p14="http://schemas.microsoft.com/office/powerpoint/2010/main" val="25479768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41" name="Shape 64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127</a:t>
            </a:fld>
            <a:endParaRPr lang="en-US"/>
          </a:p>
        </p:txBody>
      </p:sp>
    </p:spTree>
    <p:extLst>
      <p:ext uri="{BB962C8B-B14F-4D97-AF65-F5344CB8AC3E}">
        <p14:creationId xmlns:p14="http://schemas.microsoft.com/office/powerpoint/2010/main" val="32416324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80" name="Shape 68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128</a:t>
            </a:fld>
            <a:endParaRPr lang="en-US"/>
          </a:p>
        </p:txBody>
      </p:sp>
    </p:spTree>
    <p:extLst>
      <p:ext uri="{BB962C8B-B14F-4D97-AF65-F5344CB8AC3E}">
        <p14:creationId xmlns:p14="http://schemas.microsoft.com/office/powerpoint/2010/main" val="17203604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92" name="Shape 69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129</a:t>
            </a:fld>
            <a:endParaRPr lang="en-US"/>
          </a:p>
        </p:txBody>
      </p:sp>
    </p:spTree>
    <p:extLst>
      <p:ext uri="{BB962C8B-B14F-4D97-AF65-F5344CB8AC3E}">
        <p14:creationId xmlns:p14="http://schemas.microsoft.com/office/powerpoint/2010/main" val="21173904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04" name="Shape 70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130</a:t>
            </a:fld>
            <a:endParaRPr lang="en-US"/>
          </a:p>
        </p:txBody>
      </p:sp>
    </p:spTree>
    <p:extLst>
      <p:ext uri="{BB962C8B-B14F-4D97-AF65-F5344CB8AC3E}">
        <p14:creationId xmlns:p14="http://schemas.microsoft.com/office/powerpoint/2010/main" val="244148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8" name="Shape 1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15170560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3" name="Shape 71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14" name="Shape 71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131</a:t>
            </a:fld>
            <a:endParaRPr lang="en-US"/>
          </a:p>
        </p:txBody>
      </p:sp>
    </p:spTree>
    <p:extLst>
      <p:ext uri="{BB962C8B-B14F-4D97-AF65-F5344CB8AC3E}">
        <p14:creationId xmlns:p14="http://schemas.microsoft.com/office/powerpoint/2010/main" val="15005025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23" name="Shape 72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132</a:t>
            </a:fld>
            <a:endParaRPr lang="en-US"/>
          </a:p>
        </p:txBody>
      </p:sp>
    </p:spTree>
    <p:extLst>
      <p:ext uri="{BB962C8B-B14F-4D97-AF65-F5344CB8AC3E}">
        <p14:creationId xmlns:p14="http://schemas.microsoft.com/office/powerpoint/2010/main" val="15562887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4" name="Shape 73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35" name="Shape 73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133</a:t>
            </a:fld>
            <a:endParaRPr lang="en-US"/>
          </a:p>
        </p:txBody>
      </p:sp>
    </p:spTree>
    <p:extLst>
      <p:ext uri="{BB962C8B-B14F-4D97-AF65-F5344CB8AC3E}">
        <p14:creationId xmlns:p14="http://schemas.microsoft.com/office/powerpoint/2010/main" val="18270559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134</a:t>
            </a:fld>
            <a:endParaRPr lang="en-US"/>
          </a:p>
        </p:txBody>
      </p:sp>
    </p:spTree>
    <p:extLst>
      <p:ext uri="{BB962C8B-B14F-4D97-AF65-F5344CB8AC3E}">
        <p14:creationId xmlns:p14="http://schemas.microsoft.com/office/powerpoint/2010/main" val="29435831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135</a:t>
            </a:fld>
            <a:endParaRPr lang="en-US"/>
          </a:p>
        </p:txBody>
      </p:sp>
    </p:spTree>
    <p:extLst>
      <p:ext uri="{BB962C8B-B14F-4D97-AF65-F5344CB8AC3E}">
        <p14:creationId xmlns:p14="http://schemas.microsoft.com/office/powerpoint/2010/main" val="3625013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6" name="Shape 8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07" name="Shape 8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136</a:t>
            </a:fld>
            <a:endParaRPr lang="en-US"/>
          </a:p>
        </p:txBody>
      </p:sp>
    </p:spTree>
    <p:extLst>
      <p:ext uri="{BB962C8B-B14F-4D97-AF65-F5344CB8AC3E}">
        <p14:creationId xmlns:p14="http://schemas.microsoft.com/office/powerpoint/2010/main" val="13158389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6" name="Shape 8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07" name="Shape 8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137</a:t>
            </a:fld>
            <a:endParaRPr lang="en-US"/>
          </a:p>
        </p:txBody>
      </p:sp>
    </p:spTree>
    <p:extLst>
      <p:ext uri="{BB962C8B-B14F-4D97-AF65-F5344CB8AC3E}">
        <p14:creationId xmlns:p14="http://schemas.microsoft.com/office/powerpoint/2010/main" val="40048209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5" name="Shape 8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16" name="Shape 81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138</a:t>
            </a:fld>
            <a:endParaRPr lang="en-US"/>
          </a:p>
        </p:txBody>
      </p:sp>
    </p:spTree>
    <p:extLst>
      <p:ext uri="{BB962C8B-B14F-4D97-AF65-F5344CB8AC3E}">
        <p14:creationId xmlns:p14="http://schemas.microsoft.com/office/powerpoint/2010/main" val="26529924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5" name="Shape 8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16" name="Shape 81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139</a:t>
            </a:fld>
            <a:endParaRPr lang="en-US"/>
          </a:p>
        </p:txBody>
      </p:sp>
    </p:spTree>
    <p:extLst>
      <p:ext uri="{BB962C8B-B14F-4D97-AF65-F5344CB8AC3E}">
        <p14:creationId xmlns:p14="http://schemas.microsoft.com/office/powerpoint/2010/main" val="16746960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4" name="Shape 82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25" name="Shape 82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140</a:t>
            </a:fld>
            <a:endParaRPr lang="en-US"/>
          </a:p>
        </p:txBody>
      </p:sp>
    </p:spTree>
    <p:extLst>
      <p:ext uri="{BB962C8B-B14F-4D97-AF65-F5344CB8AC3E}">
        <p14:creationId xmlns:p14="http://schemas.microsoft.com/office/powerpoint/2010/main" val="2891336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Tx/>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4341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4" name="Shape 82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25" name="Shape 82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141</a:t>
            </a:fld>
            <a:endParaRPr lang="en-US"/>
          </a:p>
        </p:txBody>
      </p:sp>
    </p:spTree>
    <p:extLst>
      <p:ext uri="{BB962C8B-B14F-4D97-AF65-F5344CB8AC3E}">
        <p14:creationId xmlns:p14="http://schemas.microsoft.com/office/powerpoint/2010/main" val="37946155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3" name="Shape 8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834" name="Shape 83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142</a:t>
            </a:fld>
            <a:endParaRPr lang="en-US"/>
          </a:p>
        </p:txBody>
      </p:sp>
    </p:spTree>
    <p:extLst>
      <p:ext uri="{BB962C8B-B14F-4D97-AF65-F5344CB8AC3E}">
        <p14:creationId xmlns:p14="http://schemas.microsoft.com/office/powerpoint/2010/main" val="32795709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3" name="Shape 8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834" name="Shape 83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143</a:t>
            </a:fld>
            <a:endParaRPr lang="en-US"/>
          </a:p>
        </p:txBody>
      </p:sp>
    </p:spTree>
    <p:extLst>
      <p:ext uri="{BB962C8B-B14F-4D97-AF65-F5344CB8AC3E}">
        <p14:creationId xmlns:p14="http://schemas.microsoft.com/office/powerpoint/2010/main" val="12777831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43" name="Shape 8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144</a:t>
            </a:fld>
            <a:endParaRPr lang="en-US"/>
          </a:p>
        </p:txBody>
      </p:sp>
    </p:spTree>
    <p:extLst>
      <p:ext uri="{BB962C8B-B14F-4D97-AF65-F5344CB8AC3E}">
        <p14:creationId xmlns:p14="http://schemas.microsoft.com/office/powerpoint/2010/main" val="9796693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43" name="Shape 8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145</a:t>
            </a:fld>
            <a:endParaRPr lang="en-US"/>
          </a:p>
        </p:txBody>
      </p:sp>
    </p:spTree>
    <p:extLst>
      <p:ext uri="{BB962C8B-B14F-4D97-AF65-F5344CB8AC3E}">
        <p14:creationId xmlns:p14="http://schemas.microsoft.com/office/powerpoint/2010/main" val="41337489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43" name="Shape 8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146</a:t>
            </a:fld>
            <a:endParaRPr lang="en-US"/>
          </a:p>
        </p:txBody>
      </p:sp>
    </p:spTree>
    <p:extLst>
      <p:ext uri="{BB962C8B-B14F-4D97-AF65-F5344CB8AC3E}">
        <p14:creationId xmlns:p14="http://schemas.microsoft.com/office/powerpoint/2010/main" val="3446767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82" name="Shape 88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147</a:t>
            </a:fld>
            <a:endParaRPr lang="en-US"/>
          </a:p>
        </p:txBody>
      </p:sp>
    </p:spTree>
    <p:extLst>
      <p:ext uri="{BB962C8B-B14F-4D97-AF65-F5344CB8AC3E}">
        <p14:creationId xmlns:p14="http://schemas.microsoft.com/office/powerpoint/2010/main" val="4075625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82" name="Shape 88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148</a:t>
            </a:fld>
            <a:endParaRPr lang="en-US"/>
          </a:p>
        </p:txBody>
      </p:sp>
    </p:spTree>
    <p:extLst>
      <p:ext uri="{BB962C8B-B14F-4D97-AF65-F5344CB8AC3E}">
        <p14:creationId xmlns:p14="http://schemas.microsoft.com/office/powerpoint/2010/main" val="20211965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0" name="Shape 89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891" name="Shape 89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149</a:t>
            </a:fld>
            <a:endParaRPr lang="en-US"/>
          </a:p>
        </p:txBody>
      </p:sp>
    </p:spTree>
    <p:extLst>
      <p:ext uri="{BB962C8B-B14F-4D97-AF65-F5344CB8AC3E}">
        <p14:creationId xmlns:p14="http://schemas.microsoft.com/office/powerpoint/2010/main" val="22086526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9" name="Shape 89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900" name="Shape 90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150</a:t>
            </a:fld>
            <a:endParaRPr lang="en-US"/>
          </a:p>
        </p:txBody>
      </p:sp>
    </p:spTree>
    <p:extLst>
      <p:ext uri="{BB962C8B-B14F-4D97-AF65-F5344CB8AC3E}">
        <p14:creationId xmlns:p14="http://schemas.microsoft.com/office/powerpoint/2010/main" val="424900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8732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909" name="Shape 90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151</a:t>
            </a:fld>
            <a:endParaRPr lang="en-US"/>
          </a:p>
        </p:txBody>
      </p:sp>
    </p:spTree>
    <p:extLst>
      <p:ext uri="{BB962C8B-B14F-4D97-AF65-F5344CB8AC3E}">
        <p14:creationId xmlns:p14="http://schemas.microsoft.com/office/powerpoint/2010/main" val="38681593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909" name="Shape 90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152</a:t>
            </a:fld>
            <a:endParaRPr lang="en-US"/>
          </a:p>
        </p:txBody>
      </p:sp>
    </p:spTree>
    <p:extLst>
      <p:ext uri="{BB962C8B-B14F-4D97-AF65-F5344CB8AC3E}">
        <p14:creationId xmlns:p14="http://schemas.microsoft.com/office/powerpoint/2010/main" val="7257070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7" name="Shape 91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918" name="Shape 91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153</a:t>
            </a:fld>
            <a:endParaRPr lang="en-US"/>
          </a:p>
        </p:txBody>
      </p:sp>
    </p:spTree>
    <p:extLst>
      <p:ext uri="{BB962C8B-B14F-4D97-AF65-F5344CB8AC3E}">
        <p14:creationId xmlns:p14="http://schemas.microsoft.com/office/powerpoint/2010/main" val="28879719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4" name="Shape 8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75" name="Shape 8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154</a:t>
            </a:fld>
            <a:endParaRPr lang="en-US"/>
          </a:p>
        </p:txBody>
      </p:sp>
    </p:spTree>
    <p:extLst>
      <p:ext uri="{BB962C8B-B14F-4D97-AF65-F5344CB8AC3E}">
        <p14:creationId xmlns:p14="http://schemas.microsoft.com/office/powerpoint/2010/main" val="6187977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4" name="Shape 88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885" name="Shape 88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155</a:t>
            </a:fld>
            <a:endParaRPr lang="en-US"/>
          </a:p>
        </p:txBody>
      </p:sp>
    </p:spTree>
    <p:extLst>
      <p:ext uri="{BB962C8B-B14F-4D97-AF65-F5344CB8AC3E}">
        <p14:creationId xmlns:p14="http://schemas.microsoft.com/office/powerpoint/2010/main" val="40150933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3" name="Shape 9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34" name="Shape 93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156</a:t>
            </a:fld>
            <a:endParaRPr lang="en-US"/>
          </a:p>
        </p:txBody>
      </p:sp>
    </p:spTree>
    <p:extLst>
      <p:ext uri="{BB962C8B-B14F-4D97-AF65-F5344CB8AC3E}">
        <p14:creationId xmlns:p14="http://schemas.microsoft.com/office/powerpoint/2010/main" val="13868450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3" name="Shape 94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44" name="Shape 94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157</a:t>
            </a:fld>
            <a:endParaRPr lang="en-US"/>
          </a:p>
        </p:txBody>
      </p:sp>
    </p:spTree>
    <p:extLst>
      <p:ext uri="{BB962C8B-B14F-4D97-AF65-F5344CB8AC3E}">
        <p14:creationId xmlns:p14="http://schemas.microsoft.com/office/powerpoint/2010/main" val="18071828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Shape 9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2" name="Shape 95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53" name="Shape 95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158</a:t>
            </a:fld>
            <a:endParaRPr lang="en-US"/>
          </a:p>
        </p:txBody>
      </p:sp>
    </p:spTree>
    <p:extLst>
      <p:ext uri="{BB962C8B-B14F-4D97-AF65-F5344CB8AC3E}">
        <p14:creationId xmlns:p14="http://schemas.microsoft.com/office/powerpoint/2010/main" val="26575202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2" name="Shape 96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63" name="Shape 96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159</a:t>
            </a:fld>
            <a:endParaRPr lang="en-US"/>
          </a:p>
        </p:txBody>
      </p:sp>
    </p:spTree>
    <p:extLst>
      <p:ext uri="{BB962C8B-B14F-4D97-AF65-F5344CB8AC3E}">
        <p14:creationId xmlns:p14="http://schemas.microsoft.com/office/powerpoint/2010/main" val="36444997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2" name="Shape 9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73" name="Shape 9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160</a:t>
            </a:fld>
            <a:endParaRPr lang="en-US"/>
          </a:p>
        </p:txBody>
      </p:sp>
    </p:spTree>
    <p:extLst>
      <p:ext uri="{BB962C8B-B14F-4D97-AF65-F5344CB8AC3E}">
        <p14:creationId xmlns:p14="http://schemas.microsoft.com/office/powerpoint/2010/main" val="156364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94335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2" name="Shape 9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83" name="Shape 98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161</a:t>
            </a:fld>
            <a:endParaRPr lang="en-US"/>
          </a:p>
        </p:txBody>
      </p:sp>
    </p:spTree>
    <p:extLst>
      <p:ext uri="{BB962C8B-B14F-4D97-AF65-F5344CB8AC3E}">
        <p14:creationId xmlns:p14="http://schemas.microsoft.com/office/powerpoint/2010/main" val="29146568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2" name="Shape 99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993" name="Shape 99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162</a:t>
            </a:fld>
            <a:endParaRPr lang="en-US"/>
          </a:p>
        </p:txBody>
      </p:sp>
    </p:spTree>
    <p:extLst>
      <p:ext uri="{BB962C8B-B14F-4D97-AF65-F5344CB8AC3E}">
        <p14:creationId xmlns:p14="http://schemas.microsoft.com/office/powerpoint/2010/main" val="27617670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005" name="Shape 100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163</a:t>
            </a:fld>
            <a:endParaRPr lang="en-US"/>
          </a:p>
        </p:txBody>
      </p:sp>
    </p:spTree>
    <p:extLst>
      <p:ext uri="{BB962C8B-B14F-4D97-AF65-F5344CB8AC3E}">
        <p14:creationId xmlns:p14="http://schemas.microsoft.com/office/powerpoint/2010/main" val="37323276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164</a:t>
            </a:fld>
            <a:endParaRPr lang="en-US"/>
          </a:p>
        </p:txBody>
      </p:sp>
    </p:spTree>
    <p:extLst>
      <p:ext uri="{BB962C8B-B14F-4D97-AF65-F5344CB8AC3E}">
        <p14:creationId xmlns:p14="http://schemas.microsoft.com/office/powerpoint/2010/main" val="424724276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2295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166</a:t>
            </a:fld>
            <a:endParaRPr lang="en-US"/>
          </a:p>
        </p:txBody>
      </p:sp>
    </p:spTree>
    <p:extLst>
      <p:ext uri="{BB962C8B-B14F-4D97-AF65-F5344CB8AC3E}">
        <p14:creationId xmlns:p14="http://schemas.microsoft.com/office/powerpoint/2010/main" val="11586545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167</a:t>
            </a:fld>
            <a:endParaRPr lang="en-US"/>
          </a:p>
        </p:txBody>
      </p:sp>
    </p:spTree>
    <p:extLst>
      <p:ext uri="{BB962C8B-B14F-4D97-AF65-F5344CB8AC3E}">
        <p14:creationId xmlns:p14="http://schemas.microsoft.com/office/powerpoint/2010/main" val="25909620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168</a:t>
            </a:fld>
            <a:endParaRPr lang="en-US"/>
          </a:p>
        </p:txBody>
      </p:sp>
    </p:spTree>
    <p:extLst>
      <p:ext uri="{BB962C8B-B14F-4D97-AF65-F5344CB8AC3E}">
        <p14:creationId xmlns:p14="http://schemas.microsoft.com/office/powerpoint/2010/main" val="39080221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169</a:t>
            </a:fld>
            <a:endParaRPr lang="en-US"/>
          </a:p>
        </p:txBody>
      </p:sp>
    </p:spTree>
    <p:extLst>
      <p:ext uri="{BB962C8B-B14F-4D97-AF65-F5344CB8AC3E}">
        <p14:creationId xmlns:p14="http://schemas.microsoft.com/office/powerpoint/2010/main" val="264452903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170</a:t>
            </a:fld>
            <a:endParaRPr lang="en-US"/>
          </a:p>
        </p:txBody>
      </p:sp>
    </p:spTree>
    <p:extLst>
      <p:ext uri="{BB962C8B-B14F-4D97-AF65-F5344CB8AC3E}">
        <p14:creationId xmlns:p14="http://schemas.microsoft.com/office/powerpoint/2010/main" val="129160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323689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171</a:t>
            </a:fld>
            <a:endParaRPr lang="en-US"/>
          </a:p>
        </p:txBody>
      </p:sp>
    </p:spTree>
    <p:extLst>
      <p:ext uri="{BB962C8B-B14F-4D97-AF65-F5344CB8AC3E}">
        <p14:creationId xmlns:p14="http://schemas.microsoft.com/office/powerpoint/2010/main" val="32843687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172</a:t>
            </a:fld>
            <a:endParaRPr lang="en-US"/>
          </a:p>
        </p:txBody>
      </p:sp>
    </p:spTree>
    <p:extLst>
      <p:ext uri="{BB962C8B-B14F-4D97-AF65-F5344CB8AC3E}">
        <p14:creationId xmlns:p14="http://schemas.microsoft.com/office/powerpoint/2010/main" val="406651396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173</a:t>
            </a:fld>
            <a:endParaRPr lang="en-US"/>
          </a:p>
        </p:txBody>
      </p:sp>
    </p:spTree>
    <p:extLst>
      <p:ext uri="{BB962C8B-B14F-4D97-AF65-F5344CB8AC3E}">
        <p14:creationId xmlns:p14="http://schemas.microsoft.com/office/powerpoint/2010/main" val="13285222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174</a:t>
            </a:fld>
            <a:endParaRPr lang="en-US"/>
          </a:p>
        </p:txBody>
      </p:sp>
    </p:spTree>
    <p:extLst>
      <p:ext uri="{BB962C8B-B14F-4D97-AF65-F5344CB8AC3E}">
        <p14:creationId xmlns:p14="http://schemas.microsoft.com/office/powerpoint/2010/main" val="10971824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3" name="Shape 11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175</a:t>
            </a:fld>
            <a:endParaRPr lang="en-US"/>
          </a:p>
        </p:txBody>
      </p:sp>
    </p:spTree>
    <p:extLst>
      <p:ext uri="{BB962C8B-B14F-4D97-AF65-F5344CB8AC3E}">
        <p14:creationId xmlns:p14="http://schemas.microsoft.com/office/powerpoint/2010/main" val="211518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159527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8614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407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endParaRPr lang="en-US" dirty="0"/>
          </a:p>
        </p:txBody>
      </p:sp>
      <p:sp>
        <p:nvSpPr>
          <p:cNvPr id="181" name="Shape 18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92625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15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81" name="Shape 18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extLst>
      <p:ext uri="{BB962C8B-B14F-4D97-AF65-F5344CB8AC3E}">
        <p14:creationId xmlns:p14="http://schemas.microsoft.com/office/powerpoint/2010/main" val="124499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3877243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extLst>
      <p:ext uri="{BB962C8B-B14F-4D97-AF65-F5344CB8AC3E}">
        <p14:creationId xmlns:p14="http://schemas.microsoft.com/office/powerpoint/2010/main" val="1301804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265567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88" name="Shape 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35</a:t>
            </a:fld>
            <a:endParaRPr lang="en-US"/>
          </a:p>
        </p:txBody>
      </p:sp>
    </p:spTree>
    <p:extLst>
      <p:ext uri="{BB962C8B-B14F-4D97-AF65-F5344CB8AC3E}">
        <p14:creationId xmlns:p14="http://schemas.microsoft.com/office/powerpoint/2010/main" val="1760469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02" name="Shape 20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36</a:t>
            </a:fld>
            <a:endParaRPr lang="en-US"/>
          </a:p>
        </p:txBody>
      </p:sp>
    </p:spTree>
    <p:extLst>
      <p:ext uri="{BB962C8B-B14F-4D97-AF65-F5344CB8AC3E}">
        <p14:creationId xmlns:p14="http://schemas.microsoft.com/office/powerpoint/2010/main" val="2264366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02" name="Shape 20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13660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95" name="Shape 19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1354068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03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222" name="Shape 2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080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endParaRPr dirty="0"/>
          </a:p>
        </p:txBody>
      </p:sp>
      <p:sp>
        <p:nvSpPr>
          <p:cNvPr id="93" name="Shape 9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839534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6" name="Shape 21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42</a:t>
            </a:fld>
            <a:endParaRPr lang="en-US"/>
          </a:p>
        </p:txBody>
      </p:sp>
    </p:spTree>
    <p:extLst>
      <p:ext uri="{BB962C8B-B14F-4D97-AF65-F5344CB8AC3E}">
        <p14:creationId xmlns:p14="http://schemas.microsoft.com/office/powerpoint/2010/main" val="231367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43</a:t>
            </a:fld>
            <a:endParaRPr lang="en-US"/>
          </a:p>
        </p:txBody>
      </p:sp>
    </p:spTree>
    <p:extLst>
      <p:ext uri="{BB962C8B-B14F-4D97-AF65-F5344CB8AC3E}">
        <p14:creationId xmlns:p14="http://schemas.microsoft.com/office/powerpoint/2010/main" val="314804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230" name="Shape 2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44</a:t>
            </a:fld>
            <a:endParaRPr lang="en-US"/>
          </a:p>
        </p:txBody>
      </p:sp>
    </p:spTree>
    <p:extLst>
      <p:ext uri="{BB962C8B-B14F-4D97-AF65-F5344CB8AC3E}">
        <p14:creationId xmlns:p14="http://schemas.microsoft.com/office/powerpoint/2010/main" val="1966646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39" name="Shape 23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45</a:t>
            </a:fld>
            <a:endParaRPr lang="en-US"/>
          </a:p>
        </p:txBody>
      </p:sp>
    </p:spTree>
    <p:extLst>
      <p:ext uri="{BB962C8B-B14F-4D97-AF65-F5344CB8AC3E}">
        <p14:creationId xmlns:p14="http://schemas.microsoft.com/office/powerpoint/2010/main" val="3337986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dirty="0"/>
          </a:p>
        </p:txBody>
      </p:sp>
      <p:sp>
        <p:nvSpPr>
          <p:cNvPr id="247" name="Shape 24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46</a:t>
            </a:fld>
            <a:endParaRPr lang="en-US"/>
          </a:p>
        </p:txBody>
      </p:sp>
    </p:spTree>
    <p:extLst>
      <p:ext uri="{BB962C8B-B14F-4D97-AF65-F5344CB8AC3E}">
        <p14:creationId xmlns:p14="http://schemas.microsoft.com/office/powerpoint/2010/main" val="2185955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55" name="Shape 25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47</a:t>
            </a:fld>
            <a:endParaRPr lang="en-US"/>
          </a:p>
        </p:txBody>
      </p:sp>
    </p:spTree>
    <p:extLst>
      <p:ext uri="{BB962C8B-B14F-4D97-AF65-F5344CB8AC3E}">
        <p14:creationId xmlns:p14="http://schemas.microsoft.com/office/powerpoint/2010/main" val="3844296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265" name="Shape 26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48</a:t>
            </a:fld>
            <a:endParaRPr lang="en-US"/>
          </a:p>
        </p:txBody>
      </p:sp>
    </p:spTree>
    <p:extLst>
      <p:ext uri="{BB962C8B-B14F-4D97-AF65-F5344CB8AC3E}">
        <p14:creationId xmlns:p14="http://schemas.microsoft.com/office/powerpoint/2010/main" val="4198978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49</a:t>
            </a:fld>
            <a:endParaRPr lang="en-US"/>
          </a:p>
        </p:txBody>
      </p:sp>
    </p:spTree>
    <p:extLst>
      <p:ext uri="{BB962C8B-B14F-4D97-AF65-F5344CB8AC3E}">
        <p14:creationId xmlns:p14="http://schemas.microsoft.com/office/powerpoint/2010/main" val="3811324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81" name="Shape 28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50</a:t>
            </a:fld>
            <a:endParaRPr lang="en-US"/>
          </a:p>
        </p:txBody>
      </p:sp>
    </p:spTree>
    <p:extLst>
      <p:ext uri="{BB962C8B-B14F-4D97-AF65-F5344CB8AC3E}">
        <p14:creationId xmlns:p14="http://schemas.microsoft.com/office/powerpoint/2010/main" val="234860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88" name="Shape 2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51</a:t>
            </a:fld>
            <a:endParaRPr lang="en-US"/>
          </a:p>
        </p:txBody>
      </p:sp>
    </p:spTree>
    <p:extLst>
      <p:ext uri="{BB962C8B-B14F-4D97-AF65-F5344CB8AC3E}">
        <p14:creationId xmlns:p14="http://schemas.microsoft.com/office/powerpoint/2010/main" val="25580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endParaRPr dirty="0"/>
          </a:p>
        </p:txBody>
      </p:sp>
      <p:sp>
        <p:nvSpPr>
          <p:cNvPr id="93" name="Shape 9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1224382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296" name="Shape 29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52</a:t>
            </a:fld>
            <a:endParaRPr lang="en-US"/>
          </a:p>
        </p:txBody>
      </p:sp>
    </p:spTree>
    <p:extLst>
      <p:ext uri="{BB962C8B-B14F-4D97-AF65-F5344CB8AC3E}">
        <p14:creationId xmlns:p14="http://schemas.microsoft.com/office/powerpoint/2010/main" val="1774065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310" name="Shape 31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53</a:t>
            </a:fld>
            <a:endParaRPr lang="en-US"/>
          </a:p>
        </p:txBody>
      </p:sp>
    </p:spTree>
    <p:extLst>
      <p:ext uri="{BB962C8B-B14F-4D97-AF65-F5344CB8AC3E}">
        <p14:creationId xmlns:p14="http://schemas.microsoft.com/office/powerpoint/2010/main" val="1561386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320" name="Shape 32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54</a:t>
            </a:fld>
            <a:endParaRPr lang="en-US"/>
          </a:p>
        </p:txBody>
      </p:sp>
    </p:spTree>
    <p:extLst>
      <p:ext uri="{BB962C8B-B14F-4D97-AF65-F5344CB8AC3E}">
        <p14:creationId xmlns:p14="http://schemas.microsoft.com/office/powerpoint/2010/main" val="352662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55</a:t>
            </a:fld>
            <a:endParaRPr lang="en-US"/>
          </a:p>
        </p:txBody>
      </p:sp>
    </p:spTree>
    <p:extLst>
      <p:ext uri="{BB962C8B-B14F-4D97-AF65-F5344CB8AC3E}">
        <p14:creationId xmlns:p14="http://schemas.microsoft.com/office/powerpoint/2010/main" val="1746093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277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434" name="Shape 4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820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441" name="Shape 44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58</a:t>
            </a:fld>
            <a:endParaRPr lang="en-US"/>
          </a:p>
        </p:txBody>
      </p:sp>
    </p:spTree>
    <p:extLst>
      <p:ext uri="{BB962C8B-B14F-4D97-AF65-F5344CB8AC3E}">
        <p14:creationId xmlns:p14="http://schemas.microsoft.com/office/powerpoint/2010/main" val="1982100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7" name="Shape 4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48" name="Shape 4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5201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60</a:t>
            </a:fld>
            <a:endParaRPr lang="en-US"/>
          </a:p>
        </p:txBody>
      </p:sp>
    </p:spTree>
    <p:extLst>
      <p:ext uri="{BB962C8B-B14F-4D97-AF65-F5344CB8AC3E}">
        <p14:creationId xmlns:p14="http://schemas.microsoft.com/office/powerpoint/2010/main" val="3728888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475" name="Shape 4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2749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19" name="Shape 1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26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rtl="0">
              <a:spcBef>
                <a:spcPts val="0"/>
              </a:spcBef>
              <a:buNone/>
            </a:pPr>
            <a:endParaRPr lang="en-US" dirty="0"/>
          </a:p>
        </p:txBody>
      </p:sp>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99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rtl="0">
              <a:spcBef>
                <a:spcPts val="0"/>
              </a:spcBef>
              <a:buNone/>
            </a:pPr>
            <a:endParaRPr sz="1800" dirty="0"/>
          </a:p>
        </p:txBody>
      </p:sp>
      <p:sp>
        <p:nvSpPr>
          <p:cNvPr id="507" name="Shape 5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5481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17" name="Shape 5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64</a:t>
            </a:fld>
            <a:endParaRPr lang="en-US"/>
          </a:p>
        </p:txBody>
      </p:sp>
    </p:spTree>
    <p:extLst>
      <p:ext uri="{BB962C8B-B14F-4D97-AF65-F5344CB8AC3E}">
        <p14:creationId xmlns:p14="http://schemas.microsoft.com/office/powerpoint/2010/main" val="3492275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526" name="Shape 5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767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0" name="Shape 6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966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660" name="Shape 66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67</a:t>
            </a:fld>
            <a:endParaRPr lang="en-US"/>
          </a:p>
        </p:txBody>
      </p:sp>
    </p:spTree>
    <p:extLst>
      <p:ext uri="{BB962C8B-B14F-4D97-AF65-F5344CB8AC3E}">
        <p14:creationId xmlns:p14="http://schemas.microsoft.com/office/powerpoint/2010/main" val="1900651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69" name="Shape 6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261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746" name="Shape 7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880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56" name="Shape 75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70</a:t>
            </a:fld>
            <a:endParaRPr lang="en-US"/>
          </a:p>
        </p:txBody>
      </p:sp>
    </p:spTree>
    <p:extLst>
      <p:ext uri="{BB962C8B-B14F-4D97-AF65-F5344CB8AC3E}">
        <p14:creationId xmlns:p14="http://schemas.microsoft.com/office/powerpoint/2010/main" val="2930425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5" name="Shape 7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66" name="Shape 7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71</a:t>
            </a:fld>
            <a:endParaRPr lang="en-US"/>
          </a:p>
        </p:txBody>
      </p:sp>
    </p:spTree>
    <p:extLst>
      <p:ext uri="{BB962C8B-B14F-4D97-AF65-F5344CB8AC3E}">
        <p14:creationId xmlns:p14="http://schemas.microsoft.com/office/powerpoint/2010/main" val="993247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611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772" name="Shape 7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151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2" name="Shape 7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734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00" name="Shape 8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860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9" name="Shape 80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810" name="Shape 81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75</a:t>
            </a:fld>
            <a:endParaRPr lang="en-US"/>
          </a:p>
        </p:txBody>
      </p:sp>
    </p:spTree>
    <p:extLst>
      <p:ext uri="{BB962C8B-B14F-4D97-AF65-F5344CB8AC3E}">
        <p14:creationId xmlns:p14="http://schemas.microsoft.com/office/powerpoint/2010/main" val="413974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Shape 8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819" name="Shape 8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722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894" name="Shape 8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57049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b="0" dirty="0"/>
          </a:p>
        </p:txBody>
      </p:sp>
      <p:sp>
        <p:nvSpPr>
          <p:cNvPr id="904" name="Shape 90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78</a:t>
            </a:fld>
            <a:endParaRPr lang="en-US"/>
          </a:p>
        </p:txBody>
      </p:sp>
    </p:spTree>
    <p:extLst>
      <p:ext uri="{BB962C8B-B14F-4D97-AF65-F5344CB8AC3E}">
        <p14:creationId xmlns:p14="http://schemas.microsoft.com/office/powerpoint/2010/main" val="783704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913" name="Shape 9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4583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14" name="Shape 10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661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3" name="Shape 10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24" name="Shape 10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81</a:t>
            </a:fld>
            <a:endParaRPr lang="en-US"/>
          </a:p>
        </p:txBody>
      </p:sp>
    </p:spTree>
    <p:extLst>
      <p:ext uri="{BB962C8B-B14F-4D97-AF65-F5344CB8AC3E}">
        <p14:creationId xmlns:p14="http://schemas.microsoft.com/office/powerpoint/2010/main" val="71793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9917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3" name="Shape 10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34" name="Shape 103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82</a:t>
            </a:fld>
            <a:endParaRPr lang="en-US"/>
          </a:p>
        </p:txBody>
      </p:sp>
    </p:spTree>
    <p:extLst>
      <p:ext uri="{BB962C8B-B14F-4D97-AF65-F5344CB8AC3E}">
        <p14:creationId xmlns:p14="http://schemas.microsoft.com/office/powerpoint/2010/main" val="26164232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0" name="Shape 10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41" name="Shape 104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83</a:t>
            </a:fld>
            <a:endParaRPr lang="en-US"/>
          </a:p>
        </p:txBody>
      </p:sp>
    </p:spTree>
    <p:extLst>
      <p:ext uri="{BB962C8B-B14F-4D97-AF65-F5344CB8AC3E}">
        <p14:creationId xmlns:p14="http://schemas.microsoft.com/office/powerpoint/2010/main" val="2656182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Shape 10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7" name="Shape 10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48" name="Shape 10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84</a:t>
            </a:fld>
            <a:endParaRPr lang="en-US"/>
          </a:p>
        </p:txBody>
      </p:sp>
    </p:spTree>
    <p:extLst>
      <p:ext uri="{BB962C8B-B14F-4D97-AF65-F5344CB8AC3E}">
        <p14:creationId xmlns:p14="http://schemas.microsoft.com/office/powerpoint/2010/main" val="29004650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4" name="Shape 10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1055" name="Shape 105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Tree>
    <p:extLst>
      <p:ext uri="{BB962C8B-B14F-4D97-AF65-F5344CB8AC3E}">
        <p14:creationId xmlns:p14="http://schemas.microsoft.com/office/powerpoint/2010/main" val="9200973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86</a:t>
            </a:fld>
            <a:endParaRPr lang="en-US"/>
          </a:p>
        </p:txBody>
      </p:sp>
    </p:spTree>
    <p:extLst>
      <p:ext uri="{BB962C8B-B14F-4D97-AF65-F5344CB8AC3E}">
        <p14:creationId xmlns:p14="http://schemas.microsoft.com/office/powerpoint/2010/main" val="469186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064" name="Shape 10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87</a:t>
            </a:fld>
            <a:endParaRPr lang="en-US"/>
          </a:p>
        </p:txBody>
      </p:sp>
    </p:spTree>
    <p:extLst>
      <p:ext uri="{BB962C8B-B14F-4D97-AF65-F5344CB8AC3E}">
        <p14:creationId xmlns:p14="http://schemas.microsoft.com/office/powerpoint/2010/main" val="958684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88</a:t>
            </a:fld>
            <a:endParaRPr lang="en-US"/>
          </a:p>
        </p:txBody>
      </p:sp>
    </p:spTree>
    <p:extLst>
      <p:ext uri="{BB962C8B-B14F-4D97-AF65-F5344CB8AC3E}">
        <p14:creationId xmlns:p14="http://schemas.microsoft.com/office/powerpoint/2010/main" val="485664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3693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6911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98</a:t>
            </a:fld>
            <a:endParaRPr lang="en-US"/>
          </a:p>
        </p:txBody>
      </p:sp>
    </p:spTree>
    <p:extLst>
      <p:ext uri="{BB962C8B-B14F-4D97-AF65-F5344CB8AC3E}">
        <p14:creationId xmlns:p14="http://schemas.microsoft.com/office/powerpoint/2010/main" val="13051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9941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sz="1200" dirty="0">
              <a:solidFill>
                <a:srgbClr val="7E7E7E"/>
              </a:solidFill>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63980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331" name="Shape 33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100</a:t>
            </a:fld>
            <a:endParaRPr lang="en-US"/>
          </a:p>
        </p:txBody>
      </p:sp>
    </p:spTree>
    <p:extLst>
      <p:ext uri="{BB962C8B-B14F-4D97-AF65-F5344CB8AC3E}">
        <p14:creationId xmlns:p14="http://schemas.microsoft.com/office/powerpoint/2010/main" val="22768242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338" name="Shape 33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102</a:t>
            </a:fld>
            <a:endParaRPr lang="en-US"/>
          </a:p>
        </p:txBody>
      </p:sp>
    </p:spTree>
    <p:extLst>
      <p:ext uri="{BB962C8B-B14F-4D97-AF65-F5344CB8AC3E}">
        <p14:creationId xmlns:p14="http://schemas.microsoft.com/office/powerpoint/2010/main" val="8821619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338" name="Shape 33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103</a:t>
            </a:fld>
            <a:endParaRPr lang="en-US"/>
          </a:p>
        </p:txBody>
      </p:sp>
    </p:spTree>
    <p:extLst>
      <p:ext uri="{BB962C8B-B14F-4D97-AF65-F5344CB8AC3E}">
        <p14:creationId xmlns:p14="http://schemas.microsoft.com/office/powerpoint/2010/main" val="42470575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348" name="Shape 3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104</a:t>
            </a:fld>
            <a:endParaRPr lang="en-US"/>
          </a:p>
        </p:txBody>
      </p:sp>
    </p:spTree>
    <p:extLst>
      <p:ext uri="{BB962C8B-B14F-4D97-AF65-F5344CB8AC3E}">
        <p14:creationId xmlns:p14="http://schemas.microsoft.com/office/powerpoint/2010/main" val="34391524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358" name="Shape 35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105</a:t>
            </a:fld>
            <a:endParaRPr lang="en-US"/>
          </a:p>
        </p:txBody>
      </p:sp>
    </p:spTree>
    <p:extLst>
      <p:ext uri="{BB962C8B-B14F-4D97-AF65-F5344CB8AC3E}">
        <p14:creationId xmlns:p14="http://schemas.microsoft.com/office/powerpoint/2010/main" val="29666666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365" name="Shape 36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106</a:t>
            </a:fld>
            <a:endParaRPr lang="en-US"/>
          </a:p>
        </p:txBody>
      </p:sp>
    </p:spTree>
    <p:extLst>
      <p:ext uri="{BB962C8B-B14F-4D97-AF65-F5344CB8AC3E}">
        <p14:creationId xmlns:p14="http://schemas.microsoft.com/office/powerpoint/2010/main" val="15531947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372" name="Shape 37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108</a:t>
            </a:fld>
            <a:endParaRPr lang="en-US"/>
          </a:p>
        </p:txBody>
      </p:sp>
    </p:spTree>
    <p:extLst>
      <p:ext uri="{BB962C8B-B14F-4D97-AF65-F5344CB8AC3E}">
        <p14:creationId xmlns:p14="http://schemas.microsoft.com/office/powerpoint/2010/main" val="869444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379" name="Shape 37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109</a:t>
            </a:fld>
            <a:endParaRPr lang="en-US"/>
          </a:p>
        </p:txBody>
      </p:sp>
    </p:spTree>
    <p:extLst>
      <p:ext uri="{BB962C8B-B14F-4D97-AF65-F5344CB8AC3E}">
        <p14:creationId xmlns:p14="http://schemas.microsoft.com/office/powerpoint/2010/main" val="3002124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386" name="Shape 38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110</a:t>
            </a:fld>
            <a:endParaRPr lang="en-US"/>
          </a:p>
        </p:txBody>
      </p:sp>
    </p:spTree>
    <p:extLst>
      <p:ext uri="{BB962C8B-B14F-4D97-AF65-F5344CB8AC3E}">
        <p14:creationId xmlns:p14="http://schemas.microsoft.com/office/powerpoint/2010/main" val="176643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48" name="Shape 1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34207108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393" name="Shape 39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111</a:t>
            </a:fld>
            <a:endParaRPr lang="en-US"/>
          </a:p>
        </p:txBody>
      </p:sp>
    </p:spTree>
    <p:extLst>
      <p:ext uri="{BB962C8B-B14F-4D97-AF65-F5344CB8AC3E}">
        <p14:creationId xmlns:p14="http://schemas.microsoft.com/office/powerpoint/2010/main" val="845523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400" name="Shape 40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112</a:t>
            </a:fld>
            <a:endParaRPr lang="en-US"/>
          </a:p>
        </p:txBody>
      </p:sp>
    </p:spTree>
    <p:extLst>
      <p:ext uri="{BB962C8B-B14F-4D97-AF65-F5344CB8AC3E}">
        <p14:creationId xmlns:p14="http://schemas.microsoft.com/office/powerpoint/2010/main" val="7748582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407" name="Shape 4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113</a:t>
            </a:fld>
            <a:endParaRPr lang="en-US"/>
          </a:p>
        </p:txBody>
      </p:sp>
    </p:spTree>
    <p:extLst>
      <p:ext uri="{BB962C8B-B14F-4D97-AF65-F5344CB8AC3E}">
        <p14:creationId xmlns:p14="http://schemas.microsoft.com/office/powerpoint/2010/main" val="3802310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414" name="Shape 41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114</a:t>
            </a:fld>
            <a:endParaRPr lang="en-US"/>
          </a:p>
        </p:txBody>
      </p:sp>
    </p:spTree>
    <p:extLst>
      <p:ext uri="{BB962C8B-B14F-4D97-AF65-F5344CB8AC3E}">
        <p14:creationId xmlns:p14="http://schemas.microsoft.com/office/powerpoint/2010/main" val="27007701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421" name="Shape 4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115</a:t>
            </a:fld>
            <a:endParaRPr lang="en-US"/>
          </a:p>
        </p:txBody>
      </p:sp>
    </p:spTree>
    <p:extLst>
      <p:ext uri="{BB962C8B-B14F-4D97-AF65-F5344CB8AC3E}">
        <p14:creationId xmlns:p14="http://schemas.microsoft.com/office/powerpoint/2010/main" val="914621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469" name="Shape 4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116</a:t>
            </a:fld>
            <a:endParaRPr lang="en-US"/>
          </a:p>
        </p:txBody>
      </p:sp>
    </p:spTree>
    <p:extLst>
      <p:ext uri="{BB962C8B-B14F-4D97-AF65-F5344CB8AC3E}">
        <p14:creationId xmlns:p14="http://schemas.microsoft.com/office/powerpoint/2010/main" val="27494663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lvl="0" indent="0">
              <a:spcBef>
                <a:spcPts val="0"/>
              </a:spcBef>
              <a:buNone/>
            </a:pPr>
            <a:endParaRPr dirty="0"/>
          </a:p>
        </p:txBody>
      </p:sp>
      <p:sp>
        <p:nvSpPr>
          <p:cNvPr id="496" name="Shape 49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117</a:t>
            </a:fld>
            <a:endParaRPr lang="en-US"/>
          </a:p>
        </p:txBody>
      </p:sp>
    </p:spTree>
    <p:extLst>
      <p:ext uri="{BB962C8B-B14F-4D97-AF65-F5344CB8AC3E}">
        <p14:creationId xmlns:p14="http://schemas.microsoft.com/office/powerpoint/2010/main" val="42037565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70000"/>
              </a:lnSpc>
              <a:spcBef>
                <a:spcPts val="0"/>
              </a:spcBef>
              <a:buClr>
                <a:schemeClr val="dk1"/>
              </a:buClr>
              <a:buSzPct val="91666"/>
              <a:buFont typeface="Arial"/>
              <a:buNone/>
            </a:pPr>
            <a:endParaRPr dirty="0"/>
          </a:p>
        </p:txBody>
      </p:sp>
      <p:sp>
        <p:nvSpPr>
          <p:cNvPr id="537" name="Shape 53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118</a:t>
            </a:fld>
            <a:endParaRPr lang="en-US"/>
          </a:p>
        </p:txBody>
      </p:sp>
    </p:spTree>
    <p:extLst>
      <p:ext uri="{BB962C8B-B14F-4D97-AF65-F5344CB8AC3E}">
        <p14:creationId xmlns:p14="http://schemas.microsoft.com/office/powerpoint/2010/main" val="2298530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70000"/>
              </a:lnSpc>
              <a:spcBef>
                <a:spcPts val="0"/>
              </a:spcBef>
              <a:buClr>
                <a:schemeClr val="dk1"/>
              </a:buClr>
              <a:buSzPct val="91666"/>
              <a:buFont typeface="Arial"/>
              <a:buNone/>
            </a:pPr>
            <a:endParaRPr/>
          </a:p>
        </p:txBody>
      </p:sp>
      <p:sp>
        <p:nvSpPr>
          <p:cNvPr id="549" name="Shape 54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119</a:t>
            </a:fld>
            <a:endParaRPr lang="en-US"/>
          </a:p>
        </p:txBody>
      </p:sp>
    </p:spTree>
    <p:extLst>
      <p:ext uri="{BB962C8B-B14F-4D97-AF65-F5344CB8AC3E}">
        <p14:creationId xmlns:p14="http://schemas.microsoft.com/office/powerpoint/2010/main" val="4023353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559" name="Shape 55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120</a:t>
            </a:fld>
            <a:endParaRPr lang="en-US"/>
          </a:p>
        </p:txBody>
      </p:sp>
    </p:spTree>
    <p:extLst>
      <p:ext uri="{BB962C8B-B14F-4D97-AF65-F5344CB8AC3E}">
        <p14:creationId xmlns:p14="http://schemas.microsoft.com/office/powerpoint/2010/main" val="368693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3"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8" name="Group 7"/>
          <p:cNvGrpSpPr/>
          <p:nvPr userDrawn="1"/>
        </p:nvGrpSpPr>
        <p:grpSpPr>
          <a:xfrm>
            <a:off x="421881" y="215203"/>
            <a:ext cx="11257217" cy="441959"/>
            <a:chOff x="421881" y="215203"/>
            <a:chExt cx="11257217" cy="441959"/>
          </a:xfrm>
        </p:grpSpPr>
        <p:pic>
          <p:nvPicPr>
            <p:cNvPr id="9" name="Picture 8"/>
            <p:cNvPicPr>
              <a:picLocks noChangeAspect="1"/>
            </p:cNvPicPr>
            <p:nvPr/>
          </p:nvPicPr>
          <p:blipFill>
            <a:blip r:embed="rId12"/>
            <a:stretch>
              <a:fillRect/>
            </a:stretch>
          </p:blipFill>
          <p:spPr>
            <a:xfrm>
              <a:off x="421881" y="215203"/>
              <a:ext cx="441959" cy="441959"/>
            </a:xfrm>
            <a:prstGeom prst="rect">
              <a:avLst/>
            </a:prstGeom>
          </p:spPr>
        </p:pic>
        <p:sp>
          <p:nvSpPr>
            <p:cNvPr id="16" name="Rectangle 15"/>
            <p:cNvSpPr/>
            <p:nvPr/>
          </p:nvSpPr>
          <p:spPr>
            <a:xfrm>
              <a:off x="1953918" y="301937"/>
              <a:ext cx="9725180" cy="284178"/>
            </a:xfrm>
            <a:prstGeom prst="rect">
              <a:avLst/>
            </a:prstGeom>
            <a:solidFill>
              <a:srgbClr val="243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3"/>
            <a:stretch>
              <a:fillRect/>
            </a:stretch>
          </p:blipFill>
          <p:spPr>
            <a:xfrm>
              <a:off x="841408" y="224176"/>
              <a:ext cx="1219200" cy="393700"/>
            </a:xfrm>
            <a:prstGeom prst="rect">
              <a:avLst/>
            </a:prstGeom>
          </p:spPr>
        </p:pic>
      </p:grpSp>
      <p:sp>
        <p:nvSpPr>
          <p:cNvPr id="3" name="Oval 2"/>
          <p:cNvSpPr/>
          <p:nvPr userDrawn="1"/>
        </p:nvSpPr>
        <p:spPr>
          <a:xfrm>
            <a:off x="11537001" y="301938"/>
            <a:ext cx="284206" cy="284206"/>
          </a:xfrm>
          <a:prstGeom prst="ellipse">
            <a:avLst/>
          </a:prstGeom>
          <a:solidFill>
            <a:srgbClr val="2430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userDrawn="1"/>
        </p:nvSpPr>
        <p:spPr>
          <a:xfrm>
            <a:off x="10884816" y="6455357"/>
            <a:ext cx="1083536" cy="307777"/>
          </a:xfrm>
          <a:prstGeom prst="rect">
            <a:avLst/>
          </a:prstGeom>
          <a:noFill/>
        </p:spPr>
        <p:txBody>
          <a:bodyPr wrap="square" rtlCol="0">
            <a:spAutoFit/>
          </a:bodyPr>
          <a:lstStyle/>
          <a:p>
            <a:pPr algn="r"/>
            <a:fld id="{EDA9CB20-25D0-EE48-8045-AC6F964B3BC5}" type="slidenum">
              <a:rPr b="0">
                <a:solidFill>
                  <a:srgbClr val="243049"/>
                </a:solidFill>
              </a:rPr>
              <a:t>‹#›</a:t>
            </a:fld>
            <a:endParaRPr lang="en-US" b="0" dirty="0">
              <a:solidFill>
                <a:srgbClr val="243049"/>
              </a:solidFill>
              <a:latin typeface="Calibri"/>
              <a:cs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0.xml"/><Relationship Id="rId3"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0.xml"/><Relationship Id="rId3" Type="http://schemas.openxmlformats.org/officeDocument/2006/relationships/image" Target="../media/image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lesobservateurs.ch/2017/04/06/nauseabond-de-denoncer-lexistence-de-djihadistes-europe/"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heuredupeuple.fr/programmes-melenchon-pen-oppose/"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slide" Target="slide118.xml"/><Relationship Id="rId6" Type="http://schemas.openxmlformats.org/officeDocument/2006/relationships/slide" Target="slide128.xml"/><Relationship Id="rId7" Type="http://schemas.openxmlformats.org/officeDocument/2006/relationships/slide" Target="slide62.xml"/><Relationship Id="rId8" Type="http://schemas.openxmlformats.org/officeDocument/2006/relationships/slide" Target="slide63.xml"/><Relationship Id="rId9" Type="http://schemas.openxmlformats.org/officeDocument/2006/relationships/slide" Target="slide64.xml"/><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118.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slide" Target="slide117.xml"/><Relationship Id="rId13" Type="http://schemas.openxmlformats.org/officeDocument/2006/relationships/slide" Target="slide128.xml"/><Relationship Id="rId14" Type="http://schemas.openxmlformats.org/officeDocument/2006/relationships/slide" Target="slide65.xml"/><Relationship Id="rId15" Type="http://schemas.openxmlformats.org/officeDocument/2006/relationships/slide" Target="slide66.xml"/><Relationship Id="rId16"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hyperlink" Target="https://twitter.com/hashtag/Taubira?src=hash" TargetMode="External"/><Relationship Id="rId4" Type="http://schemas.openxmlformats.org/officeDocument/2006/relationships/hyperlink" Target="https://t.co/SQYscOLdjA" TargetMode="External"/><Relationship Id="rId5" Type="http://schemas.openxmlformats.org/officeDocument/2006/relationships/hyperlink" Target="http://twitter.com/CercleVoltaire/status/798251664247496704" TargetMode="External"/><Relationship Id="rId6" Type="http://schemas.openxmlformats.org/officeDocument/2006/relationships/image" Target="../media/image60.png"/><Relationship Id="rId7" Type="http://schemas.openxmlformats.org/officeDocument/2006/relationships/hyperlink" Target="https://twitter.com/hashtag/AdamaTraor%C3%A9?src=hash" TargetMode="External"/><Relationship Id="rId8" Type="http://schemas.openxmlformats.org/officeDocument/2006/relationships/hyperlink" Target="https://t.co/Smg54kEhfG" TargetMode="External"/><Relationship Id="rId9" Type="http://schemas.openxmlformats.org/officeDocument/2006/relationships/hyperlink" Target="https://twitter.com/hashtag/PoliceJustice?src=hash" TargetMode="External"/><Relationship Id="rId10" Type="http://schemas.openxmlformats.org/officeDocument/2006/relationships/hyperlink" Target="http://twitter.com/Antiraciste2012/status/803637699244683264" TargetMode="External"/></Relationships>
</file>

<file path=ppt/slides/_rels/slide119.xml.rels><?xml version="1.0" encoding="UTF-8" standalone="yes"?>
<Relationships xmlns="http://schemas.openxmlformats.org/package/2006/relationships"><Relationship Id="rId11" Type="http://schemas.openxmlformats.org/officeDocument/2006/relationships/slide" Target="slide66.xml"/><Relationship Id="rId12"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s://t.co/DFV0yraFYg" TargetMode="External"/><Relationship Id="rId4" Type="http://schemas.openxmlformats.org/officeDocument/2006/relationships/hyperlink" Target="https://twitter.com/CAislamophobie" TargetMode="External"/><Relationship Id="rId5" Type="http://schemas.openxmlformats.org/officeDocument/2006/relationships/hyperlink" Target="https://twitter.com/hashtag/Islamophobie?src=hash" TargetMode="External"/><Relationship Id="rId6" Type="http://schemas.openxmlformats.org/officeDocument/2006/relationships/hyperlink" Target="http://twitter.com/alaingresh/status/825250253884506112" TargetMode="External"/><Relationship Id="rId7" Type="http://schemas.openxmlformats.org/officeDocument/2006/relationships/image" Target="../media/image62.png"/><Relationship Id="rId8" Type="http://schemas.openxmlformats.org/officeDocument/2006/relationships/slide" Target="slide117.xml"/><Relationship Id="rId9" Type="http://schemas.openxmlformats.org/officeDocument/2006/relationships/slide" Target="slide128.xml"/><Relationship Id="rId10" Type="http://schemas.openxmlformats.org/officeDocument/2006/relationships/slide" Target="slide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0.xml"/><Relationship Id="rId3" Type="http://schemas.openxmlformats.org/officeDocument/2006/relationships/image" Target="../media/image6.jpeg"/></Relationships>
</file>

<file path=ppt/slides/_rels/slide120.xml.rels><?xml version="1.0" encoding="UTF-8" standalone="yes"?>
<Relationships xmlns="http://schemas.openxmlformats.org/package/2006/relationships"><Relationship Id="rId11" Type="http://schemas.openxmlformats.org/officeDocument/2006/relationships/slide" Target="slide66.xml"/><Relationship Id="rId12"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www.facebook.com/permalink.php?id=11450328749&amp;story_fbid=10154115970131987" TargetMode="External"/><Relationship Id="rId4" Type="http://schemas.openxmlformats.org/officeDocument/2006/relationships/hyperlink" Target="http://change.org/" TargetMode="External"/><Relationship Id="rId5" Type="http://schemas.openxmlformats.org/officeDocument/2006/relationships/hyperlink" Target="https://www.facebook.com/permalink.php?id=11450328749&amp;story_fbid=10155213315175921" TargetMode="External"/><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slide" Target="slide117.xml"/><Relationship Id="rId9" Type="http://schemas.openxmlformats.org/officeDocument/2006/relationships/slide" Target="slide128.xml"/><Relationship Id="rId10" Type="http://schemas.openxmlformats.org/officeDocument/2006/relationships/slide" Target="slide65.xml"/></Relationships>
</file>

<file path=ppt/slides/_rels/slide121.xml.rels><?xml version="1.0" encoding="UTF-8" standalone="yes"?>
<Relationships xmlns="http://schemas.openxmlformats.org/package/2006/relationships"><Relationship Id="rId3" Type="http://schemas.openxmlformats.org/officeDocument/2006/relationships/hyperlink" Target="http://www.facebook.com/permalink.php?id=212297922293183&amp;story_fbid=1169169456535673" TargetMode="External"/><Relationship Id="rId4" Type="http://schemas.openxmlformats.org/officeDocument/2006/relationships/image" Target="../media/image65.png"/><Relationship Id="rId5" Type="http://schemas.openxmlformats.org/officeDocument/2006/relationships/slide" Target="slide117.xml"/><Relationship Id="rId6" Type="http://schemas.openxmlformats.org/officeDocument/2006/relationships/slide" Target="slide128.xml"/><Relationship Id="rId7" Type="http://schemas.openxmlformats.org/officeDocument/2006/relationships/slide" Target="slide65.xml"/><Relationship Id="rId8" Type="http://schemas.openxmlformats.org/officeDocument/2006/relationships/slide" Target="slide66.xml"/><Relationship Id="rId9"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22.xml.rels><?xml version="1.0" encoding="UTF-8" standalone="yes"?>
<Relationships xmlns="http://schemas.openxmlformats.org/package/2006/relationships"><Relationship Id="rId11" Type="http://schemas.openxmlformats.org/officeDocument/2006/relationships/slide" Target="slide65.xml"/><Relationship Id="rId12" Type="http://schemas.openxmlformats.org/officeDocument/2006/relationships/slide" Target="slide66.xml"/><Relationship Id="rId13"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hyperlink" Target="https://t.co/HH8d4Rl2KI" TargetMode="External"/><Relationship Id="rId4" Type="http://schemas.openxmlformats.org/officeDocument/2006/relationships/hyperlink" Target="https://twitter.com/LaFILyon/status/835465346102480896" TargetMode="External"/><Relationship Id="rId5" Type="http://schemas.openxmlformats.org/officeDocument/2006/relationships/hyperlink" Target="https://t.co/wQfInOl0nq" TargetMode="External"/><Relationship Id="rId6" Type="http://schemas.openxmlformats.org/officeDocument/2006/relationships/hyperlink" Target="https://twitter.com/TaranisNews/status/858934258894868480" TargetMode="External"/><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slide" Target="slide117.xml"/><Relationship Id="rId10" Type="http://schemas.openxmlformats.org/officeDocument/2006/relationships/slide" Target="slide128.xml"/></Relationships>
</file>

<file path=ppt/slides/_rels/slide123.xml.rels><?xml version="1.0" encoding="UTF-8" standalone="yes"?>
<Relationships xmlns="http://schemas.openxmlformats.org/package/2006/relationships"><Relationship Id="rId11" Type="http://schemas.openxmlformats.org/officeDocument/2006/relationships/slide" Target="slide128.xml"/><Relationship Id="rId12" Type="http://schemas.openxmlformats.org/officeDocument/2006/relationships/slide" Target="slide65.xml"/><Relationship Id="rId13" Type="http://schemas.openxmlformats.org/officeDocument/2006/relationships/slide" Target="slide66.xml"/><Relationship Id="rId14"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hyperlink" Target="https://twitter.com/fhollande" TargetMode="External"/><Relationship Id="rId4" Type="http://schemas.openxmlformats.org/officeDocument/2006/relationships/hyperlink" Target="https://twitter.com/CNCDH" TargetMode="External"/><Relationship Id="rId5" Type="http://schemas.openxmlformats.org/officeDocument/2006/relationships/hyperlink" Target="https://twitter.com/hashtag/CJUE?src=hash" TargetMode="External"/><Relationship Id="rId6" Type="http://schemas.openxmlformats.org/officeDocument/2006/relationships/hyperlink" Target="https://twitter.com/hashtag/CETA?src=hash" TargetMode="External"/><Relationship Id="rId7" Type="http://schemas.openxmlformats.org/officeDocument/2006/relationships/hyperlink" Target="https://t.co/PSqvW6Sn6m" TargetMode="External"/><Relationship Id="rId8" Type="http://schemas.openxmlformats.org/officeDocument/2006/relationships/hyperlink" Target="https://twitter.com/Emmanuel27m/status/809680206084575232" TargetMode="External"/><Relationship Id="rId9" Type="http://schemas.openxmlformats.org/officeDocument/2006/relationships/image" Target="../media/image68.png"/><Relationship Id="rId10" Type="http://schemas.openxmlformats.org/officeDocument/2006/relationships/slide" Target="slide117.xml"/></Relationships>
</file>

<file path=ppt/slides/_rels/slide124.xml.rels><?xml version="1.0" encoding="UTF-8" standalone="yes"?>
<Relationships xmlns="http://schemas.openxmlformats.org/package/2006/relationships"><Relationship Id="rId11" Type="http://schemas.openxmlformats.org/officeDocument/2006/relationships/slide" Target="slide65.xml"/><Relationship Id="rId12" Type="http://schemas.openxmlformats.org/officeDocument/2006/relationships/slide" Target="slide66.xml"/><Relationship Id="rId13"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hyperlink" Target="http://breizatao.com/2017/03/21/un-elu-de-lessonne-revele-comment-jean-luc-melenchon-et-sa-famille-beneficiaient-demplois-fictifs-video/" TargetMode="External"/><Relationship Id="rId4" Type="http://schemas.openxmlformats.org/officeDocument/2006/relationships/hyperlink" Target="http://www.facebook.com/permalink.php?id=11450328749&amp;story_fbid=10210764210678656" TargetMode="External"/><Relationship Id="rId5" Type="http://schemas.openxmlformats.org/officeDocument/2006/relationships/hyperlink" Target="https://t.co/XC8lrdbieA" TargetMode="External"/><Relationship Id="rId6" Type="http://schemas.openxmlformats.org/officeDocument/2006/relationships/hyperlink" Target="http://twitter.com/florencedesruol/status/793372339199148032" TargetMode="External"/><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slide" Target="slide117.xml"/><Relationship Id="rId10" Type="http://schemas.openxmlformats.org/officeDocument/2006/relationships/slide" Target="slide128.xml"/></Relationships>
</file>

<file path=ppt/slides/_rels/slide125.xml.rels><?xml version="1.0" encoding="UTF-8" standalone="yes"?>
<Relationships xmlns="http://schemas.openxmlformats.org/package/2006/relationships"><Relationship Id="rId3" Type="http://schemas.openxmlformats.org/officeDocument/2006/relationships/hyperlink" Target="http://www.europe-israel.org/2017/04/jean-luc-melenchon-a-t-il-favorise-sa-fille-et-abuse-de-largent-public/" TargetMode="External"/><Relationship Id="rId4" Type="http://schemas.openxmlformats.org/officeDocument/2006/relationships/hyperlink" Target="http://www.facebook.com/permalink.php?id=11450328749&amp;story_fbid=1298223890253310" TargetMode="External"/><Relationship Id="rId5" Type="http://schemas.openxmlformats.org/officeDocument/2006/relationships/image" Target="../media/image71.png"/><Relationship Id="rId6" Type="http://schemas.openxmlformats.org/officeDocument/2006/relationships/slide" Target="slide117.xml"/><Relationship Id="rId7" Type="http://schemas.openxmlformats.org/officeDocument/2006/relationships/slide" Target="slide128.xml"/><Relationship Id="rId8" Type="http://schemas.openxmlformats.org/officeDocument/2006/relationships/slide" Target="slide65.xml"/><Relationship Id="rId9" Type="http://schemas.openxmlformats.org/officeDocument/2006/relationships/slide" Target="slide66.xml"/><Relationship Id="rId10"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26.xml.rels><?xml version="1.0" encoding="UTF-8" standalone="yes"?>
<Relationships xmlns="http://schemas.openxmlformats.org/package/2006/relationships"><Relationship Id="rId11" Type="http://schemas.openxmlformats.org/officeDocument/2006/relationships/slide" Target="slide65.xml"/><Relationship Id="rId12" Type="http://schemas.openxmlformats.org/officeDocument/2006/relationships/slide" Target="slide66.xml"/><Relationship Id="rId13"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hyperlink" Target="http://www.nda-2017.fr/theme/bien-etre-animal" TargetMode="External"/><Relationship Id="rId4" Type="http://schemas.openxmlformats.org/officeDocument/2006/relationships/hyperlink" Target="http://www.facebook.com/permalink.php?id=350866824756&amp;story_fbid=734698960023439" TargetMode="External"/><Relationship Id="rId5" Type="http://schemas.openxmlformats.org/officeDocument/2006/relationships/hyperlink" Target="http://www.medias-presse.info/lassociation-l214-a-filme-la-mise-a-mort-de-bebes-dans-les-hopitaux-francais-des-images-insoutenables/63776" TargetMode="External"/><Relationship Id="rId6" Type="http://schemas.openxmlformats.org/officeDocument/2006/relationships/hyperlink" Target="http://www.facebook.com/permalink.php?id=350866824756&amp;story_fbid=1350927428264460" TargetMode="External"/><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slide" Target="slide117.xml"/><Relationship Id="rId10" Type="http://schemas.openxmlformats.org/officeDocument/2006/relationships/slide" Target="slide128.xml"/></Relationships>
</file>

<file path=ppt/slides/_rels/slide127.xml.rels><?xml version="1.0" encoding="UTF-8" standalone="yes"?>
<Relationships xmlns="http://schemas.openxmlformats.org/package/2006/relationships"><Relationship Id="rId3" Type="http://schemas.openxmlformats.org/officeDocument/2006/relationships/hyperlink" Target="http://www.agoravox.fr/actualites/politique/article/la-revolte-electorale-contre-les-190197" TargetMode="External"/><Relationship Id="rId4" Type="http://schemas.openxmlformats.org/officeDocument/2006/relationships/hyperlink" Target="http://www.facebook.com/permalink.php?id=11450328749&amp;story_fbid=1617614771601614" TargetMode="External"/><Relationship Id="rId5" Type="http://schemas.openxmlformats.org/officeDocument/2006/relationships/image" Target="../media/image74.png"/><Relationship Id="rId6" Type="http://schemas.openxmlformats.org/officeDocument/2006/relationships/slide" Target="slide117.xml"/><Relationship Id="rId7" Type="http://schemas.openxmlformats.org/officeDocument/2006/relationships/slide" Target="slide128.xml"/><Relationship Id="rId8" Type="http://schemas.openxmlformats.org/officeDocument/2006/relationships/slide" Target="slide65.xml"/><Relationship Id="rId9" Type="http://schemas.openxmlformats.org/officeDocument/2006/relationships/slide" Target="slide66.xml"/><Relationship Id="rId10" Type="http://schemas.openxmlformats.org/officeDocument/2006/relationships/slide" Target="slide67.xml"/><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28.xml.rels><?xml version="1.0" encoding="UTF-8" standalone="yes"?>
<Relationships xmlns="http://schemas.openxmlformats.org/package/2006/relationships"><Relationship Id="rId11" Type="http://schemas.openxmlformats.org/officeDocument/2006/relationships/slide" Target="slide69.xml"/><Relationship Id="rId12"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hyperlink" Target="https://t.co/LA9AecIVKc" TargetMode="External"/><Relationship Id="rId4" Type="http://schemas.openxmlformats.org/officeDocument/2006/relationships/hyperlink" Target="http://twitter.com/jaclostermann/status/840452304574791681" TargetMode="External"/><Relationship Id="rId5" Type="http://schemas.openxmlformats.org/officeDocument/2006/relationships/hyperlink" Target="http://twitter.com/YannMerkado/status/834411049264640000" TargetMode="External"/><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slide" Target="slide117.xml"/><Relationship Id="rId9" Type="http://schemas.openxmlformats.org/officeDocument/2006/relationships/slide" Target="slide118.xml"/><Relationship Id="rId10" Type="http://schemas.openxmlformats.org/officeDocument/2006/relationships/slide" Target="slide68.xml"/></Relationships>
</file>

<file path=ppt/slides/_rels/slide129.xml.rels><?xml version="1.0" encoding="UTF-8" standalone="yes"?>
<Relationships xmlns="http://schemas.openxmlformats.org/package/2006/relationships"><Relationship Id="rId11" Type="http://schemas.openxmlformats.org/officeDocument/2006/relationships/slide" Target="slide68.xml"/><Relationship Id="rId12" Type="http://schemas.openxmlformats.org/officeDocument/2006/relationships/slide" Target="slide69.xml"/><Relationship Id="rId13"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hyperlink" Target="https://t.co/bFQgt8PMuv" TargetMode="External"/><Relationship Id="rId4" Type="http://schemas.openxmlformats.org/officeDocument/2006/relationships/hyperlink" Target="http://twitter.com/laurent_daniel/status/842748362017423360" TargetMode="External"/><Relationship Id="rId5" Type="http://schemas.openxmlformats.org/officeDocument/2006/relationships/hyperlink" Target="https://twitter.com/hashtag/Macron?src=hash" TargetMode="External"/><Relationship Id="rId6" Type="http://schemas.openxmlformats.org/officeDocument/2006/relationships/hyperlink" Target="http://twitter.com/didiergildas/status/838303427633496065" TargetMode="External"/><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 Target="slide117.xml"/><Relationship Id="rId10" Type="http://schemas.openxmlformats.org/officeDocument/2006/relationships/slide" Target="slide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0.xml.rels><?xml version="1.0" encoding="UTF-8" standalone="yes"?>
<Relationships xmlns="http://schemas.openxmlformats.org/package/2006/relationships"><Relationship Id="rId3" Type="http://schemas.openxmlformats.org/officeDocument/2006/relationships/hyperlink" Target="https://t.co/eCRyuDKho2" TargetMode="External"/><Relationship Id="rId4" Type="http://schemas.openxmlformats.org/officeDocument/2006/relationships/hyperlink" Target="https://twitter.com/gayregis/status/801509740845142016" TargetMode="External"/><Relationship Id="rId5" Type="http://schemas.openxmlformats.org/officeDocument/2006/relationships/image" Target="../media/image79.png"/><Relationship Id="rId6" Type="http://schemas.openxmlformats.org/officeDocument/2006/relationships/slide" Target="slide117.xml"/><Relationship Id="rId7" Type="http://schemas.openxmlformats.org/officeDocument/2006/relationships/slide" Target="slide118.xml"/><Relationship Id="rId8" Type="http://schemas.openxmlformats.org/officeDocument/2006/relationships/slide" Target="slide68.xml"/><Relationship Id="rId9" Type="http://schemas.openxmlformats.org/officeDocument/2006/relationships/slide" Target="slide69.xml"/><Relationship Id="rId10"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slide" Target="slide117.xml"/><Relationship Id="rId5" Type="http://schemas.openxmlformats.org/officeDocument/2006/relationships/slide" Target="slide118.xml"/><Relationship Id="rId6" Type="http://schemas.openxmlformats.org/officeDocument/2006/relationships/slide" Target="slide68.xml"/><Relationship Id="rId7" Type="http://schemas.openxmlformats.org/officeDocument/2006/relationships/slide" Target="slide69.xml"/><Relationship Id="rId8"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32.xml.rels><?xml version="1.0" encoding="UTF-8" standalone="yes"?>
<Relationships xmlns="http://schemas.openxmlformats.org/package/2006/relationships"><Relationship Id="rId11" Type="http://schemas.openxmlformats.org/officeDocument/2006/relationships/slide" Target="slide68.xml"/><Relationship Id="rId12" Type="http://schemas.openxmlformats.org/officeDocument/2006/relationships/slide" Target="slide69.xml"/><Relationship Id="rId13"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resistancerepublicaine.eu/2017/01/28/melenchon-riche-proprietaire-de-biens-evalues-a-2500000-euros-gagne-36000-euros/" TargetMode="External"/><Relationship Id="rId4" Type="http://schemas.openxmlformats.org/officeDocument/2006/relationships/hyperlink" Target="https://www.facebook.com/permalink.php?id=11450328749&amp;story_fbid=10210561056960448" TargetMode="External"/><Relationship Id="rId5" Type="http://schemas.openxmlformats.org/officeDocument/2006/relationships/hyperlink" Target="http://resistancerepublicaine.eu/%E2%80%A6/melenchon-riche-proprie%E2%80%A6/" TargetMode="External"/><Relationship Id="rId6" Type="http://schemas.openxmlformats.org/officeDocument/2006/relationships/hyperlink" Target="https://www.facebook.com/permalink.php?id=11450328749&amp;story_fbid=10203318587722710" TargetMode="External"/><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slide" Target="slide117.xml"/><Relationship Id="rId10" Type="http://schemas.openxmlformats.org/officeDocument/2006/relationships/slide" Target="slide118.xml"/></Relationships>
</file>

<file path=ppt/slides/_rels/slide133.xml.rels><?xml version="1.0" encoding="UTF-8" standalone="yes"?>
<Relationships xmlns="http://schemas.openxmlformats.org/package/2006/relationships"><Relationship Id="rId11" Type="http://schemas.openxmlformats.org/officeDocument/2006/relationships/slide" Target="slide68.xml"/><Relationship Id="rId12" Type="http://schemas.openxmlformats.org/officeDocument/2006/relationships/slide" Target="slide69.xml"/><Relationship Id="rId13" Type="http://schemas.openxmlformats.org/officeDocument/2006/relationships/slide" Target="slide70.xml"/><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hyperlink" Target="https://t.co/gFKwM76TvM" TargetMode="External"/><Relationship Id="rId4" Type="http://schemas.openxmlformats.org/officeDocument/2006/relationships/hyperlink" Target="https://twitter.com/ornikkar/status/856430808256696321" TargetMode="External"/><Relationship Id="rId5" Type="http://schemas.openxmlformats.org/officeDocument/2006/relationships/hyperlink" Target="https://t.co/siqZE5O0Ho" TargetMode="External"/><Relationship Id="rId6" Type="http://schemas.openxmlformats.org/officeDocument/2006/relationships/hyperlink" Target="http://twitter.com/57flibustier57/status/848759555592945664" TargetMode="External"/><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slide" Target="slide117.xml"/><Relationship Id="rId10" Type="http://schemas.openxmlformats.org/officeDocument/2006/relationships/slide" Target="slide118.xml"/></Relationships>
</file>

<file path=ppt/slides/_rels/slide134.xml.rels><?xml version="1.0" encoding="UTF-8" standalone="yes"?>
<Relationships xmlns="http://schemas.openxmlformats.org/package/2006/relationships"><Relationship Id="rId3" Type="http://schemas.openxmlformats.org/officeDocument/2006/relationships/hyperlink" Target="http://twitter.com/CercleVoltaire/status/798251664247496704" TargetMode="External"/><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slide" Target="slide147.xml"/><Relationship Id="rId8" Type="http://schemas.openxmlformats.org/officeDocument/2006/relationships/slide" Target="slide156.xml"/><Relationship Id="rId9" Type="http://schemas.openxmlformats.org/officeDocument/2006/relationships/slide" Target="slide73.xml"/><Relationship Id="rId10" Type="http://schemas.openxmlformats.org/officeDocument/2006/relationships/slide" Target="slide74.xml"/><Relationship Id="rId11"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slide" Target="slide147.xml"/><Relationship Id="rId8" Type="http://schemas.openxmlformats.org/officeDocument/2006/relationships/slide" Target="slide156.xml"/><Relationship Id="rId9" Type="http://schemas.openxmlformats.org/officeDocument/2006/relationships/slide" Target="slide73.xml"/><Relationship Id="rId10" Type="http://schemas.openxmlformats.org/officeDocument/2006/relationships/slide" Target="slide74.xml"/><Relationship Id="rId11"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slide" Target="slide147.xml"/><Relationship Id="rId7" Type="http://schemas.openxmlformats.org/officeDocument/2006/relationships/slide" Target="slide156.xml"/><Relationship Id="rId8" Type="http://schemas.openxmlformats.org/officeDocument/2006/relationships/slide" Target="slide73.xml"/><Relationship Id="rId9" Type="http://schemas.openxmlformats.org/officeDocument/2006/relationships/slide" Target="slide74.xml"/><Relationship Id="rId10"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slide" Target="slide147.xml"/><Relationship Id="rId7" Type="http://schemas.openxmlformats.org/officeDocument/2006/relationships/slide" Target="slide156.xml"/><Relationship Id="rId8" Type="http://schemas.openxmlformats.org/officeDocument/2006/relationships/slide" Target="slide73.xml"/><Relationship Id="rId9" Type="http://schemas.openxmlformats.org/officeDocument/2006/relationships/slide" Target="slide74.xml"/><Relationship Id="rId10"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slide" Target="slide147.xml"/><Relationship Id="rId5" Type="http://schemas.openxmlformats.org/officeDocument/2006/relationships/slide" Target="slide156.xml"/><Relationship Id="rId6" Type="http://schemas.openxmlformats.org/officeDocument/2006/relationships/slide" Target="slide73.xml"/><Relationship Id="rId7" Type="http://schemas.openxmlformats.org/officeDocument/2006/relationships/slide" Target="slide74.xml"/><Relationship Id="rId8"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slide" Target="slide147.xml"/><Relationship Id="rId7" Type="http://schemas.openxmlformats.org/officeDocument/2006/relationships/slide" Target="slide156.xml"/><Relationship Id="rId8" Type="http://schemas.openxmlformats.org/officeDocument/2006/relationships/slide" Target="slide73.xml"/><Relationship Id="rId9" Type="http://schemas.openxmlformats.org/officeDocument/2006/relationships/slide" Target="slide74.xml"/><Relationship Id="rId10"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0.xml"/><Relationship Id="rId3" Type="http://schemas.openxmlformats.org/officeDocument/2006/relationships/image" Target="../media/image8.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slide" Target="slide147.xml"/><Relationship Id="rId8" Type="http://schemas.openxmlformats.org/officeDocument/2006/relationships/slide" Target="slide156.xml"/><Relationship Id="rId9" Type="http://schemas.openxmlformats.org/officeDocument/2006/relationships/slide" Target="slide73.xml"/><Relationship Id="rId10" Type="http://schemas.openxmlformats.org/officeDocument/2006/relationships/slide" Target="slide74.xml"/><Relationship Id="rId11"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slide" Target="slide147.xml"/><Relationship Id="rId5" Type="http://schemas.openxmlformats.org/officeDocument/2006/relationships/slide" Target="slide156.xml"/><Relationship Id="rId6" Type="http://schemas.openxmlformats.org/officeDocument/2006/relationships/slide" Target="slide73.xml"/><Relationship Id="rId7" Type="http://schemas.openxmlformats.org/officeDocument/2006/relationships/slide" Target="slide74.xml"/><Relationship Id="rId8"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4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slide" Target="slide147.xml"/><Relationship Id="rId5" Type="http://schemas.openxmlformats.org/officeDocument/2006/relationships/slide" Target="slide156.xml"/><Relationship Id="rId6" Type="http://schemas.openxmlformats.org/officeDocument/2006/relationships/slide" Target="slide73.xml"/><Relationship Id="rId7" Type="http://schemas.openxmlformats.org/officeDocument/2006/relationships/slide" Target="slide74.xml"/><Relationship Id="rId8"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4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slide" Target="slide147.xml"/><Relationship Id="rId5" Type="http://schemas.openxmlformats.org/officeDocument/2006/relationships/slide" Target="slide156.xml"/><Relationship Id="rId6" Type="http://schemas.openxmlformats.org/officeDocument/2006/relationships/slide" Target="slide73.xml"/><Relationship Id="rId7" Type="http://schemas.openxmlformats.org/officeDocument/2006/relationships/slide" Target="slide74.xml"/><Relationship Id="rId8"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slide" Target="slide147.xml"/><Relationship Id="rId8" Type="http://schemas.openxmlformats.org/officeDocument/2006/relationships/slide" Target="slide156.xml"/><Relationship Id="rId9" Type="http://schemas.openxmlformats.org/officeDocument/2006/relationships/slide" Target="slide73.xml"/><Relationship Id="rId10" Type="http://schemas.openxmlformats.org/officeDocument/2006/relationships/slide" Target="slide74.xml"/><Relationship Id="rId11"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eg"/><Relationship Id="rId7" Type="http://schemas.openxmlformats.org/officeDocument/2006/relationships/slide" Target="slide147.xml"/><Relationship Id="rId8" Type="http://schemas.openxmlformats.org/officeDocument/2006/relationships/slide" Target="slide156.xml"/><Relationship Id="rId9" Type="http://schemas.openxmlformats.org/officeDocument/2006/relationships/slide" Target="slide73.xml"/><Relationship Id="rId10" Type="http://schemas.openxmlformats.org/officeDocument/2006/relationships/slide" Target="slide74.xml"/><Relationship Id="rId11"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slide" Target="slide147.xml"/><Relationship Id="rId6" Type="http://schemas.openxmlformats.org/officeDocument/2006/relationships/slide" Target="slide156.xml"/><Relationship Id="rId7" Type="http://schemas.openxmlformats.org/officeDocument/2006/relationships/slide" Target="slide73.xml"/><Relationship Id="rId8" Type="http://schemas.openxmlformats.org/officeDocument/2006/relationships/slide" Target="slide74.xml"/><Relationship Id="rId9" Type="http://schemas.openxmlformats.org/officeDocument/2006/relationships/slide" Target="slide75.xml"/><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slide" Target="slide134.xml"/><Relationship Id="rId6" Type="http://schemas.openxmlformats.org/officeDocument/2006/relationships/slide" Target="slide156.xml"/><Relationship Id="rId7" Type="http://schemas.openxmlformats.org/officeDocument/2006/relationships/slide" Target="slide76.xml"/><Relationship Id="rId8" Type="http://schemas.openxmlformats.org/officeDocument/2006/relationships/slide" Target="slide77.xml"/><Relationship Id="rId9"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slide" Target="slide134.xml"/><Relationship Id="rId8" Type="http://schemas.openxmlformats.org/officeDocument/2006/relationships/slide" Target="slide156.xml"/><Relationship Id="rId9" Type="http://schemas.openxmlformats.org/officeDocument/2006/relationships/slide" Target="slide76.xml"/><Relationship Id="rId10" Type="http://schemas.openxmlformats.org/officeDocument/2006/relationships/slide" Target="slide77.xml"/><Relationship Id="rId11"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5" Type="http://schemas.openxmlformats.org/officeDocument/2006/relationships/image" Target="../media/image124.png"/><Relationship Id="rId6" Type="http://schemas.openxmlformats.org/officeDocument/2006/relationships/slide" Target="slide134.xml"/><Relationship Id="rId7" Type="http://schemas.openxmlformats.org/officeDocument/2006/relationships/slide" Target="slide156.xml"/><Relationship Id="rId8" Type="http://schemas.openxmlformats.org/officeDocument/2006/relationships/slide" Target="slide76.xml"/><Relationship Id="rId9" Type="http://schemas.openxmlformats.org/officeDocument/2006/relationships/slide" Target="slide77.xml"/><Relationship Id="rId10"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slide" Target="slide90.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slide" Target="slide134.xml"/><Relationship Id="rId5" Type="http://schemas.openxmlformats.org/officeDocument/2006/relationships/slide" Target="slide156.xml"/><Relationship Id="rId6" Type="http://schemas.openxmlformats.org/officeDocument/2006/relationships/slide" Target="slide76.xml"/><Relationship Id="rId7" Type="http://schemas.openxmlformats.org/officeDocument/2006/relationships/slide" Target="slide77.xml"/><Relationship Id="rId8"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5" Type="http://schemas.openxmlformats.org/officeDocument/2006/relationships/image" Target="../media/image128.png"/><Relationship Id="rId6" Type="http://schemas.openxmlformats.org/officeDocument/2006/relationships/image" Target="../media/image129.jpeg"/><Relationship Id="rId7" Type="http://schemas.openxmlformats.org/officeDocument/2006/relationships/slide" Target="slide134.xml"/><Relationship Id="rId8" Type="http://schemas.openxmlformats.org/officeDocument/2006/relationships/slide" Target="slide156.xml"/><Relationship Id="rId9" Type="http://schemas.openxmlformats.org/officeDocument/2006/relationships/slide" Target="slide76.xml"/><Relationship Id="rId10" Type="http://schemas.openxmlformats.org/officeDocument/2006/relationships/slide" Target="slide77.xml"/><Relationship Id="rId11"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0.jpeg"/><Relationship Id="rId5" Type="http://schemas.openxmlformats.org/officeDocument/2006/relationships/slide" Target="slide134.xml"/><Relationship Id="rId6" Type="http://schemas.openxmlformats.org/officeDocument/2006/relationships/slide" Target="slide156.xml"/><Relationship Id="rId7" Type="http://schemas.openxmlformats.org/officeDocument/2006/relationships/slide" Target="slide76.xml"/><Relationship Id="rId8" Type="http://schemas.openxmlformats.org/officeDocument/2006/relationships/slide" Target="slide77.xml"/><Relationship Id="rId9"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slide" Target="slide134.xml"/><Relationship Id="rId5" Type="http://schemas.openxmlformats.org/officeDocument/2006/relationships/slide" Target="slide156.xml"/><Relationship Id="rId6" Type="http://schemas.openxmlformats.org/officeDocument/2006/relationships/slide" Target="slide76.xml"/><Relationship Id="rId7" Type="http://schemas.openxmlformats.org/officeDocument/2006/relationships/slide" Target="slide77.xml"/><Relationship Id="rId8" Type="http://schemas.openxmlformats.org/officeDocument/2006/relationships/slide" Target="slide78.xml"/><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slide" Target="slide134.xml"/><Relationship Id="rId5" Type="http://schemas.openxmlformats.org/officeDocument/2006/relationships/slide" Target="slide156.xml"/><Relationship Id="rId6" Type="http://schemas.openxmlformats.org/officeDocument/2006/relationships/slide" Target="slide76.xml"/><Relationship Id="rId7" Type="http://schemas.openxmlformats.org/officeDocument/2006/relationships/slide" Target="slide77.xml"/><Relationship Id="rId8" Type="http://schemas.openxmlformats.org/officeDocument/2006/relationships/slide" Target="slide78.xml"/><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eg"/><Relationship Id="rId6" Type="http://schemas.openxmlformats.org/officeDocument/2006/relationships/slide" Target="slide134.xml"/><Relationship Id="rId7" Type="http://schemas.openxmlformats.org/officeDocument/2006/relationships/slide" Target="slide156.xml"/><Relationship Id="rId8" Type="http://schemas.openxmlformats.org/officeDocument/2006/relationships/slide" Target="slide76.xml"/><Relationship Id="rId9" Type="http://schemas.openxmlformats.org/officeDocument/2006/relationships/slide" Target="slide77.xml"/><Relationship Id="rId10" Type="http://schemas.openxmlformats.org/officeDocument/2006/relationships/slide" Target="slide78.xml"/><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slide" Target="slide134.xml"/><Relationship Id="rId7" Type="http://schemas.openxmlformats.org/officeDocument/2006/relationships/slide" Target="slide147.xml"/><Relationship Id="rId8" Type="http://schemas.openxmlformats.org/officeDocument/2006/relationships/slide" Target="slide79.xml"/><Relationship Id="rId9" Type="http://schemas.openxmlformats.org/officeDocument/2006/relationships/slide" Target="slide80.xml"/><Relationship Id="rId10"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slide" Target="slide134.xml"/><Relationship Id="rId6" Type="http://schemas.openxmlformats.org/officeDocument/2006/relationships/slide" Target="slide147.xml"/><Relationship Id="rId7" Type="http://schemas.openxmlformats.org/officeDocument/2006/relationships/slide" Target="slide79.xml"/><Relationship Id="rId8" Type="http://schemas.openxmlformats.org/officeDocument/2006/relationships/slide" Target="slide80.xml"/><Relationship Id="rId9"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58.xml.rels><?xml version="1.0" encoding="UTF-8" standalone="yes"?>
<Relationships xmlns="http://schemas.openxmlformats.org/package/2006/relationships"><Relationship Id="rId3" Type="http://schemas.openxmlformats.org/officeDocument/2006/relationships/hyperlink" Target="http://www.debunkersdehoax.org/le-vaste-patrimoine-de-melenchon-bobard-facho" TargetMode="External"/><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slide" Target="slide134.xml"/><Relationship Id="rId8" Type="http://schemas.openxmlformats.org/officeDocument/2006/relationships/slide" Target="slide147.xml"/><Relationship Id="rId9" Type="http://schemas.openxmlformats.org/officeDocument/2006/relationships/slide" Target="slide79.xml"/><Relationship Id="rId10" Type="http://schemas.openxmlformats.org/officeDocument/2006/relationships/slide" Target="slide80.xml"/><Relationship Id="rId11"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jpe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slide" Target="slide134.xml"/><Relationship Id="rId8" Type="http://schemas.openxmlformats.org/officeDocument/2006/relationships/slide" Target="slide147.xml"/><Relationship Id="rId9" Type="http://schemas.openxmlformats.org/officeDocument/2006/relationships/slide" Target="slide79.xml"/><Relationship Id="rId10" Type="http://schemas.openxmlformats.org/officeDocument/2006/relationships/slide" Target="slide80.xml"/><Relationship Id="rId11"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9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jpe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slide" Target="slide134.xml"/><Relationship Id="rId8" Type="http://schemas.openxmlformats.org/officeDocument/2006/relationships/slide" Target="slide147.xml"/><Relationship Id="rId9" Type="http://schemas.openxmlformats.org/officeDocument/2006/relationships/slide" Target="slide79.xml"/><Relationship Id="rId10" Type="http://schemas.openxmlformats.org/officeDocument/2006/relationships/slide" Target="slide80.xml"/><Relationship Id="rId11"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1.png"/><Relationship Id="rId5" Type="http://schemas.openxmlformats.org/officeDocument/2006/relationships/image" Target="../media/image153.png"/><Relationship Id="rId6" Type="http://schemas.openxmlformats.org/officeDocument/2006/relationships/slide" Target="slide134.xml"/><Relationship Id="rId7" Type="http://schemas.openxmlformats.org/officeDocument/2006/relationships/slide" Target="slide147.xml"/><Relationship Id="rId8" Type="http://schemas.openxmlformats.org/officeDocument/2006/relationships/slide" Target="slide79.xml"/><Relationship Id="rId9" Type="http://schemas.openxmlformats.org/officeDocument/2006/relationships/slide" Target="slide80.xml"/><Relationship Id="rId10"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62.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slide" Target="slide134.xml"/><Relationship Id="rId7" Type="http://schemas.openxmlformats.org/officeDocument/2006/relationships/slide" Target="slide147.xml"/><Relationship Id="rId8" Type="http://schemas.openxmlformats.org/officeDocument/2006/relationships/slide" Target="slide79.xml"/><Relationship Id="rId9" Type="http://schemas.openxmlformats.org/officeDocument/2006/relationships/slide" Target="slide80.xml"/><Relationship Id="rId10"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7.png"/><Relationship Id="rId5" Type="http://schemas.openxmlformats.org/officeDocument/2006/relationships/slide" Target="slide134.xml"/><Relationship Id="rId6" Type="http://schemas.openxmlformats.org/officeDocument/2006/relationships/slide" Target="slide147.xml"/><Relationship Id="rId7" Type="http://schemas.openxmlformats.org/officeDocument/2006/relationships/slide" Target="slide79.xml"/><Relationship Id="rId8" Type="http://schemas.openxmlformats.org/officeDocument/2006/relationships/slide" Target="slide80.xml"/><Relationship Id="rId9" Type="http://schemas.openxmlformats.org/officeDocument/2006/relationships/slide" Target="slide81.xml"/><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65.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7.xml.rels><?xml version="1.0" encoding="UTF-8" standalone="yes"?>
<Relationships xmlns="http://schemas.openxmlformats.org/package/2006/relationships"><Relationship Id="rId3" Type="http://schemas.openxmlformats.org/officeDocument/2006/relationships/slide" Target="slide51.xml"/><Relationship Id="rId4" Type="http://schemas.openxmlformats.org/officeDocument/2006/relationships/slide" Target="slide86.xml"/><Relationship Id="rId1" Type="http://schemas.openxmlformats.org/officeDocument/2006/relationships/slideLayout" Target="../slideLayouts/slideLayout2.xml"/><Relationship Id="rId2" Type="http://schemas.openxmlformats.org/officeDocument/2006/relationships/slide" Target="slide4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58.tiff"/></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4" Type="http://schemas.openxmlformats.org/officeDocument/2006/relationships/slide" Target="slide21.xml"/><Relationship Id="rId5" Type="http://schemas.openxmlformats.org/officeDocument/2006/relationships/slide" Target="slide23.xml"/><Relationship Id="rId6" Type="http://schemas.openxmlformats.org/officeDocument/2006/relationships/slide" Target="slide25.xml"/><Relationship Id="rId7" Type="http://schemas.openxmlformats.org/officeDocument/2006/relationships/slide" Target="slide26.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4.emf"/><Relationship Id="rId5" Type="http://schemas.openxmlformats.org/officeDocument/2006/relationships/customXml" Target="../ink/ink2.xml"/><Relationship Id="rId6"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mailto:daniel.fazekas@bakamosocial.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slide" Target="slide100.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slide" Target="slide100.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7.sv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7.sv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cVk7gu97DtY"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4" Type="http://schemas.openxmlformats.org/officeDocument/2006/relationships/slide" Target="slide65.xml"/><Relationship Id="rId5" Type="http://schemas.openxmlformats.org/officeDocument/2006/relationships/slide" Target="slide68.xml"/><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slide" Target="slide65.xml"/><Relationship Id="rId4" Type="http://schemas.openxmlformats.org/officeDocument/2006/relationships/slide" Target="slide68.xml"/><Relationship Id="rId5" Type="http://schemas.openxmlformats.org/officeDocument/2006/relationships/slide" Target="slide117.xml"/><Relationship Id="rId6" Type="http://schemas.openxmlformats.org/officeDocument/2006/relationships/slide" Target="slide63.xml"/><Relationship Id="rId7" Type="http://schemas.openxmlformats.org/officeDocument/2006/relationships/slide" Target="slide64.xml"/><Relationship Id="rId8"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slide" Target="slide62.xml"/><Relationship Id="rId4" Type="http://schemas.openxmlformats.org/officeDocument/2006/relationships/slide" Target="slide117.xml"/><Relationship Id="rId5" Type="http://schemas.openxmlformats.org/officeDocument/2006/relationships/slide" Target="slide64.xml"/><Relationship Id="rId6" Type="http://schemas.openxmlformats.org/officeDocument/2006/relationships/slide" Target="slide65.xml"/><Relationship Id="rId7" Type="http://schemas.openxmlformats.org/officeDocument/2006/relationships/slide" Target="slide68.xml"/><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slide" Target="slide62.xml"/><Relationship Id="rId4" Type="http://schemas.openxmlformats.org/officeDocument/2006/relationships/slide" Target="slide117.xml"/><Relationship Id="rId5" Type="http://schemas.openxmlformats.org/officeDocument/2006/relationships/slide" Target="slide63.xml"/><Relationship Id="rId6" Type="http://schemas.openxmlformats.org/officeDocument/2006/relationships/image" Target="../media/image41.png"/><Relationship Id="rId7" Type="http://schemas.openxmlformats.org/officeDocument/2006/relationships/slide" Target="slide65.xml"/><Relationship Id="rId8" Type="http://schemas.openxmlformats.org/officeDocument/2006/relationships/slide" Target="slide68.xml"/><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slide" Target="slide62.xml"/><Relationship Id="rId4" Type="http://schemas.openxmlformats.org/officeDocument/2006/relationships/slide" Target="slide68.xml"/><Relationship Id="rId5" Type="http://schemas.openxmlformats.org/officeDocument/2006/relationships/slide" Target="slide118.xml"/><Relationship Id="rId6" Type="http://schemas.openxmlformats.org/officeDocument/2006/relationships/slide" Target="slide66.xml"/><Relationship Id="rId7" Type="http://schemas.openxmlformats.org/officeDocument/2006/relationships/slide" Target="slide67.xml"/><Relationship Id="rId8"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slide" Target="slide65.xml"/><Relationship Id="rId4" Type="http://schemas.openxmlformats.org/officeDocument/2006/relationships/slide" Target="slide66.xml"/><Relationship Id="rId5" Type="http://schemas.openxmlformats.org/officeDocument/2006/relationships/slide" Target="slide67.xml"/><Relationship Id="rId6" Type="http://schemas.openxmlformats.org/officeDocument/2006/relationships/slide" Target="slide62.xml"/><Relationship Id="rId7" Type="http://schemas.openxmlformats.org/officeDocument/2006/relationships/slide" Target="slide68.xml"/><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3" Type="http://schemas.openxmlformats.org/officeDocument/2006/relationships/slide" Target="slide65.xml"/><Relationship Id="rId4" Type="http://schemas.openxmlformats.org/officeDocument/2006/relationships/slide" Target="slide66.xml"/><Relationship Id="rId5" Type="http://schemas.openxmlformats.org/officeDocument/2006/relationships/image" Target="../media/image43.png"/><Relationship Id="rId6" Type="http://schemas.openxmlformats.org/officeDocument/2006/relationships/slide" Target="slide62.xml"/><Relationship Id="rId7" Type="http://schemas.openxmlformats.org/officeDocument/2006/relationships/slide" Target="slide68.xml"/><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3" Type="http://schemas.openxmlformats.org/officeDocument/2006/relationships/slide" Target="slide62.xml"/><Relationship Id="rId4" Type="http://schemas.openxmlformats.org/officeDocument/2006/relationships/slide" Target="slide65.xml"/><Relationship Id="rId5" Type="http://schemas.openxmlformats.org/officeDocument/2006/relationships/slide" Target="slide128.xml"/><Relationship Id="rId6" Type="http://schemas.openxmlformats.org/officeDocument/2006/relationships/slide" Target="slide69.xml"/><Relationship Id="rId7" Type="http://schemas.openxmlformats.org/officeDocument/2006/relationships/slide" Target="slide70.xml"/><Relationship Id="rId8"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9.xml"/><Relationship Id="rId5" Type="http://schemas.openxmlformats.org/officeDocument/2006/relationships/slide" Target="slide70.xml"/><Relationship Id="rId6" Type="http://schemas.openxmlformats.org/officeDocument/2006/relationships/slide" Target="slide62.xml"/><Relationship Id="rId7" Type="http://schemas.openxmlformats.org/officeDocument/2006/relationships/slide" Target="slide65.xml"/><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9.xml"/><Relationship Id="rId5" Type="http://schemas.openxmlformats.org/officeDocument/2006/relationships/image" Target="../media/image45.png"/><Relationship Id="rId6" Type="http://schemas.openxmlformats.org/officeDocument/2006/relationships/slide" Target="slide62.xml"/><Relationship Id="rId7" Type="http://schemas.openxmlformats.org/officeDocument/2006/relationships/slide" Target="slide65.xml"/><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3" Type="http://schemas.openxmlformats.org/officeDocument/2006/relationships/slide" Target="slide73.xml"/><Relationship Id="rId4" Type="http://schemas.openxmlformats.org/officeDocument/2006/relationships/slide" Target="slide76.xml"/><Relationship Id="rId5" Type="http://schemas.openxmlformats.org/officeDocument/2006/relationships/slide" Target="slide79.xml"/><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3" Type="http://schemas.openxmlformats.org/officeDocument/2006/relationships/slide" Target="slide76.xml"/><Relationship Id="rId4" Type="http://schemas.openxmlformats.org/officeDocument/2006/relationships/slide" Target="slide79.xml"/><Relationship Id="rId5" Type="http://schemas.openxmlformats.org/officeDocument/2006/relationships/slide" Target="slide134.xml"/><Relationship Id="rId6" Type="http://schemas.openxmlformats.org/officeDocument/2006/relationships/slide" Target="slide74.xml"/><Relationship Id="rId7" Type="http://schemas.openxmlformats.org/officeDocument/2006/relationships/slide" Target="slide75.xml"/><Relationship Id="rId8"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slide" Target="slide76.xml"/><Relationship Id="rId4" Type="http://schemas.openxmlformats.org/officeDocument/2006/relationships/slide" Target="slide79.xml"/><Relationship Id="rId5" Type="http://schemas.openxmlformats.org/officeDocument/2006/relationships/slide" Target="slide73.xml"/><Relationship Id="rId6" Type="http://schemas.openxmlformats.org/officeDocument/2006/relationships/slide" Target="slide74.xml"/><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4" Type="http://schemas.openxmlformats.org/officeDocument/2006/relationships/slide" Target="slide79.xml"/><Relationship Id="rId5" Type="http://schemas.openxmlformats.org/officeDocument/2006/relationships/slide" Target="slide73.xml"/><Relationship Id="rId6" Type="http://schemas.openxmlformats.org/officeDocument/2006/relationships/slide" Target="slide74.xml"/><Relationship Id="rId7"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3" Type="http://schemas.openxmlformats.org/officeDocument/2006/relationships/slide" Target="slide73.xml"/><Relationship Id="rId4" Type="http://schemas.openxmlformats.org/officeDocument/2006/relationships/slide" Target="slide84.xml"/><Relationship Id="rId5" Type="http://schemas.openxmlformats.org/officeDocument/2006/relationships/slide" Target="slide147.xml"/><Relationship Id="rId6" Type="http://schemas.openxmlformats.org/officeDocument/2006/relationships/slide" Target="slide77.xml"/><Relationship Id="rId7" Type="http://schemas.openxmlformats.org/officeDocument/2006/relationships/slide" Target="slide78.xml"/><Relationship Id="rId8"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3" Type="http://schemas.openxmlformats.org/officeDocument/2006/relationships/slide" Target="slide76.xml"/><Relationship Id="rId4" Type="http://schemas.openxmlformats.org/officeDocument/2006/relationships/slide" Target="slide77.xml"/><Relationship Id="rId5" Type="http://schemas.openxmlformats.org/officeDocument/2006/relationships/slide" Target="slide163.xml"/><Relationship Id="rId6" Type="http://schemas.openxmlformats.org/officeDocument/2006/relationships/slide" Target="slide73.xml"/><Relationship Id="rId7" Type="http://schemas.openxmlformats.org/officeDocument/2006/relationships/slide" Target="slide84.xml"/><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4" Type="http://schemas.openxmlformats.org/officeDocument/2006/relationships/slide" Target="slide77.xml"/><Relationship Id="rId5" Type="http://schemas.openxmlformats.org/officeDocument/2006/relationships/image" Target="../media/image52.png"/><Relationship Id="rId6" Type="http://schemas.openxmlformats.org/officeDocument/2006/relationships/slide" Target="slide73.xml"/><Relationship Id="rId7" Type="http://schemas.openxmlformats.org/officeDocument/2006/relationships/slide" Target="slide84.xml"/><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3" Type="http://schemas.openxmlformats.org/officeDocument/2006/relationships/slide" Target="slide73.xml"/><Relationship Id="rId4" Type="http://schemas.openxmlformats.org/officeDocument/2006/relationships/slide" Target="slide76.xml"/><Relationship Id="rId5" Type="http://schemas.openxmlformats.org/officeDocument/2006/relationships/slide" Target="slide156.xml"/><Relationship Id="rId6" Type="http://schemas.openxmlformats.org/officeDocument/2006/relationships/slide" Target="slide80.xml"/><Relationship Id="rId7" Type="http://schemas.openxmlformats.org/officeDocument/2006/relationships/slide" Target="slide81.xml"/><Relationship Id="rId8"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_rels/slide80.xml.rels><?xml version="1.0" encoding="UTF-8" standalone="yes"?>
<Relationships xmlns="http://schemas.openxmlformats.org/package/2006/relationships"><Relationship Id="rId3" Type="http://schemas.openxmlformats.org/officeDocument/2006/relationships/slide" Target="slide79.xml"/><Relationship Id="rId4" Type="http://schemas.openxmlformats.org/officeDocument/2006/relationships/slide" Target="slide80.xml"/><Relationship Id="rId5" Type="http://schemas.openxmlformats.org/officeDocument/2006/relationships/slide" Target="slide166.xml"/><Relationship Id="rId6" Type="http://schemas.openxmlformats.org/officeDocument/2006/relationships/slide" Target="slide73.xml"/><Relationship Id="rId7" Type="http://schemas.openxmlformats.org/officeDocument/2006/relationships/slide" Target="slide76.xml"/><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3" Type="http://schemas.openxmlformats.org/officeDocument/2006/relationships/slide" Target="slide79.xml"/><Relationship Id="rId4" Type="http://schemas.openxmlformats.org/officeDocument/2006/relationships/slide" Target="slide80.xml"/><Relationship Id="rId5" Type="http://schemas.openxmlformats.org/officeDocument/2006/relationships/image" Target="../media/image54.png"/><Relationship Id="rId6" Type="http://schemas.openxmlformats.org/officeDocument/2006/relationships/slide" Target="slide73.xml"/><Relationship Id="rId7" Type="http://schemas.openxmlformats.org/officeDocument/2006/relationships/slide" Target="slide76.xml"/><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5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89.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4" Type="http://schemas.openxmlformats.org/officeDocument/2006/relationships/slide" Target="slide12.xml"/><Relationship Id="rId5" Type="http://schemas.openxmlformats.org/officeDocument/2006/relationships/slide" Target="slide13.xml"/><Relationship Id="rId6" Type="http://schemas.openxmlformats.org/officeDocument/2006/relationships/slide" Target="slide15.xml"/><Relationship Id="rId7" Type="http://schemas.openxmlformats.org/officeDocument/2006/relationships/slide" Target="slide16.xml"/><Relationship Id="rId8" Type="http://schemas.openxmlformats.org/officeDocument/2006/relationships/slide" Target="slide17.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s.mediapart.fr/jeanmichelsoris/blog/140417/emmanuel-macron-un-nouveau-cahuzac"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s.mediapart.fr/regisdesmarais/blog/040217/lassassinat-politique-de-francois-fillon" TargetMode="External"/><Relationship Id="rId3" Type="http://schemas.openxmlformats.org/officeDocument/2006/relationships/hyperlink" Target="http://www.europe-israel.org/2017/04/censure-de-lenquete-sur-le-compte-offshore-de-macron/"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scrutateur.com/2017/04/fillon-blanchi-mais-les-media-n-en-parlent-pas.html"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fr.sputniknews.com/france/201703291030674491-france-presidentielle-etude-des-reseaux-sociaux-fillo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tiff"/><Relationship Id="rId1" Type="http://schemas.openxmlformats.org/officeDocument/2006/relationships/slideLayout" Target="../slideLayouts/slideLayout2.xml"/><Relationship Id="rId2" Type="http://schemas.openxmlformats.org/officeDocument/2006/relationships/hyperlink" Target="https://linkedem.fr/"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99.xml.rels><?xml version="1.0" encoding="UTF-8" standalone="yes"?>
<Relationships xmlns="http://schemas.openxmlformats.org/package/2006/relationships"><Relationship Id="rId9" Type="http://schemas.openxmlformats.org/officeDocument/2006/relationships/slide" Target="slide49.xml"/><Relationship Id="rId20" Type="http://schemas.openxmlformats.org/officeDocument/2006/relationships/slide" Target="slide96.xml"/><Relationship Id="rId21" Type="http://schemas.openxmlformats.org/officeDocument/2006/relationships/slide" Target="slide102.xml"/><Relationship Id="rId22" Type="http://schemas.openxmlformats.org/officeDocument/2006/relationships/slide" Target="slide117.xml"/><Relationship Id="rId23" Type="http://schemas.openxmlformats.org/officeDocument/2006/relationships/slide" Target="slide166.xml"/><Relationship Id="rId24" Type="http://schemas.openxmlformats.org/officeDocument/2006/relationships/slide" Target="slide174.xml"/><Relationship Id="rId10" Type="http://schemas.openxmlformats.org/officeDocument/2006/relationships/slide" Target="slide51.xml"/><Relationship Id="rId11" Type="http://schemas.openxmlformats.org/officeDocument/2006/relationships/slide" Target="slide53.xml"/><Relationship Id="rId12" Type="http://schemas.openxmlformats.org/officeDocument/2006/relationships/slide" Target="slide59.xml"/><Relationship Id="rId13" Type="http://schemas.openxmlformats.org/officeDocument/2006/relationships/slide" Target="slide61.xml"/><Relationship Id="rId14" Type="http://schemas.openxmlformats.org/officeDocument/2006/relationships/slide" Target="slide72.xml"/><Relationship Id="rId15" Type="http://schemas.openxmlformats.org/officeDocument/2006/relationships/slide" Target="slide85.xml"/><Relationship Id="rId16" Type="http://schemas.openxmlformats.org/officeDocument/2006/relationships/slide" Target="slide91.xml"/><Relationship Id="rId17" Type="http://schemas.openxmlformats.org/officeDocument/2006/relationships/slide" Target="slide93.xml"/><Relationship Id="rId18" Type="http://schemas.openxmlformats.org/officeDocument/2006/relationships/slide" Target="slide94.xml"/><Relationship Id="rId19" Type="http://schemas.openxmlformats.org/officeDocument/2006/relationships/slide" Target="slide95.xml"/><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slide" Target="slide9.xml"/><Relationship Id="rId4" Type="http://schemas.openxmlformats.org/officeDocument/2006/relationships/slide" Target="slide18.xml"/><Relationship Id="rId5" Type="http://schemas.openxmlformats.org/officeDocument/2006/relationships/slide" Target="slide28.xml"/><Relationship Id="rId6" Type="http://schemas.openxmlformats.org/officeDocument/2006/relationships/slide" Target="slide44.xml"/><Relationship Id="rId7" Type="http://schemas.openxmlformats.org/officeDocument/2006/relationships/slide" Target="slide45.xml"/><Relationship Id="rId8" Type="http://schemas.openxmlformats.org/officeDocument/2006/relationships/slide" Target="slide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2752" y="1068946"/>
            <a:ext cx="10630506" cy="54527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243049"/>
                </a:solidFill>
              </a:rPr>
              <a:t>MEDIA MAP</a:t>
            </a:r>
            <a:endParaRPr lang="en-US" b="1" dirty="0">
              <a:solidFill>
                <a:srgbClr val="243049"/>
              </a:solidFill>
            </a:endParaRPr>
          </a:p>
        </p:txBody>
      </p:sp>
      <p:sp>
        <p:nvSpPr>
          <p:cNvPr id="3" name="Text Placeholder 2"/>
          <p:cNvSpPr>
            <a:spLocks noGrp="1"/>
          </p:cNvSpPr>
          <p:nvPr>
            <p:ph type="body" idx="1"/>
          </p:nvPr>
        </p:nvSpPr>
        <p:spPr>
          <a:xfrm>
            <a:off x="6619875" y="923926"/>
            <a:ext cx="5151578" cy="5381624"/>
          </a:xfrm>
        </p:spPr>
        <p:txBody>
          <a:bodyPr/>
          <a:lstStyle/>
          <a:p>
            <a:pPr marL="177800" indent="0">
              <a:buNone/>
            </a:pPr>
            <a:r>
              <a:rPr lang="en-US" sz="2400" b="1" dirty="0" smtClean="0">
                <a:solidFill>
                  <a:srgbClr val="7E7E7E"/>
                </a:solidFill>
              </a:rPr>
              <a:t>Five </a:t>
            </a:r>
            <a:r>
              <a:rPr lang="en-US" sz="2400" b="1" dirty="0">
                <a:solidFill>
                  <a:srgbClr val="7E7E7E"/>
                </a:solidFill>
              </a:rPr>
              <a:t>types of media sources </a:t>
            </a:r>
            <a:r>
              <a:rPr lang="en-US" sz="2400" b="1" dirty="0" smtClean="0">
                <a:solidFill>
                  <a:srgbClr val="7E7E7E"/>
                </a:solidFill>
              </a:rPr>
              <a:t>are publishing </a:t>
            </a:r>
            <a:r>
              <a:rPr lang="en-US" sz="2400" b="1" dirty="0">
                <a:solidFill>
                  <a:srgbClr val="7E7E7E"/>
                </a:solidFill>
              </a:rPr>
              <a:t>content relevant to the public discourse. </a:t>
            </a:r>
            <a:endParaRPr lang="en-US" sz="2400" b="1" dirty="0" smtClean="0">
              <a:solidFill>
                <a:srgbClr val="7E7E7E"/>
              </a:solidFill>
            </a:endParaRPr>
          </a:p>
          <a:p>
            <a:pPr marL="177800" indent="0">
              <a:buNone/>
            </a:pPr>
            <a:r>
              <a:rPr lang="en-US" sz="1800" dirty="0" smtClean="0">
                <a:solidFill>
                  <a:srgbClr val="7E7E7E"/>
                </a:solidFill>
              </a:rPr>
              <a:t>These sources were differentiated, classified and charted </a:t>
            </a:r>
            <a:r>
              <a:rPr lang="en-US" sz="1800" dirty="0">
                <a:solidFill>
                  <a:srgbClr val="7E7E7E"/>
                </a:solidFill>
              </a:rPr>
              <a:t>on the M</a:t>
            </a:r>
            <a:r>
              <a:rPr lang="en-US" sz="1800" dirty="0" smtClean="0">
                <a:solidFill>
                  <a:srgbClr val="7E7E7E"/>
                </a:solidFill>
              </a:rPr>
              <a:t>edia </a:t>
            </a:r>
            <a:r>
              <a:rPr lang="en-US" sz="1800" dirty="0">
                <a:solidFill>
                  <a:srgbClr val="7E7E7E"/>
                </a:solidFill>
              </a:rPr>
              <a:t>M</a:t>
            </a:r>
            <a:r>
              <a:rPr lang="en-US" sz="1800" dirty="0" smtClean="0">
                <a:solidFill>
                  <a:srgbClr val="7E7E7E"/>
                </a:solidFill>
              </a:rPr>
              <a:t>ap</a:t>
            </a:r>
            <a:r>
              <a:rPr lang="en-US" sz="1800" dirty="0">
                <a:solidFill>
                  <a:srgbClr val="7E7E7E"/>
                </a:solidFill>
              </a:rPr>
              <a:t>: </a:t>
            </a:r>
          </a:p>
          <a:p>
            <a:pPr marL="495300" indent="-342900">
              <a:buFont typeface="+mj-lt"/>
              <a:buAutoNum type="arabicPeriod"/>
            </a:pPr>
            <a:r>
              <a:rPr lang="en-US" sz="1800" b="1" dirty="0" smtClean="0">
                <a:solidFill>
                  <a:srgbClr val="002060"/>
                </a:solidFill>
              </a:rPr>
              <a:t>Traditional</a:t>
            </a:r>
            <a:r>
              <a:rPr lang="en-US" sz="1800" dirty="0">
                <a:solidFill>
                  <a:srgbClr val="7E7E7E"/>
                </a:solidFill>
              </a:rPr>
              <a:t>: commercial or public news organizations </a:t>
            </a:r>
          </a:p>
          <a:p>
            <a:pPr marL="495300" indent="-342900">
              <a:buFont typeface="+mj-lt"/>
              <a:buAutoNum type="arabicPeriod"/>
            </a:pPr>
            <a:r>
              <a:rPr lang="en-US" sz="1800" b="1" dirty="0">
                <a:solidFill>
                  <a:srgbClr val="476DB4"/>
                </a:solidFill>
              </a:rPr>
              <a:t>Campaign</a:t>
            </a:r>
            <a:r>
              <a:rPr lang="en-US" sz="1800" dirty="0">
                <a:solidFill>
                  <a:srgbClr val="7E7E7E"/>
                </a:solidFill>
              </a:rPr>
              <a:t>: official party or candidate media sources </a:t>
            </a:r>
          </a:p>
          <a:p>
            <a:pPr marL="495300" indent="-342900">
              <a:buFont typeface="+mj-lt"/>
              <a:buAutoNum type="arabicPeriod"/>
            </a:pPr>
            <a:r>
              <a:rPr lang="en-US" sz="1800" b="1" dirty="0">
                <a:solidFill>
                  <a:srgbClr val="C19C3F"/>
                </a:solidFill>
              </a:rPr>
              <a:t>Extend</a:t>
            </a:r>
            <a:r>
              <a:rPr lang="en-US" sz="1800" dirty="0">
                <a:solidFill>
                  <a:srgbClr val="7E7E7E"/>
                </a:solidFill>
              </a:rPr>
              <a:t>: civic media sources adhering to journalistic standards </a:t>
            </a:r>
          </a:p>
          <a:p>
            <a:pPr marL="495300" indent="-342900">
              <a:buFont typeface="+mj-lt"/>
              <a:buAutoNum type="arabicPeriod"/>
            </a:pPr>
            <a:r>
              <a:rPr lang="en-US" sz="1800" b="1" dirty="0">
                <a:solidFill>
                  <a:srgbClr val="C00000"/>
                </a:solidFill>
              </a:rPr>
              <a:t>Reframe</a:t>
            </a:r>
            <a:r>
              <a:rPr lang="en-US" sz="1800" dirty="0">
                <a:solidFill>
                  <a:srgbClr val="7E7E7E"/>
                </a:solidFill>
              </a:rPr>
              <a:t>: media sources aiming to counterbalance traditional sources</a:t>
            </a:r>
          </a:p>
          <a:p>
            <a:pPr marL="495300" indent="-342900">
              <a:buFont typeface="+mj-lt"/>
              <a:buAutoNum type="arabicPeriod"/>
            </a:pPr>
            <a:r>
              <a:rPr lang="en-US" sz="1800" b="1" dirty="0">
                <a:solidFill>
                  <a:srgbClr val="A22C44"/>
                </a:solidFill>
              </a:rPr>
              <a:t>Alternative</a:t>
            </a:r>
            <a:r>
              <a:rPr lang="en-US" sz="1800" dirty="0">
                <a:solidFill>
                  <a:srgbClr val="7E7E7E"/>
                </a:solidFill>
              </a:rPr>
              <a:t>: publishers of conspiratorial and ‘</a:t>
            </a:r>
            <a:r>
              <a:rPr lang="en-US" sz="1800" dirty="0" err="1">
                <a:solidFill>
                  <a:srgbClr val="7E7E7E"/>
                </a:solidFill>
              </a:rPr>
              <a:t>confusionist</a:t>
            </a:r>
            <a:r>
              <a:rPr lang="en-US" sz="1800" dirty="0">
                <a:solidFill>
                  <a:srgbClr val="7E7E7E"/>
                </a:solidFill>
              </a:rPr>
              <a:t>’ content </a:t>
            </a:r>
          </a:p>
        </p:txBody>
      </p:sp>
      <p:sp>
        <p:nvSpPr>
          <p:cNvPr id="10" name="Rectangle 9">
            <a:extLst>
              <a:ext uri="{FF2B5EF4-FFF2-40B4-BE49-F238E27FC236}">
                <a16:creationId xmlns:a16="http://schemas.microsoft.com/office/drawing/2014/main" xmlns="" id="{60F32861-77E4-49FC-8E29-4FFF23E659A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grpSp>
        <p:nvGrpSpPr>
          <p:cNvPr id="12" name="Group 11"/>
          <p:cNvGrpSpPr/>
          <p:nvPr/>
        </p:nvGrpSpPr>
        <p:grpSpPr>
          <a:xfrm>
            <a:off x="9622762" y="5869401"/>
            <a:ext cx="2061238" cy="471955"/>
            <a:chOff x="2568845" y="6314935"/>
            <a:chExt cx="2061238" cy="471955"/>
          </a:xfrm>
        </p:grpSpPr>
        <p:sp>
          <p:nvSpPr>
            <p:cNvPr id="13" name="Pentagon 12"/>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hlinkClick r:id="rId2"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546" y="1265202"/>
            <a:ext cx="6088650" cy="4813626"/>
          </a:xfrm>
          <a:prstGeom prst="rect">
            <a:avLst/>
          </a:prstGeom>
        </p:spPr>
      </p:pic>
    </p:spTree>
    <p:extLst>
      <p:ext uri="{BB962C8B-B14F-4D97-AF65-F5344CB8AC3E}">
        <p14:creationId xmlns:p14="http://schemas.microsoft.com/office/powerpoint/2010/main" val="42690429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a:lnSpc>
                <a:spcPts val="4600"/>
              </a:lnSpc>
              <a:spcBef>
                <a:spcPts val="0"/>
              </a:spcBef>
              <a:buNone/>
            </a:pPr>
            <a:r>
              <a:rPr lang="en-US" sz="6600" b="1" dirty="0" smtClean="0">
                <a:solidFill>
                  <a:srgbClr val="ED2E52"/>
                </a:solidFill>
              </a:rPr>
              <a:t/>
            </a:r>
            <a:br>
              <a:rPr lang="en-US" sz="6600" b="1" dirty="0" smtClean="0">
                <a:solidFill>
                  <a:srgbClr val="ED2E52"/>
                </a:solidFill>
              </a:rPr>
            </a:br>
            <a:r>
              <a:rPr lang="en-US" sz="6600" b="1" dirty="0">
                <a:solidFill>
                  <a:srgbClr val="ED2E52"/>
                </a:solidFill>
              </a:rPr>
              <a:t/>
            </a:r>
            <a:br>
              <a:rPr lang="en-US" sz="6600" b="1" dirty="0">
                <a:solidFill>
                  <a:srgbClr val="ED2E52"/>
                </a:solidFill>
              </a:rPr>
            </a:br>
            <a:r>
              <a:rPr lang="en-US" sz="6600" b="1" dirty="0" smtClean="0">
                <a:solidFill>
                  <a:srgbClr val="ED2E52"/>
                </a:solidFill>
              </a:rPr>
              <a:t>CLUSTER </a:t>
            </a:r>
            <a:r>
              <a:rPr lang="en-US" sz="6600" b="1" dirty="0">
                <a:solidFill>
                  <a:srgbClr val="ED2E52"/>
                </a:solidFill>
              </a:rPr>
              <a:t/>
            </a:r>
            <a:br>
              <a:rPr lang="en-US" sz="6600" b="1" dirty="0">
                <a:solidFill>
                  <a:srgbClr val="ED2E52"/>
                </a:solidFill>
              </a:rPr>
            </a:br>
            <a:r>
              <a:rPr lang="en-US" sz="6600" b="1" dirty="0">
                <a:solidFill>
                  <a:srgbClr val="CFB475"/>
                </a:solidFill>
              </a:rPr>
              <a:t>BY CLUSTER </a:t>
            </a:r>
            <a:r>
              <a:rPr lang="en-US" sz="6600" b="1" dirty="0">
                <a:solidFill>
                  <a:srgbClr val="ED2E52"/>
                </a:solidFill>
              </a:rPr>
              <a:t/>
            </a:r>
            <a:br>
              <a:rPr lang="en-US" sz="6600" b="1" dirty="0">
                <a:solidFill>
                  <a:srgbClr val="ED2E52"/>
                </a:solidFill>
              </a:rPr>
            </a:br>
            <a:r>
              <a:rPr lang="en-US" sz="6600" b="1" dirty="0" smtClean="0">
                <a:solidFill>
                  <a:srgbClr val="243049"/>
                </a:solidFill>
              </a:rPr>
              <a:t>ANALYSIS</a:t>
            </a:r>
            <a:endParaRPr lang="en-US" sz="6600" b="1" dirty="0">
              <a:solidFill>
                <a:srgbClr val="243049"/>
              </a:solidFill>
            </a:endParaRPr>
          </a:p>
        </p:txBody>
      </p:sp>
      <p:sp>
        <p:nvSpPr>
          <p:cNvPr id="4" name="Rectangle 3">
            <a:extLst>
              <a:ext uri="{FF2B5EF4-FFF2-40B4-BE49-F238E27FC236}">
                <a16:creationId xmlns:a16="http://schemas.microsoft.com/office/drawing/2014/main" xmlns="" id="{F22D8CB4-E930-4A17-AA92-32A85D82D2F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0375"/>
            <a:ext cx="10515599" cy="1325562"/>
          </a:xfrm>
        </p:spPr>
        <p:txBody>
          <a:bodyPr/>
          <a:lstStyle/>
          <a:p>
            <a:r>
              <a:rPr lang="en-US" b="1" dirty="0" smtClean="0">
                <a:solidFill>
                  <a:schemeClr val="tx1"/>
                </a:solidFill>
              </a:rPr>
              <a:t>Analysis of clusters, by type of media source</a:t>
            </a:r>
            <a:endParaRPr lang="en-US" dirty="0">
              <a:solidFill>
                <a:schemeClr val="tx1"/>
              </a:solidFill>
            </a:endParaRPr>
          </a:p>
        </p:txBody>
      </p:sp>
      <p:sp>
        <p:nvSpPr>
          <p:cNvPr id="5" name="Text Placeholder 2"/>
          <p:cNvSpPr>
            <a:spLocks noGrp="1"/>
          </p:cNvSpPr>
          <p:nvPr>
            <p:ph type="body" idx="1"/>
          </p:nvPr>
        </p:nvSpPr>
        <p:spPr>
          <a:xfrm>
            <a:off x="847725" y="2043112"/>
            <a:ext cx="10582274" cy="3519488"/>
          </a:xfrm>
        </p:spPr>
        <p:txBody>
          <a:bodyPr/>
          <a:lstStyle/>
          <a:p>
            <a:pPr marL="177800" indent="0">
              <a:lnSpc>
                <a:spcPct val="114000"/>
              </a:lnSpc>
              <a:buNone/>
            </a:pPr>
            <a:r>
              <a:rPr lang="en-US" sz="1800" dirty="0" smtClean="0">
                <a:solidFill>
                  <a:srgbClr val="7E7E7E"/>
                </a:solidFill>
              </a:rPr>
              <a:t>Five </a:t>
            </a:r>
            <a:r>
              <a:rPr lang="en-US" sz="1800" dirty="0">
                <a:solidFill>
                  <a:srgbClr val="7E7E7E"/>
                </a:solidFill>
              </a:rPr>
              <a:t>types of media sources </a:t>
            </a:r>
            <a:r>
              <a:rPr lang="en-US" sz="1800" dirty="0" smtClean="0">
                <a:solidFill>
                  <a:srgbClr val="7E7E7E"/>
                </a:solidFill>
              </a:rPr>
              <a:t>publish  content </a:t>
            </a:r>
            <a:r>
              <a:rPr lang="en-US" sz="1800" dirty="0">
                <a:solidFill>
                  <a:srgbClr val="7E7E7E"/>
                </a:solidFill>
              </a:rPr>
              <a:t>relevant to the public </a:t>
            </a:r>
            <a:r>
              <a:rPr lang="en-US" sz="1800" dirty="0" smtClean="0">
                <a:solidFill>
                  <a:srgbClr val="7E7E7E"/>
                </a:solidFill>
              </a:rPr>
              <a:t>discourse. These sources were differentiated, classified and charted </a:t>
            </a:r>
            <a:r>
              <a:rPr lang="en-US" sz="1800" dirty="0">
                <a:solidFill>
                  <a:srgbClr val="7E7E7E"/>
                </a:solidFill>
              </a:rPr>
              <a:t>on the M</a:t>
            </a:r>
            <a:r>
              <a:rPr lang="en-US" sz="1800" dirty="0" smtClean="0">
                <a:solidFill>
                  <a:srgbClr val="7E7E7E"/>
                </a:solidFill>
              </a:rPr>
              <a:t>edia </a:t>
            </a:r>
            <a:r>
              <a:rPr lang="en-US" sz="1800" dirty="0">
                <a:solidFill>
                  <a:srgbClr val="7E7E7E"/>
                </a:solidFill>
              </a:rPr>
              <a:t>M</a:t>
            </a:r>
            <a:r>
              <a:rPr lang="en-US" sz="1800" dirty="0" smtClean="0">
                <a:solidFill>
                  <a:srgbClr val="7E7E7E"/>
                </a:solidFill>
              </a:rPr>
              <a:t>ap</a:t>
            </a:r>
            <a:r>
              <a:rPr lang="en-US" sz="1800" dirty="0">
                <a:solidFill>
                  <a:srgbClr val="7E7E7E"/>
                </a:solidFill>
              </a:rPr>
              <a:t>: </a:t>
            </a:r>
            <a:endParaRPr lang="en-US" sz="1800" dirty="0" smtClean="0">
              <a:solidFill>
                <a:srgbClr val="7E7E7E"/>
              </a:solidFill>
            </a:endParaRPr>
          </a:p>
          <a:p>
            <a:pPr marL="177800" indent="0">
              <a:buNone/>
            </a:pPr>
            <a:endParaRPr lang="en-US" sz="1800" dirty="0">
              <a:solidFill>
                <a:srgbClr val="7E7E7E"/>
              </a:solidFill>
            </a:endParaRPr>
          </a:p>
          <a:p>
            <a:pPr marL="495300" indent="-342900">
              <a:buFont typeface="+mj-lt"/>
              <a:buAutoNum type="arabicPeriod"/>
            </a:pPr>
            <a:r>
              <a:rPr lang="en-US" sz="1800" b="1" dirty="0" smtClean="0">
                <a:solidFill>
                  <a:srgbClr val="002060"/>
                </a:solidFill>
              </a:rPr>
              <a:t>Traditional</a:t>
            </a:r>
            <a:r>
              <a:rPr lang="en-US" sz="1800" dirty="0">
                <a:solidFill>
                  <a:srgbClr val="7E7E7E"/>
                </a:solidFill>
              </a:rPr>
              <a:t>: commercial or public news organizations </a:t>
            </a:r>
          </a:p>
          <a:p>
            <a:pPr marL="495300" indent="-342900">
              <a:buFont typeface="+mj-lt"/>
              <a:buAutoNum type="arabicPeriod"/>
            </a:pPr>
            <a:r>
              <a:rPr lang="en-US" sz="1800" b="1" dirty="0">
                <a:solidFill>
                  <a:srgbClr val="476DB4"/>
                </a:solidFill>
              </a:rPr>
              <a:t>Campaign</a:t>
            </a:r>
            <a:r>
              <a:rPr lang="en-US" sz="1800" dirty="0">
                <a:solidFill>
                  <a:srgbClr val="7E7E7E"/>
                </a:solidFill>
              </a:rPr>
              <a:t>: official party or candidate media sources </a:t>
            </a:r>
          </a:p>
          <a:p>
            <a:pPr marL="495300" indent="-342900">
              <a:buFont typeface="+mj-lt"/>
              <a:buAutoNum type="arabicPeriod"/>
            </a:pPr>
            <a:r>
              <a:rPr lang="en-US" sz="1800" b="1" dirty="0">
                <a:solidFill>
                  <a:srgbClr val="C19C3F"/>
                </a:solidFill>
              </a:rPr>
              <a:t>Extend</a:t>
            </a:r>
            <a:r>
              <a:rPr lang="en-US" sz="1800" dirty="0">
                <a:solidFill>
                  <a:srgbClr val="7E7E7E"/>
                </a:solidFill>
              </a:rPr>
              <a:t>: civic media sources adhering to journalistic standards </a:t>
            </a:r>
          </a:p>
          <a:p>
            <a:pPr marL="495300" indent="-342900">
              <a:buFont typeface="+mj-lt"/>
              <a:buAutoNum type="arabicPeriod"/>
            </a:pPr>
            <a:r>
              <a:rPr lang="en-US" sz="1800" b="1" dirty="0">
                <a:solidFill>
                  <a:srgbClr val="C00000"/>
                </a:solidFill>
              </a:rPr>
              <a:t>Reframe</a:t>
            </a:r>
            <a:r>
              <a:rPr lang="en-US" sz="1800" dirty="0">
                <a:solidFill>
                  <a:srgbClr val="7E7E7E"/>
                </a:solidFill>
              </a:rPr>
              <a:t>: media sources aiming to counterbalance traditional sources</a:t>
            </a:r>
          </a:p>
          <a:p>
            <a:pPr marL="495300" indent="-342900">
              <a:buFont typeface="+mj-lt"/>
              <a:buAutoNum type="arabicPeriod"/>
            </a:pPr>
            <a:r>
              <a:rPr lang="en-US" sz="1800" b="1" dirty="0">
                <a:solidFill>
                  <a:srgbClr val="A22C44"/>
                </a:solidFill>
              </a:rPr>
              <a:t>Alternative</a:t>
            </a:r>
            <a:r>
              <a:rPr lang="en-US" sz="1800" dirty="0">
                <a:solidFill>
                  <a:srgbClr val="7E7E7E"/>
                </a:solidFill>
              </a:rPr>
              <a:t>: publishers of conspiratorial and </a:t>
            </a:r>
            <a:r>
              <a:rPr lang="en-US" sz="1800" dirty="0" smtClean="0">
                <a:solidFill>
                  <a:srgbClr val="7E7E7E"/>
                </a:solidFill>
              </a:rPr>
              <a:t>“</a:t>
            </a:r>
            <a:r>
              <a:rPr lang="en-US" sz="1800" dirty="0" err="1" smtClean="0">
                <a:solidFill>
                  <a:srgbClr val="7E7E7E"/>
                </a:solidFill>
              </a:rPr>
              <a:t>confusionist</a:t>
            </a:r>
            <a:r>
              <a:rPr lang="en-US" sz="1800" dirty="0" smtClean="0">
                <a:solidFill>
                  <a:srgbClr val="7E7E7E"/>
                </a:solidFill>
              </a:rPr>
              <a:t>” </a:t>
            </a:r>
            <a:r>
              <a:rPr lang="en-US" sz="1800" dirty="0">
                <a:solidFill>
                  <a:srgbClr val="7E7E7E"/>
                </a:solidFill>
              </a:rPr>
              <a:t>content </a:t>
            </a:r>
          </a:p>
        </p:txBody>
      </p:sp>
      <p:sp>
        <p:nvSpPr>
          <p:cNvPr id="6" name="Rectangle 5">
            <a:extLst>
              <a:ext uri="{FF2B5EF4-FFF2-40B4-BE49-F238E27FC236}">
                <a16:creationId xmlns:a16="http://schemas.microsoft.com/office/drawing/2014/main" xmlns="" id="{F22D8CB4-E930-4A17-AA92-32A85D82D2F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38650750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885933" y="688975"/>
            <a:ext cx="10515600" cy="1325700"/>
          </a:xfrm>
          <a:prstGeom prst="rect">
            <a:avLst/>
          </a:prstGeom>
        </p:spPr>
        <p:txBody>
          <a:bodyPr lIns="91425" tIns="91425" rIns="91425" bIns="91425" anchor="ctr" anchorCtr="0">
            <a:noAutofit/>
          </a:bodyPr>
          <a:lstStyle/>
          <a:p>
            <a:r>
              <a:rPr lang="en-US" b="1" dirty="0">
                <a:solidFill>
                  <a:srgbClr val="243049"/>
                </a:solidFill>
              </a:rPr>
              <a:t>EXTEND CLUSTERS </a:t>
            </a:r>
            <a:r>
              <a:rPr lang="en-US" b="1" dirty="0" smtClean="0">
                <a:solidFill>
                  <a:srgbClr val="243049"/>
                </a:solidFill>
              </a:rPr>
              <a:t/>
            </a:r>
            <a:br>
              <a:rPr lang="en-US" b="1" dirty="0" smtClean="0">
                <a:solidFill>
                  <a:srgbClr val="243049"/>
                </a:solidFill>
              </a:rPr>
            </a:br>
            <a:endParaRPr lang="en-US" b="1" dirty="0">
              <a:solidFill>
                <a:srgbClr val="243049"/>
              </a:solidFill>
            </a:endParaRPr>
          </a:p>
        </p:txBody>
      </p:sp>
      <p:sp>
        <p:nvSpPr>
          <p:cNvPr id="341" name="Shape 341"/>
          <p:cNvSpPr txBox="1"/>
          <p:nvPr/>
        </p:nvSpPr>
        <p:spPr>
          <a:xfrm>
            <a:off x="6641406" y="1486175"/>
            <a:ext cx="5130047" cy="4942766"/>
          </a:xfrm>
          <a:prstGeom prst="rect">
            <a:avLst/>
          </a:prstGeom>
          <a:noFill/>
          <a:ln>
            <a:noFill/>
          </a:ln>
        </p:spPr>
        <p:txBody>
          <a:bodyPr lIns="91425" tIns="91425" rIns="91425" bIns="91425" anchor="t" anchorCtr="0">
            <a:noAutofit/>
          </a:bodyPr>
          <a:lstStyle/>
          <a:p>
            <a:pPr lvl="0" rtl="0">
              <a:lnSpc>
                <a:spcPct val="115000"/>
              </a:lnSpc>
              <a:spcBef>
                <a:spcPts val="1400"/>
              </a:spcBef>
              <a:spcAft>
                <a:spcPts val="400"/>
              </a:spcAft>
              <a:buNone/>
            </a:pPr>
            <a:r>
              <a:rPr lang="en-US" sz="1800" b="1" dirty="0" smtClean="0">
                <a:solidFill>
                  <a:srgbClr val="A22C44"/>
                </a:solidFill>
                <a:latin typeface="Calibri"/>
                <a:cs typeface="Calibri"/>
              </a:rPr>
              <a:t>COMEDY/PARODY/SATIRE </a:t>
            </a:r>
            <a:r>
              <a:rPr lang="en-US" sz="1800" b="1" dirty="0">
                <a:solidFill>
                  <a:srgbClr val="A22C44"/>
                </a:solidFill>
                <a:latin typeface="Calibri"/>
                <a:cs typeface="Calibri"/>
              </a:rPr>
              <a:t>CLUSTER</a:t>
            </a:r>
          </a:p>
          <a:p>
            <a:pPr lvl="0" rtl="0">
              <a:lnSpc>
                <a:spcPct val="115000"/>
              </a:lnSpc>
              <a:spcBef>
                <a:spcPts val="0"/>
              </a:spcBef>
              <a:buNone/>
            </a:pPr>
            <a:r>
              <a:rPr lang="en-US" dirty="0">
                <a:solidFill>
                  <a:srgbClr val="7E7E7E"/>
                </a:solidFill>
                <a:latin typeface="Calibri"/>
                <a:cs typeface="Calibri"/>
              </a:rPr>
              <a:t>Number of sites: </a:t>
            </a:r>
            <a:r>
              <a:rPr lang="en-US" dirty="0" smtClean="0">
                <a:solidFill>
                  <a:srgbClr val="7E7E7E"/>
                </a:solidFill>
                <a:latin typeface="Calibri"/>
                <a:cs typeface="Calibri"/>
              </a:rPr>
              <a:t>19</a:t>
            </a:r>
          </a:p>
          <a:p>
            <a:pPr lvl="0" rtl="0">
              <a:lnSpc>
                <a:spcPct val="115000"/>
              </a:lnSpc>
              <a:spcBef>
                <a:spcPts val="0"/>
              </a:spcBef>
              <a:buNone/>
            </a:pPr>
            <a:r>
              <a:rPr lang="en-US" dirty="0" smtClean="0">
                <a:solidFill>
                  <a:srgbClr val="7E7E7E"/>
                </a:solidFill>
                <a:latin typeface="Calibri"/>
                <a:cs typeface="Calibri"/>
              </a:rPr>
              <a:t> Percent </a:t>
            </a:r>
            <a:r>
              <a:rPr lang="en-US" dirty="0">
                <a:solidFill>
                  <a:srgbClr val="7E7E7E"/>
                </a:solidFill>
                <a:latin typeface="Calibri"/>
                <a:cs typeface="Calibri"/>
              </a:rPr>
              <a:t>of total links shared: </a:t>
            </a:r>
            <a:r>
              <a:rPr lang="en-US" dirty="0" smtClean="0">
                <a:solidFill>
                  <a:srgbClr val="7E7E7E"/>
                </a:solidFill>
                <a:latin typeface="Calibri"/>
                <a:cs typeface="Calibri"/>
              </a:rPr>
              <a:t>3.7 percent</a:t>
            </a:r>
            <a:endParaRPr lang="en-US" dirty="0">
              <a:solidFill>
                <a:srgbClr val="7E7E7E"/>
              </a:solidFill>
              <a:latin typeface="Calibri"/>
              <a:cs typeface="Calibri"/>
            </a:endParaRPr>
          </a:p>
          <a:p>
            <a:pPr lvl="0" rtl="0">
              <a:lnSpc>
                <a:spcPct val="115000"/>
              </a:lnSpc>
              <a:spcBef>
                <a:spcPts val="1200"/>
              </a:spcBef>
              <a:spcAft>
                <a:spcPts val="200"/>
              </a:spcAft>
              <a:buNone/>
            </a:pPr>
            <a:r>
              <a:rPr lang="en-US" b="1" dirty="0">
                <a:solidFill>
                  <a:srgbClr val="7E7E7E"/>
                </a:solidFill>
                <a:latin typeface="Calibri"/>
                <a:cs typeface="Calibri"/>
              </a:rPr>
              <a:t>Background</a:t>
            </a:r>
          </a:p>
          <a:p>
            <a:pPr lvl="0" rtl="0">
              <a:lnSpc>
                <a:spcPct val="115000"/>
              </a:lnSpc>
              <a:spcBef>
                <a:spcPts val="0"/>
              </a:spcBef>
              <a:buNone/>
            </a:pPr>
            <a:r>
              <a:rPr lang="en-US" dirty="0">
                <a:solidFill>
                  <a:srgbClr val="7E7E7E"/>
                </a:solidFill>
                <a:latin typeface="Calibri"/>
                <a:cs typeface="Calibri"/>
              </a:rPr>
              <a:t>This cluster includes media sources that create humorous and satirical content about the elections, predominantly about the candidates. The media sources publish funny images or videos ridiculing politicians. This section does not use </a:t>
            </a:r>
            <a:r>
              <a:rPr lang="en-US" dirty="0" err="1">
                <a:solidFill>
                  <a:srgbClr val="7E7E7E"/>
                </a:solidFill>
                <a:latin typeface="Calibri"/>
                <a:cs typeface="Calibri"/>
              </a:rPr>
              <a:t>humour</a:t>
            </a:r>
            <a:r>
              <a:rPr lang="en-US" dirty="0">
                <a:solidFill>
                  <a:srgbClr val="7E7E7E"/>
                </a:solidFill>
                <a:latin typeface="Calibri"/>
                <a:cs typeface="Calibri"/>
              </a:rPr>
              <a:t> as an offensive tool against rival candidates: their mockery is non-denominational.</a:t>
            </a:r>
          </a:p>
          <a:p>
            <a:pPr lvl="0" rtl="0">
              <a:lnSpc>
                <a:spcPct val="115000"/>
              </a:lnSpc>
              <a:spcBef>
                <a:spcPts val="1200"/>
              </a:spcBef>
              <a:spcAft>
                <a:spcPts val="200"/>
              </a:spcAft>
              <a:buNone/>
            </a:pPr>
            <a:r>
              <a:rPr lang="en-US" b="1" dirty="0">
                <a:solidFill>
                  <a:srgbClr val="7E7E7E"/>
                </a:solidFill>
                <a:latin typeface="Calibri"/>
                <a:cs typeface="Calibri"/>
              </a:rPr>
              <a:t>Top t</a:t>
            </a:r>
            <a:r>
              <a:rPr lang="en-US" b="1" dirty="0" smtClean="0">
                <a:solidFill>
                  <a:srgbClr val="7E7E7E"/>
                </a:solidFill>
                <a:latin typeface="Calibri"/>
                <a:cs typeface="Calibri"/>
              </a:rPr>
              <a:t>hemes</a:t>
            </a:r>
            <a:endParaRPr lang="en-US" b="1" dirty="0">
              <a:solidFill>
                <a:srgbClr val="7E7E7E"/>
              </a:solidFill>
              <a:latin typeface="Calibri"/>
              <a:cs typeface="Calibri"/>
            </a:endParaRPr>
          </a:p>
          <a:p>
            <a:pPr lvl="0" rtl="0">
              <a:lnSpc>
                <a:spcPct val="115000"/>
              </a:lnSpc>
              <a:spcBef>
                <a:spcPts val="0"/>
              </a:spcBef>
              <a:buNone/>
            </a:pPr>
            <a:r>
              <a:rPr lang="en-US" dirty="0">
                <a:solidFill>
                  <a:srgbClr val="7E7E7E"/>
                </a:solidFill>
                <a:latin typeface="Calibri"/>
                <a:cs typeface="Calibri"/>
              </a:rPr>
              <a:t>Sources in this cluster tease politicians’ behaviour and point out contradictions. </a:t>
            </a:r>
          </a:p>
          <a:p>
            <a:pPr lvl="0" rtl="0">
              <a:lnSpc>
                <a:spcPct val="115000"/>
              </a:lnSpc>
              <a:spcBef>
                <a:spcPts val="1200"/>
              </a:spcBef>
              <a:spcAft>
                <a:spcPts val="200"/>
              </a:spcAft>
              <a:buNone/>
            </a:pPr>
            <a:r>
              <a:rPr lang="en-US" b="1" dirty="0">
                <a:solidFill>
                  <a:srgbClr val="7E7E7E"/>
                </a:solidFill>
                <a:latin typeface="Calibri"/>
                <a:cs typeface="Calibri"/>
              </a:rPr>
              <a:t>Political </a:t>
            </a:r>
            <a:r>
              <a:rPr lang="en-US" b="1" dirty="0" smtClean="0">
                <a:solidFill>
                  <a:srgbClr val="7E7E7E"/>
                </a:solidFill>
                <a:latin typeface="Calibri"/>
                <a:cs typeface="Calibri"/>
              </a:rPr>
              <a:t>support</a:t>
            </a:r>
            <a:endParaRPr lang="en-US" b="1" dirty="0">
              <a:solidFill>
                <a:srgbClr val="7E7E7E"/>
              </a:solidFill>
              <a:latin typeface="Calibri"/>
              <a:cs typeface="Calibri"/>
            </a:endParaRPr>
          </a:p>
          <a:p>
            <a:pPr lvl="0" rtl="0">
              <a:lnSpc>
                <a:spcPct val="115000"/>
              </a:lnSpc>
              <a:spcBef>
                <a:spcPts val="0"/>
              </a:spcBef>
              <a:buNone/>
            </a:pPr>
            <a:r>
              <a:rPr lang="en-US" dirty="0">
                <a:solidFill>
                  <a:srgbClr val="7E7E7E"/>
                </a:solidFill>
                <a:latin typeface="Calibri"/>
                <a:cs typeface="Calibri"/>
              </a:rPr>
              <a:t>Sources in this cluster do not offer support for any of the candidates.</a:t>
            </a:r>
          </a:p>
        </p:txBody>
      </p:sp>
      <p:sp>
        <p:nvSpPr>
          <p:cNvPr id="344" name="Shape 344"/>
          <p:cNvSpPr txBox="1">
            <a:spLocks noGrp="1"/>
          </p:cNvSpPr>
          <p:nvPr>
            <p:ph type="body" idx="1"/>
          </p:nvPr>
        </p:nvSpPr>
        <p:spPr>
          <a:xfrm>
            <a:off x="885933" y="1519375"/>
            <a:ext cx="5414020" cy="4019502"/>
          </a:xfrm>
          <a:prstGeom prst="rect">
            <a:avLst/>
          </a:prstGeom>
        </p:spPr>
        <p:txBody>
          <a:bodyPr lIns="91425" tIns="91425" rIns="91425" bIns="91425" anchor="t" anchorCtr="0">
            <a:noAutofit/>
          </a:bodyPr>
          <a:lstStyle/>
          <a:p>
            <a:pPr marL="0" lvl="0" indent="-69850" rtl="0">
              <a:lnSpc>
                <a:spcPct val="115000"/>
              </a:lnSpc>
              <a:spcBef>
                <a:spcPts val="1400"/>
              </a:spcBef>
              <a:spcAft>
                <a:spcPts val="400"/>
              </a:spcAft>
              <a:buClr>
                <a:schemeClr val="dk1"/>
              </a:buClr>
              <a:buSzPct val="84615"/>
              <a:buFont typeface="Arial"/>
              <a:buNone/>
            </a:pPr>
            <a:r>
              <a:rPr lang="en-US" sz="1800" b="1" dirty="0" smtClean="0">
                <a:solidFill>
                  <a:srgbClr val="A22C44"/>
                </a:solidFill>
                <a:ea typeface="Arial"/>
                <a:sym typeface="Arial"/>
              </a:rPr>
              <a:t>ONLINE </a:t>
            </a:r>
            <a:r>
              <a:rPr lang="en-US" sz="1800" b="1" dirty="0">
                <a:solidFill>
                  <a:srgbClr val="A22C44"/>
                </a:solidFill>
                <a:ea typeface="Arial"/>
                <a:sym typeface="Arial"/>
              </a:rPr>
              <a:t>PETITIONS &amp; CITIZEN ENGAGEMENT CLUSTER</a:t>
            </a: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Number of sites: 8 </a:t>
            </a:r>
            <a:endParaRPr lang="en-US" sz="1400" dirty="0" smtClean="0">
              <a:solidFill>
                <a:srgbClr val="7E7E7E"/>
              </a:solidFill>
              <a:ea typeface="Arial"/>
              <a:sym typeface="Arial"/>
            </a:endParaRPr>
          </a:p>
          <a:p>
            <a:pPr marL="0" lvl="0" indent="-69850" rtl="0">
              <a:lnSpc>
                <a:spcPct val="115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5.7 percent</a:t>
            </a:r>
            <a:endParaRPr lang="en-US" sz="1400" dirty="0">
              <a:solidFill>
                <a:srgbClr val="7E7E7E"/>
              </a:solidFill>
              <a:ea typeface="Arial"/>
              <a:sym typeface="Arial"/>
            </a:endParaRP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Political and social activists in the online public sphere make frequent use of petition sites. These sources allow users to create their own petitions, share them with their community, and garner support by collecting signatures. The intended effect is to exert political pressure.</a:t>
            </a: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Top themes</a:t>
            </a: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Most issues raised on petition sites are associated with the political left and include a homosexual’s right to adoption and issues touching on social injustice. Interestingly, supporters of the Front National have share petitions in social media to draw attention to the investigation of other candidates’ financial dealings.</a:t>
            </a: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Political s</a:t>
            </a:r>
            <a:r>
              <a:rPr lang="en-US" sz="1400" b="1" dirty="0" smtClean="0">
                <a:solidFill>
                  <a:srgbClr val="7E7E7E"/>
                </a:solidFill>
                <a:ea typeface="Arial"/>
                <a:sym typeface="Arial"/>
              </a:rPr>
              <a:t>upport</a:t>
            </a:r>
            <a:endParaRPr lang="en-US" sz="1400" b="1" dirty="0">
              <a:solidFill>
                <a:srgbClr val="7E7E7E"/>
              </a:solidFill>
              <a:ea typeface="Arial"/>
              <a:sym typeface="Arial"/>
            </a:endParaRP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While some petitions may impact the perception of candidates, sources in this cluster do not express support for presidential candidates. </a:t>
            </a:r>
          </a:p>
          <a:p>
            <a:pPr lvl="0" rtl="0">
              <a:spcBef>
                <a:spcPts val="0"/>
              </a:spcBef>
              <a:buNone/>
            </a:pPr>
            <a:endParaRPr dirty="0">
              <a:solidFill>
                <a:srgbClr val="7E7E7E"/>
              </a:solidFill>
            </a:endParaRPr>
          </a:p>
        </p:txBody>
      </p:sp>
      <p:sp>
        <p:nvSpPr>
          <p:cNvPr id="8" name="Rectangle 7">
            <a:extLst>
              <a:ext uri="{FF2B5EF4-FFF2-40B4-BE49-F238E27FC236}">
                <a16:creationId xmlns:a16="http://schemas.microsoft.com/office/drawing/2014/main" xmlns="" id="{06B28EA7-7E4A-4CC7-8183-DCADCE73146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EXTEND CLUSTERS </a:t>
            </a:r>
          </a:p>
        </p:txBody>
      </p:sp>
      <p:sp>
        <p:nvSpPr>
          <p:cNvPr id="342" name="Shape 342"/>
          <p:cNvSpPr txBox="1"/>
          <p:nvPr/>
        </p:nvSpPr>
        <p:spPr>
          <a:xfrm>
            <a:off x="838200" y="2026634"/>
            <a:ext cx="3181350" cy="3756438"/>
          </a:xfrm>
          <a:prstGeom prst="rect">
            <a:avLst/>
          </a:prstGeom>
          <a:noFill/>
          <a:ln>
            <a:noFill/>
          </a:ln>
        </p:spPr>
        <p:txBody>
          <a:bodyPr lIns="91425" tIns="91425" rIns="91425" bIns="91425" anchor="ctr" anchorCtr="0">
            <a:noAutofit/>
          </a:bodyPr>
          <a:lstStyle/>
          <a:p>
            <a:pPr lvl="0" rtl="0">
              <a:lnSpc>
                <a:spcPct val="115000"/>
              </a:lnSpc>
              <a:spcBef>
                <a:spcPts val="1400"/>
              </a:spcBef>
              <a:spcAft>
                <a:spcPts val="400"/>
              </a:spcAft>
              <a:buNone/>
            </a:pPr>
            <a:r>
              <a:rPr lang="en-US" sz="1800" b="1" dirty="0" smtClean="0">
                <a:solidFill>
                  <a:srgbClr val="A22C44"/>
                </a:solidFill>
                <a:latin typeface="Calibri"/>
                <a:cs typeface="Calibri"/>
              </a:rPr>
              <a:t>ENVIRONMENT CLUSTER</a:t>
            </a:r>
          </a:p>
          <a:p>
            <a:pPr lvl="0" rtl="0">
              <a:lnSpc>
                <a:spcPct val="115000"/>
              </a:lnSpc>
              <a:spcBef>
                <a:spcPts val="0"/>
              </a:spcBef>
              <a:buNone/>
            </a:pPr>
            <a:r>
              <a:rPr lang="en-US" dirty="0" smtClean="0">
                <a:solidFill>
                  <a:srgbClr val="7E7E7E"/>
                </a:solidFill>
                <a:latin typeface="Calibri"/>
                <a:cs typeface="Calibri"/>
              </a:rPr>
              <a:t>Number of sites: 11 </a:t>
            </a:r>
          </a:p>
          <a:p>
            <a:pPr lvl="0" rtl="0">
              <a:lnSpc>
                <a:spcPct val="115000"/>
              </a:lnSpc>
              <a:spcBef>
                <a:spcPts val="0"/>
              </a:spcBef>
              <a:buNone/>
            </a:pPr>
            <a:r>
              <a:rPr lang="en-US" dirty="0" smtClean="0">
                <a:solidFill>
                  <a:srgbClr val="7E7E7E"/>
                </a:solidFill>
                <a:latin typeface="Calibri"/>
                <a:cs typeface="Calibri"/>
              </a:rPr>
              <a:t>Percent of total links shared: 1.0 percent</a:t>
            </a:r>
          </a:p>
          <a:p>
            <a:pPr lvl="0" rtl="0">
              <a:lnSpc>
                <a:spcPct val="115000"/>
              </a:lnSpc>
              <a:spcBef>
                <a:spcPts val="1200"/>
              </a:spcBef>
              <a:spcAft>
                <a:spcPts val="200"/>
              </a:spcAft>
              <a:buNone/>
            </a:pPr>
            <a:r>
              <a:rPr lang="en-US" b="1" dirty="0" smtClean="0">
                <a:solidFill>
                  <a:srgbClr val="7E7E7E"/>
                </a:solidFill>
                <a:latin typeface="Calibri"/>
                <a:cs typeface="Calibri"/>
              </a:rPr>
              <a:t>Background</a:t>
            </a:r>
          </a:p>
          <a:p>
            <a:pPr lvl="0" rtl="0">
              <a:lnSpc>
                <a:spcPct val="115000"/>
              </a:lnSpc>
              <a:spcBef>
                <a:spcPts val="0"/>
              </a:spcBef>
              <a:buNone/>
            </a:pPr>
            <a:r>
              <a:rPr lang="en-US" dirty="0" smtClean="0">
                <a:solidFill>
                  <a:srgbClr val="7E7E7E"/>
                </a:solidFill>
                <a:latin typeface="Calibri"/>
                <a:cs typeface="Calibri"/>
              </a:rPr>
              <a:t>This cluster highlights ecological issues. Sources publish content around sustainable development and critique policies that are not in line with expectations of sustainable development.</a:t>
            </a:r>
          </a:p>
          <a:p>
            <a:pPr lvl="0" rtl="0">
              <a:lnSpc>
                <a:spcPct val="115000"/>
              </a:lnSpc>
              <a:spcBef>
                <a:spcPts val="1200"/>
              </a:spcBef>
              <a:spcAft>
                <a:spcPts val="200"/>
              </a:spcAft>
              <a:buNone/>
            </a:pPr>
            <a:r>
              <a:rPr lang="en-US" b="1" dirty="0" smtClean="0">
                <a:solidFill>
                  <a:srgbClr val="7E7E7E"/>
                </a:solidFill>
                <a:latin typeface="Calibri"/>
                <a:cs typeface="Calibri"/>
              </a:rPr>
              <a:t>Top themes</a:t>
            </a:r>
          </a:p>
          <a:p>
            <a:pPr lvl="0" rtl="0">
              <a:lnSpc>
                <a:spcPct val="115000"/>
              </a:lnSpc>
              <a:spcBef>
                <a:spcPts val="0"/>
              </a:spcBef>
              <a:buNone/>
            </a:pPr>
            <a:r>
              <a:rPr lang="en-US" dirty="0" smtClean="0">
                <a:solidFill>
                  <a:srgbClr val="7E7E7E"/>
                </a:solidFill>
                <a:latin typeface="Calibri"/>
                <a:cs typeface="Calibri"/>
              </a:rPr>
              <a:t>Sustainable development and ecological balance are the main themes in this cluster.</a:t>
            </a:r>
          </a:p>
          <a:p>
            <a:pPr lvl="0" rtl="0">
              <a:lnSpc>
                <a:spcPct val="115000"/>
              </a:lnSpc>
              <a:spcBef>
                <a:spcPts val="1200"/>
              </a:spcBef>
              <a:spcAft>
                <a:spcPts val="200"/>
              </a:spcAft>
              <a:buNone/>
            </a:pPr>
            <a:r>
              <a:rPr lang="en-US" b="1" dirty="0" smtClean="0">
                <a:solidFill>
                  <a:srgbClr val="7E7E7E"/>
                </a:solidFill>
                <a:latin typeface="Calibri"/>
                <a:cs typeface="Calibri"/>
              </a:rPr>
              <a:t>Political support</a:t>
            </a:r>
          </a:p>
          <a:p>
            <a:pPr lvl="0" rtl="0">
              <a:lnSpc>
                <a:spcPct val="115000"/>
              </a:lnSpc>
              <a:spcBef>
                <a:spcPts val="0"/>
              </a:spcBef>
              <a:buNone/>
            </a:pPr>
            <a:r>
              <a:rPr lang="en-US" dirty="0" smtClean="0">
                <a:solidFill>
                  <a:srgbClr val="7E7E7E"/>
                </a:solidFill>
                <a:latin typeface="Calibri"/>
                <a:cs typeface="Calibri"/>
              </a:rPr>
              <a:t>None of the media sources offer support for any of the candidates.</a:t>
            </a:r>
            <a:endParaRPr lang="en-US" dirty="0">
              <a:solidFill>
                <a:srgbClr val="7E7E7E"/>
              </a:solidFill>
              <a:latin typeface="Calibri"/>
              <a:cs typeface="Calibri"/>
            </a:endParaRPr>
          </a:p>
        </p:txBody>
      </p:sp>
      <p:sp>
        <p:nvSpPr>
          <p:cNvPr id="343" name="Shape 343"/>
          <p:cNvSpPr txBox="1"/>
          <p:nvPr/>
        </p:nvSpPr>
        <p:spPr>
          <a:xfrm>
            <a:off x="4124323" y="1422379"/>
            <a:ext cx="3257551" cy="4337700"/>
          </a:xfrm>
          <a:prstGeom prst="rect">
            <a:avLst/>
          </a:prstGeom>
          <a:noFill/>
          <a:ln>
            <a:noFill/>
          </a:ln>
        </p:spPr>
        <p:txBody>
          <a:bodyPr lIns="91425" tIns="91425" rIns="91425" bIns="91425" anchor="t" anchorCtr="0">
            <a:noAutofit/>
          </a:bodyPr>
          <a:lstStyle/>
          <a:p>
            <a:pPr lvl="0" rtl="0">
              <a:lnSpc>
                <a:spcPct val="115000"/>
              </a:lnSpc>
              <a:spcBef>
                <a:spcPts val="1400"/>
              </a:spcBef>
              <a:spcAft>
                <a:spcPts val="400"/>
              </a:spcAft>
              <a:buNone/>
            </a:pPr>
            <a:r>
              <a:rPr lang="en-US" sz="1800" b="1" dirty="0" smtClean="0">
                <a:solidFill>
                  <a:srgbClr val="A22C44"/>
                </a:solidFill>
                <a:latin typeface="Calibri"/>
                <a:cs typeface="Calibri"/>
              </a:rPr>
              <a:t>LGBTQ/HUMAN </a:t>
            </a:r>
            <a:r>
              <a:rPr lang="en-US" sz="1800" b="1" dirty="0">
                <a:solidFill>
                  <a:srgbClr val="A22C44"/>
                </a:solidFill>
                <a:latin typeface="Calibri"/>
                <a:cs typeface="Calibri"/>
              </a:rPr>
              <a:t>RIGHTS</a:t>
            </a:r>
          </a:p>
          <a:p>
            <a:pPr lvl="0" rtl="0">
              <a:lnSpc>
                <a:spcPct val="115000"/>
              </a:lnSpc>
              <a:spcBef>
                <a:spcPts val="0"/>
              </a:spcBef>
              <a:buNone/>
            </a:pPr>
            <a:r>
              <a:rPr lang="en-US" dirty="0">
                <a:solidFill>
                  <a:srgbClr val="7E7E7E"/>
                </a:solidFill>
                <a:latin typeface="Calibri"/>
                <a:cs typeface="Calibri"/>
              </a:rPr>
              <a:t>Number of sites: </a:t>
            </a:r>
            <a:r>
              <a:rPr lang="en-US" dirty="0" smtClean="0">
                <a:solidFill>
                  <a:srgbClr val="7E7E7E"/>
                </a:solidFill>
                <a:latin typeface="Calibri"/>
                <a:cs typeface="Calibri"/>
              </a:rPr>
              <a:t>12</a:t>
            </a:r>
          </a:p>
          <a:p>
            <a:pPr lvl="0" rtl="0">
              <a:lnSpc>
                <a:spcPct val="115000"/>
              </a:lnSpc>
              <a:spcBef>
                <a:spcPts val="0"/>
              </a:spcBef>
              <a:buNone/>
            </a:pPr>
            <a:r>
              <a:rPr lang="en-US" dirty="0" smtClean="0">
                <a:solidFill>
                  <a:srgbClr val="7E7E7E"/>
                </a:solidFill>
                <a:latin typeface="Calibri"/>
                <a:cs typeface="Calibri"/>
              </a:rPr>
              <a:t>Percent </a:t>
            </a:r>
            <a:r>
              <a:rPr lang="en-US" dirty="0">
                <a:solidFill>
                  <a:srgbClr val="7E7E7E"/>
                </a:solidFill>
                <a:latin typeface="Calibri"/>
                <a:cs typeface="Calibri"/>
              </a:rPr>
              <a:t>of total links shared: </a:t>
            </a:r>
            <a:r>
              <a:rPr lang="en-US" dirty="0" smtClean="0">
                <a:solidFill>
                  <a:srgbClr val="7E7E7E"/>
                </a:solidFill>
                <a:latin typeface="Calibri"/>
                <a:cs typeface="Calibri"/>
              </a:rPr>
              <a:t>0.4 percent</a:t>
            </a:r>
            <a:endParaRPr lang="en-US" dirty="0">
              <a:solidFill>
                <a:srgbClr val="7E7E7E"/>
              </a:solidFill>
              <a:latin typeface="Calibri"/>
              <a:cs typeface="Calibri"/>
            </a:endParaRPr>
          </a:p>
          <a:p>
            <a:pPr lvl="0" rtl="0">
              <a:lnSpc>
                <a:spcPct val="115000"/>
              </a:lnSpc>
              <a:spcBef>
                <a:spcPts val="1200"/>
              </a:spcBef>
              <a:spcAft>
                <a:spcPts val="200"/>
              </a:spcAft>
              <a:buNone/>
            </a:pPr>
            <a:r>
              <a:rPr lang="en-US" b="1" dirty="0">
                <a:solidFill>
                  <a:srgbClr val="7E7E7E"/>
                </a:solidFill>
                <a:latin typeface="Calibri"/>
                <a:cs typeface="Calibri"/>
              </a:rPr>
              <a:t>Background</a:t>
            </a:r>
          </a:p>
          <a:p>
            <a:pPr lvl="0" rtl="0">
              <a:lnSpc>
                <a:spcPct val="115000"/>
              </a:lnSpc>
              <a:spcBef>
                <a:spcPts val="0"/>
              </a:spcBef>
              <a:buNone/>
            </a:pPr>
            <a:r>
              <a:rPr lang="en-US" dirty="0">
                <a:solidFill>
                  <a:srgbClr val="7E7E7E"/>
                </a:solidFill>
                <a:latin typeface="Calibri"/>
                <a:cs typeface="Calibri"/>
              </a:rPr>
              <a:t>This cluster of media sources focuses on the social struggle for universal human rights, especially the laws and regulations concerning the gay community.</a:t>
            </a:r>
          </a:p>
          <a:p>
            <a:pPr lvl="0" rtl="0">
              <a:lnSpc>
                <a:spcPct val="115000"/>
              </a:lnSpc>
              <a:spcBef>
                <a:spcPts val="1200"/>
              </a:spcBef>
              <a:spcAft>
                <a:spcPts val="200"/>
              </a:spcAft>
              <a:buNone/>
            </a:pPr>
            <a:r>
              <a:rPr lang="en-US" b="1" dirty="0">
                <a:solidFill>
                  <a:srgbClr val="7E7E7E"/>
                </a:solidFill>
                <a:latin typeface="Calibri"/>
                <a:cs typeface="Calibri"/>
              </a:rPr>
              <a:t>Top </a:t>
            </a:r>
            <a:r>
              <a:rPr lang="en-US" b="1" dirty="0" smtClean="0">
                <a:solidFill>
                  <a:srgbClr val="7E7E7E"/>
                </a:solidFill>
                <a:latin typeface="Calibri"/>
                <a:cs typeface="Calibri"/>
              </a:rPr>
              <a:t>themes</a:t>
            </a:r>
            <a:endParaRPr lang="en-US" b="1" dirty="0">
              <a:solidFill>
                <a:srgbClr val="7E7E7E"/>
              </a:solidFill>
              <a:latin typeface="Calibri"/>
              <a:cs typeface="Calibri"/>
            </a:endParaRPr>
          </a:p>
          <a:p>
            <a:pPr lvl="0" rtl="0">
              <a:lnSpc>
                <a:spcPct val="115000"/>
              </a:lnSpc>
              <a:spcBef>
                <a:spcPts val="0"/>
              </a:spcBef>
              <a:buNone/>
            </a:pPr>
            <a:r>
              <a:rPr lang="en-US" dirty="0">
                <a:solidFill>
                  <a:srgbClr val="7E7E7E"/>
                </a:solidFill>
                <a:latin typeface="Calibri"/>
                <a:cs typeface="Calibri"/>
              </a:rPr>
              <a:t>The standout theme of this cluster is the right for homosexual couples to adopt children.</a:t>
            </a:r>
          </a:p>
          <a:p>
            <a:pPr lvl="0" rtl="0">
              <a:lnSpc>
                <a:spcPct val="115000"/>
              </a:lnSpc>
              <a:spcBef>
                <a:spcPts val="1200"/>
              </a:spcBef>
              <a:spcAft>
                <a:spcPts val="200"/>
              </a:spcAft>
              <a:buNone/>
            </a:pPr>
            <a:r>
              <a:rPr lang="en-US" b="1" dirty="0">
                <a:solidFill>
                  <a:srgbClr val="7E7E7E"/>
                </a:solidFill>
                <a:latin typeface="Calibri"/>
                <a:cs typeface="Calibri"/>
              </a:rPr>
              <a:t>Political support</a:t>
            </a:r>
          </a:p>
          <a:p>
            <a:pPr lvl="0" rtl="0">
              <a:lnSpc>
                <a:spcPct val="115000"/>
              </a:lnSpc>
              <a:spcBef>
                <a:spcPts val="0"/>
              </a:spcBef>
              <a:buNone/>
            </a:pPr>
            <a:r>
              <a:rPr lang="en-US" dirty="0">
                <a:solidFill>
                  <a:srgbClr val="7E7E7E"/>
                </a:solidFill>
                <a:latin typeface="Calibri"/>
                <a:cs typeface="Calibri"/>
              </a:rPr>
              <a:t>None of the media sources mapped in this cluster offer direct support for any of the candidates.</a:t>
            </a:r>
          </a:p>
          <a:p>
            <a:pPr lvl="0" rtl="0">
              <a:lnSpc>
                <a:spcPct val="115000"/>
              </a:lnSpc>
              <a:spcBef>
                <a:spcPts val="0"/>
              </a:spcBef>
              <a:buNone/>
            </a:pPr>
            <a:endParaRPr dirty="0">
              <a:solidFill>
                <a:srgbClr val="7E7E7E"/>
              </a:solidFill>
              <a:latin typeface="Calibri"/>
              <a:cs typeface="Calibri"/>
            </a:endParaRPr>
          </a:p>
        </p:txBody>
      </p:sp>
      <p:sp>
        <p:nvSpPr>
          <p:cNvPr id="8" name="Rectangle 7">
            <a:extLst>
              <a:ext uri="{FF2B5EF4-FFF2-40B4-BE49-F238E27FC236}">
                <a16:creationId xmlns:a16="http://schemas.microsoft.com/office/drawing/2014/main" xmlns="" id="{06B28EA7-7E4A-4CC7-8183-DCADCE73146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4" name="Rectangle 3"/>
          <p:cNvSpPr/>
          <p:nvPr/>
        </p:nvSpPr>
        <p:spPr>
          <a:xfrm>
            <a:off x="7686675" y="1422379"/>
            <a:ext cx="4084778" cy="4964949"/>
          </a:xfrm>
          <a:prstGeom prst="rect">
            <a:avLst/>
          </a:prstGeom>
        </p:spPr>
        <p:txBody>
          <a:bodyPr wrap="square">
            <a:spAutoFit/>
          </a:bodyPr>
          <a:lstStyle/>
          <a:p>
            <a:pPr lvl="0">
              <a:lnSpc>
                <a:spcPct val="115000"/>
              </a:lnSpc>
              <a:spcBef>
                <a:spcPts val="1400"/>
              </a:spcBef>
              <a:spcAft>
                <a:spcPts val="400"/>
              </a:spcAft>
            </a:pPr>
            <a:r>
              <a:rPr lang="en-US" sz="1800" b="1" dirty="0">
                <a:solidFill>
                  <a:srgbClr val="A22C44"/>
                </a:solidFill>
                <a:latin typeface="Calibri"/>
                <a:cs typeface="Calibri"/>
              </a:rPr>
              <a:t>LEFT-WING BLOGS</a:t>
            </a:r>
          </a:p>
          <a:p>
            <a:pPr lvl="0">
              <a:lnSpc>
                <a:spcPct val="115000"/>
              </a:lnSpc>
            </a:pPr>
            <a:r>
              <a:rPr lang="en-US" dirty="0">
                <a:solidFill>
                  <a:srgbClr val="7E7E7E"/>
                </a:solidFill>
                <a:latin typeface="Calibri"/>
                <a:cs typeface="Calibri"/>
              </a:rPr>
              <a:t>Number of sites: 51 </a:t>
            </a:r>
            <a:endParaRPr lang="en-US" dirty="0" smtClean="0">
              <a:solidFill>
                <a:srgbClr val="7E7E7E"/>
              </a:solidFill>
              <a:latin typeface="Calibri"/>
              <a:cs typeface="Calibri"/>
            </a:endParaRPr>
          </a:p>
          <a:p>
            <a:pPr lvl="0">
              <a:lnSpc>
                <a:spcPct val="115000"/>
              </a:lnSpc>
            </a:pPr>
            <a:r>
              <a:rPr lang="en-US" dirty="0" smtClean="0">
                <a:solidFill>
                  <a:srgbClr val="7E7E7E"/>
                </a:solidFill>
                <a:latin typeface="Calibri"/>
                <a:cs typeface="Calibri"/>
              </a:rPr>
              <a:t>Percent </a:t>
            </a:r>
            <a:r>
              <a:rPr lang="en-US" dirty="0">
                <a:solidFill>
                  <a:srgbClr val="7E7E7E"/>
                </a:solidFill>
                <a:latin typeface="Calibri"/>
                <a:cs typeface="Calibri"/>
              </a:rPr>
              <a:t>of total links shared: </a:t>
            </a:r>
            <a:r>
              <a:rPr lang="en-US" dirty="0" smtClean="0">
                <a:solidFill>
                  <a:srgbClr val="7E7E7E"/>
                </a:solidFill>
                <a:latin typeface="Calibri"/>
                <a:cs typeface="Calibri"/>
              </a:rPr>
              <a:t>1.4 percent</a:t>
            </a:r>
            <a:endParaRPr lang="en-US" dirty="0">
              <a:solidFill>
                <a:srgbClr val="7E7E7E"/>
              </a:solidFill>
              <a:latin typeface="Calibri"/>
              <a:cs typeface="Calibri"/>
            </a:endParaRPr>
          </a:p>
          <a:p>
            <a:pPr lvl="0">
              <a:lnSpc>
                <a:spcPct val="115000"/>
              </a:lnSpc>
              <a:spcBef>
                <a:spcPts val="1200"/>
              </a:spcBef>
              <a:spcAft>
                <a:spcPts val="200"/>
              </a:spcAft>
            </a:pPr>
            <a:r>
              <a:rPr lang="en-US" b="1" dirty="0" smtClean="0">
                <a:solidFill>
                  <a:srgbClr val="7E7E7E"/>
                </a:solidFill>
                <a:latin typeface="Calibri"/>
                <a:cs typeface="Calibri"/>
              </a:rPr>
              <a:t>Background</a:t>
            </a:r>
            <a:endParaRPr lang="en-US" b="1" dirty="0">
              <a:solidFill>
                <a:srgbClr val="7E7E7E"/>
              </a:solidFill>
              <a:latin typeface="Calibri"/>
              <a:cs typeface="Calibri"/>
            </a:endParaRPr>
          </a:p>
          <a:p>
            <a:pPr lvl="0">
              <a:lnSpc>
                <a:spcPct val="115000"/>
              </a:lnSpc>
            </a:pPr>
            <a:r>
              <a:rPr lang="en-US" dirty="0">
                <a:solidFill>
                  <a:srgbClr val="7E7E7E"/>
                </a:solidFill>
                <a:latin typeface="Calibri"/>
                <a:cs typeface="Calibri"/>
              </a:rPr>
              <a:t>Media sources in this cluster explore the news and developments around the elections from a </a:t>
            </a:r>
            <a:r>
              <a:rPr lang="en-US" dirty="0" smtClean="0">
                <a:solidFill>
                  <a:srgbClr val="7E7E7E"/>
                </a:solidFill>
                <a:latin typeface="Calibri"/>
                <a:cs typeface="Calibri"/>
              </a:rPr>
              <a:t>recognizable </a:t>
            </a:r>
            <a:r>
              <a:rPr lang="en-US" dirty="0">
                <a:solidFill>
                  <a:srgbClr val="7E7E7E"/>
                </a:solidFill>
                <a:latin typeface="Calibri"/>
                <a:cs typeface="Calibri"/>
              </a:rPr>
              <a:t>left-leaning perspective. They discuss issues emerging in traditional media and contribute to the discourse with their interpretations.</a:t>
            </a:r>
          </a:p>
          <a:p>
            <a:pPr lvl="0">
              <a:lnSpc>
                <a:spcPct val="115000"/>
              </a:lnSpc>
              <a:spcBef>
                <a:spcPts val="1200"/>
              </a:spcBef>
              <a:spcAft>
                <a:spcPts val="200"/>
              </a:spcAft>
            </a:pPr>
            <a:r>
              <a:rPr lang="en-US" b="1" dirty="0">
                <a:solidFill>
                  <a:srgbClr val="7E7E7E"/>
                </a:solidFill>
                <a:latin typeface="Calibri"/>
                <a:cs typeface="Calibri"/>
              </a:rPr>
              <a:t>Top </a:t>
            </a:r>
            <a:r>
              <a:rPr lang="en-US" b="1" dirty="0" smtClean="0">
                <a:solidFill>
                  <a:srgbClr val="7E7E7E"/>
                </a:solidFill>
                <a:latin typeface="Calibri"/>
                <a:cs typeface="Calibri"/>
              </a:rPr>
              <a:t>themes</a:t>
            </a:r>
            <a:endParaRPr lang="en-US" b="1" dirty="0">
              <a:solidFill>
                <a:srgbClr val="7E7E7E"/>
              </a:solidFill>
              <a:latin typeface="Calibri"/>
              <a:cs typeface="Calibri"/>
            </a:endParaRPr>
          </a:p>
          <a:p>
            <a:pPr lvl="0">
              <a:lnSpc>
                <a:spcPct val="115000"/>
              </a:lnSpc>
            </a:pPr>
            <a:r>
              <a:rPr lang="en-US" dirty="0">
                <a:solidFill>
                  <a:srgbClr val="7E7E7E"/>
                </a:solidFill>
                <a:latin typeface="Calibri"/>
                <a:cs typeface="Calibri"/>
              </a:rPr>
              <a:t>The topics driving the discussions are very broad. No single issue stands out.</a:t>
            </a:r>
          </a:p>
          <a:p>
            <a:pPr lvl="0">
              <a:lnSpc>
                <a:spcPct val="115000"/>
              </a:lnSpc>
              <a:spcBef>
                <a:spcPts val="1200"/>
              </a:spcBef>
              <a:spcAft>
                <a:spcPts val="200"/>
              </a:spcAft>
            </a:pPr>
            <a:r>
              <a:rPr lang="en-US" b="1" dirty="0">
                <a:solidFill>
                  <a:srgbClr val="7E7E7E"/>
                </a:solidFill>
                <a:latin typeface="Calibri"/>
                <a:cs typeface="Calibri"/>
              </a:rPr>
              <a:t>Political support</a:t>
            </a:r>
          </a:p>
          <a:p>
            <a:pPr lvl="0">
              <a:lnSpc>
                <a:spcPct val="115000"/>
              </a:lnSpc>
            </a:pPr>
            <a:r>
              <a:rPr lang="en-US" dirty="0">
                <a:solidFill>
                  <a:srgbClr val="7E7E7E"/>
                </a:solidFill>
                <a:latin typeface="Calibri"/>
                <a:cs typeface="Calibri"/>
              </a:rPr>
              <a:t>Interestingly, none of the media sources in this cluster expresses support for a candidate. Nevertheless, </a:t>
            </a:r>
            <a:r>
              <a:rPr lang="en-US" dirty="0" err="1">
                <a:solidFill>
                  <a:srgbClr val="7E7E7E"/>
                </a:solidFill>
                <a:latin typeface="Calibri"/>
                <a:cs typeface="Calibri"/>
              </a:rPr>
              <a:t>Mélenchon</a:t>
            </a:r>
            <a:r>
              <a:rPr lang="en-US" dirty="0">
                <a:solidFill>
                  <a:srgbClr val="7E7E7E"/>
                </a:solidFill>
                <a:latin typeface="Calibri"/>
                <a:cs typeface="Calibri"/>
              </a:rPr>
              <a:t> and Macron tend to be discussed in more positive terms.</a:t>
            </a:r>
          </a:p>
        </p:txBody>
      </p:sp>
    </p:spTree>
    <p:extLst>
      <p:ext uri="{BB962C8B-B14F-4D97-AF65-F5344CB8AC3E}">
        <p14:creationId xmlns:p14="http://schemas.microsoft.com/office/powerpoint/2010/main" val="20064694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b="1" dirty="0">
                <a:solidFill>
                  <a:srgbClr val="243049"/>
                </a:solidFill>
              </a:rPr>
              <a:t/>
            </a:r>
            <a:br>
              <a:rPr lang="en-US" b="1" dirty="0">
                <a:solidFill>
                  <a:srgbClr val="243049"/>
                </a:solidFill>
              </a:rPr>
            </a:br>
            <a:r>
              <a:rPr lang="en-US" b="1" dirty="0">
                <a:solidFill>
                  <a:srgbClr val="243049"/>
                </a:solidFill>
              </a:rPr>
              <a:t>EXTEND CLUSTERS </a:t>
            </a:r>
            <a:br>
              <a:rPr lang="en-US" b="1" dirty="0">
                <a:solidFill>
                  <a:srgbClr val="243049"/>
                </a:solidFill>
              </a:rPr>
            </a:br>
            <a:endParaRPr dirty="0"/>
          </a:p>
        </p:txBody>
      </p:sp>
      <p:sp>
        <p:nvSpPr>
          <p:cNvPr id="351" name="Shape 351"/>
          <p:cNvSpPr txBox="1">
            <a:spLocks noGrp="1"/>
          </p:cNvSpPr>
          <p:nvPr>
            <p:ph type="body" idx="1"/>
          </p:nvPr>
        </p:nvSpPr>
        <p:spPr>
          <a:xfrm>
            <a:off x="8356705" y="1286028"/>
            <a:ext cx="3284680" cy="4351200"/>
          </a:xfrm>
          <a:prstGeom prst="rect">
            <a:avLst/>
          </a:prstGeom>
        </p:spPr>
        <p:txBody>
          <a:bodyPr lIns="91425" tIns="91425" rIns="91425" bIns="91425" anchor="t" anchorCtr="0">
            <a:noAutofit/>
          </a:bodyPr>
          <a:lstStyle/>
          <a:p>
            <a:pPr marL="0" lvl="0" indent="-69850" rtl="0">
              <a:lnSpc>
                <a:spcPct val="115000"/>
              </a:lnSpc>
              <a:spcBef>
                <a:spcPts val="1400"/>
              </a:spcBef>
              <a:spcAft>
                <a:spcPts val="400"/>
              </a:spcAft>
              <a:buClr>
                <a:schemeClr val="dk1"/>
              </a:buClr>
              <a:buSzPct val="84615"/>
              <a:buFont typeface="Arial"/>
              <a:buNone/>
            </a:pPr>
            <a:r>
              <a:rPr lang="en-US" sz="1800" b="1" dirty="0" smtClean="0">
                <a:solidFill>
                  <a:srgbClr val="A22C44"/>
                </a:solidFill>
                <a:ea typeface="Arial"/>
                <a:sym typeface="Arial"/>
              </a:rPr>
              <a:t>INVESTIGATIVE </a:t>
            </a:r>
            <a:r>
              <a:rPr lang="en-US" sz="1800" b="1" dirty="0">
                <a:solidFill>
                  <a:srgbClr val="A22C44"/>
                </a:solidFill>
                <a:ea typeface="Arial"/>
                <a:sym typeface="Arial"/>
              </a:rPr>
              <a:t>JOURNALISM</a:t>
            </a: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Number of sites: </a:t>
            </a:r>
            <a:r>
              <a:rPr lang="en-US" sz="1400" dirty="0" smtClean="0">
                <a:solidFill>
                  <a:srgbClr val="7E7E7E"/>
                </a:solidFill>
                <a:ea typeface="Arial"/>
                <a:sym typeface="Arial"/>
              </a:rPr>
              <a:t>38</a:t>
            </a:r>
          </a:p>
          <a:p>
            <a:pPr marL="0" lvl="0" indent="-69850" rtl="0">
              <a:lnSpc>
                <a:spcPct val="115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1.6 percent</a:t>
            </a:r>
            <a:endParaRPr lang="en-US" sz="1400" dirty="0">
              <a:solidFill>
                <a:srgbClr val="7E7E7E"/>
              </a:solidFill>
              <a:ea typeface="Arial"/>
              <a:sym typeface="Arial"/>
            </a:endParaRP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Media sources in this cluster explore themes and issues that, in their view, do not receive sufficient attention by traditional media. Using a journalistic approach, they dig deep into stories. Some of the media sources are clearly crowd-funded and ask for contributions.</a:t>
            </a: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Top </a:t>
            </a:r>
            <a:r>
              <a:rPr lang="en-US" sz="1400" b="1" dirty="0" smtClean="0">
                <a:solidFill>
                  <a:srgbClr val="7E7E7E"/>
                </a:solidFill>
                <a:ea typeface="Arial"/>
                <a:sym typeface="Arial"/>
              </a:rPr>
              <a:t>themes</a:t>
            </a:r>
            <a:endParaRPr lang="en-US" sz="1400" b="1" dirty="0">
              <a:solidFill>
                <a:srgbClr val="7E7E7E"/>
              </a:solidFill>
              <a:ea typeface="Arial"/>
              <a:sym typeface="Arial"/>
            </a:endParaRP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A common theme in this cluster is the investigation of corruption by political actors.</a:t>
            </a:r>
          </a:p>
          <a:p>
            <a:pPr marL="0" lvl="0" indent="-69850" rtl="0">
              <a:lnSpc>
                <a:spcPct val="115000"/>
              </a:lnSpc>
              <a:spcBef>
                <a:spcPts val="1200"/>
              </a:spcBef>
              <a:spcAft>
                <a:spcPts val="200"/>
              </a:spcAft>
              <a:buClr>
                <a:schemeClr val="dk1"/>
              </a:buClr>
              <a:buSzPct val="100000"/>
              <a:buFont typeface="Arial"/>
              <a:buNone/>
            </a:pPr>
            <a:r>
              <a:rPr lang="en-US" sz="1400" b="1" dirty="0">
                <a:solidFill>
                  <a:srgbClr val="7E7E7E"/>
                </a:solidFill>
                <a:ea typeface="Arial"/>
                <a:sym typeface="Arial"/>
              </a:rPr>
              <a:t>Political </a:t>
            </a:r>
            <a:r>
              <a:rPr lang="en-US" sz="1400" b="1" dirty="0" smtClean="0">
                <a:solidFill>
                  <a:srgbClr val="7E7E7E"/>
                </a:solidFill>
                <a:ea typeface="Arial"/>
                <a:sym typeface="Arial"/>
              </a:rPr>
              <a:t>support</a:t>
            </a:r>
            <a:endParaRPr lang="en-US" sz="1400" b="1" dirty="0">
              <a:solidFill>
                <a:srgbClr val="7E7E7E"/>
              </a:solidFill>
              <a:ea typeface="Arial"/>
              <a:sym typeface="Arial"/>
            </a:endParaRPr>
          </a:p>
          <a:p>
            <a:pPr marL="0" lvl="0" indent="-69850" rtl="0">
              <a:lnSpc>
                <a:spcPct val="115000"/>
              </a:lnSpc>
              <a:spcBef>
                <a:spcPts val="0"/>
              </a:spcBef>
              <a:buClr>
                <a:schemeClr val="dk1"/>
              </a:buClr>
              <a:buSzPct val="100000"/>
              <a:buFont typeface="Arial"/>
              <a:buNone/>
            </a:pPr>
            <a:r>
              <a:rPr lang="en-US" sz="1400" dirty="0">
                <a:solidFill>
                  <a:srgbClr val="7E7E7E"/>
                </a:solidFill>
                <a:ea typeface="Arial"/>
                <a:sym typeface="Arial"/>
              </a:rPr>
              <a:t>No direct support for any candidate has been identified.  </a:t>
            </a:r>
          </a:p>
          <a:p>
            <a:pPr lvl="0" rtl="0">
              <a:spcBef>
                <a:spcPts val="0"/>
              </a:spcBef>
              <a:buNone/>
            </a:pPr>
            <a:endParaRPr dirty="0">
              <a:solidFill>
                <a:srgbClr val="7E7E7E"/>
              </a:solidFill>
            </a:endParaRPr>
          </a:p>
        </p:txBody>
      </p:sp>
      <p:sp>
        <p:nvSpPr>
          <p:cNvPr id="353" name="Shape 353"/>
          <p:cNvSpPr txBox="1"/>
          <p:nvPr/>
        </p:nvSpPr>
        <p:spPr>
          <a:xfrm>
            <a:off x="838200" y="2437258"/>
            <a:ext cx="3733801" cy="3000000"/>
          </a:xfrm>
          <a:prstGeom prst="rect">
            <a:avLst/>
          </a:prstGeom>
          <a:noFill/>
          <a:ln>
            <a:noFill/>
          </a:ln>
        </p:spPr>
        <p:txBody>
          <a:bodyPr lIns="91425" tIns="91425" rIns="91425" bIns="91425" anchor="ctr" anchorCtr="0">
            <a:noAutofit/>
          </a:bodyPr>
          <a:lstStyle/>
          <a:p>
            <a:pPr lvl="0" rtl="0">
              <a:lnSpc>
                <a:spcPct val="115000"/>
              </a:lnSpc>
              <a:spcBef>
                <a:spcPts val="1400"/>
              </a:spcBef>
              <a:spcAft>
                <a:spcPts val="400"/>
              </a:spcAft>
              <a:buNone/>
            </a:pPr>
            <a:r>
              <a:rPr lang="en-US" sz="1800" b="1" dirty="0" smtClean="0">
                <a:solidFill>
                  <a:srgbClr val="A22C44"/>
                </a:solidFill>
                <a:latin typeface="Calibri"/>
                <a:cs typeface="Calibri"/>
              </a:rPr>
              <a:t>NON-PARTISAN </a:t>
            </a:r>
            <a:r>
              <a:rPr lang="en-US" sz="1800" b="1" dirty="0">
                <a:solidFill>
                  <a:srgbClr val="A22C44"/>
                </a:solidFill>
                <a:latin typeface="Calibri"/>
                <a:cs typeface="Calibri"/>
              </a:rPr>
              <a:t>OR CENTRIST BLOGS</a:t>
            </a:r>
          </a:p>
          <a:p>
            <a:pPr lvl="0" rtl="0">
              <a:lnSpc>
                <a:spcPct val="115000"/>
              </a:lnSpc>
              <a:spcBef>
                <a:spcPts val="0"/>
              </a:spcBef>
              <a:buNone/>
            </a:pPr>
            <a:r>
              <a:rPr lang="en-US" dirty="0">
                <a:solidFill>
                  <a:srgbClr val="7E7E7E"/>
                </a:solidFill>
                <a:latin typeface="Calibri"/>
                <a:cs typeface="Calibri"/>
              </a:rPr>
              <a:t>Number of sites: 59 </a:t>
            </a:r>
            <a:endParaRPr lang="en-US" dirty="0" smtClean="0">
              <a:solidFill>
                <a:srgbClr val="7E7E7E"/>
              </a:solidFill>
              <a:latin typeface="Calibri"/>
              <a:cs typeface="Calibri"/>
            </a:endParaRPr>
          </a:p>
          <a:p>
            <a:pPr lvl="0" rtl="0">
              <a:lnSpc>
                <a:spcPct val="115000"/>
              </a:lnSpc>
              <a:spcBef>
                <a:spcPts val="0"/>
              </a:spcBef>
              <a:buNone/>
            </a:pPr>
            <a:r>
              <a:rPr lang="en-US" dirty="0" smtClean="0">
                <a:solidFill>
                  <a:srgbClr val="7E7E7E"/>
                </a:solidFill>
                <a:latin typeface="Calibri"/>
                <a:cs typeface="Calibri"/>
              </a:rPr>
              <a:t>Percent </a:t>
            </a:r>
            <a:r>
              <a:rPr lang="en-US" dirty="0">
                <a:solidFill>
                  <a:srgbClr val="7E7E7E"/>
                </a:solidFill>
                <a:latin typeface="Calibri"/>
                <a:cs typeface="Calibri"/>
              </a:rPr>
              <a:t>of total links shared: </a:t>
            </a:r>
            <a:r>
              <a:rPr lang="en-US" dirty="0" smtClean="0">
                <a:solidFill>
                  <a:srgbClr val="7E7E7E"/>
                </a:solidFill>
                <a:latin typeface="Calibri"/>
                <a:cs typeface="Calibri"/>
              </a:rPr>
              <a:t>3.5 percent</a:t>
            </a:r>
            <a:endParaRPr lang="en-US" dirty="0">
              <a:solidFill>
                <a:srgbClr val="7E7E7E"/>
              </a:solidFill>
              <a:latin typeface="Calibri"/>
              <a:cs typeface="Calibri"/>
            </a:endParaRPr>
          </a:p>
          <a:p>
            <a:pPr lvl="0" rtl="0">
              <a:lnSpc>
                <a:spcPct val="115000"/>
              </a:lnSpc>
              <a:spcBef>
                <a:spcPts val="1200"/>
              </a:spcBef>
              <a:spcAft>
                <a:spcPts val="200"/>
              </a:spcAft>
              <a:buNone/>
            </a:pPr>
            <a:r>
              <a:rPr lang="en-US" b="1" dirty="0">
                <a:solidFill>
                  <a:srgbClr val="7E7E7E"/>
                </a:solidFill>
                <a:latin typeface="Calibri"/>
                <a:cs typeface="Calibri"/>
              </a:rPr>
              <a:t>Background</a:t>
            </a:r>
          </a:p>
          <a:p>
            <a:pPr lvl="0" rtl="0">
              <a:lnSpc>
                <a:spcPct val="115000"/>
              </a:lnSpc>
              <a:spcBef>
                <a:spcPts val="0"/>
              </a:spcBef>
              <a:buNone/>
            </a:pPr>
            <a:r>
              <a:rPr lang="en-US" dirty="0">
                <a:solidFill>
                  <a:srgbClr val="7E7E7E"/>
                </a:solidFill>
                <a:latin typeface="Calibri"/>
                <a:cs typeface="Calibri"/>
              </a:rPr>
              <a:t>As the name of this cluster suggests, the political leanings of media sources are indeterminate. They discuss much the same themes as left and right wing blogs, but do not take a political position along the left-right spectrum. They remain non-partisan.</a:t>
            </a:r>
          </a:p>
          <a:p>
            <a:pPr lvl="0" rtl="0">
              <a:lnSpc>
                <a:spcPct val="115000"/>
              </a:lnSpc>
              <a:spcBef>
                <a:spcPts val="1200"/>
              </a:spcBef>
              <a:spcAft>
                <a:spcPts val="200"/>
              </a:spcAft>
              <a:buNone/>
            </a:pPr>
            <a:r>
              <a:rPr lang="en-US" b="1" dirty="0">
                <a:solidFill>
                  <a:srgbClr val="7E7E7E"/>
                </a:solidFill>
                <a:latin typeface="Calibri"/>
                <a:cs typeface="Calibri"/>
              </a:rPr>
              <a:t>Top </a:t>
            </a:r>
            <a:r>
              <a:rPr lang="en-US" b="1" dirty="0" smtClean="0">
                <a:solidFill>
                  <a:srgbClr val="7E7E7E"/>
                </a:solidFill>
                <a:latin typeface="Calibri"/>
                <a:cs typeface="Calibri"/>
              </a:rPr>
              <a:t>themes</a:t>
            </a:r>
            <a:endParaRPr lang="en-US" b="1" dirty="0">
              <a:solidFill>
                <a:srgbClr val="7E7E7E"/>
              </a:solidFill>
              <a:latin typeface="Calibri"/>
              <a:cs typeface="Calibri"/>
            </a:endParaRPr>
          </a:p>
          <a:p>
            <a:pPr lvl="0" rtl="0">
              <a:lnSpc>
                <a:spcPct val="115000"/>
              </a:lnSpc>
              <a:spcBef>
                <a:spcPts val="0"/>
              </a:spcBef>
              <a:buNone/>
            </a:pPr>
            <a:r>
              <a:rPr lang="en-US" dirty="0">
                <a:solidFill>
                  <a:srgbClr val="7E7E7E"/>
                </a:solidFill>
                <a:latin typeface="Calibri"/>
                <a:cs typeface="Calibri"/>
              </a:rPr>
              <a:t>Akin to the left and right wing blogs these media sources cover a very broad scope of themes, reflecting and augmenting reporting from traditional media.</a:t>
            </a:r>
          </a:p>
          <a:p>
            <a:pPr lvl="0" rtl="0">
              <a:lnSpc>
                <a:spcPct val="115000"/>
              </a:lnSpc>
              <a:spcBef>
                <a:spcPts val="1200"/>
              </a:spcBef>
              <a:spcAft>
                <a:spcPts val="200"/>
              </a:spcAft>
              <a:buNone/>
            </a:pPr>
            <a:r>
              <a:rPr lang="en-US" b="1" dirty="0">
                <a:solidFill>
                  <a:srgbClr val="7E7E7E"/>
                </a:solidFill>
                <a:latin typeface="Calibri"/>
                <a:cs typeface="Calibri"/>
              </a:rPr>
              <a:t>Political </a:t>
            </a:r>
            <a:r>
              <a:rPr lang="en-US" b="1" dirty="0" smtClean="0">
                <a:solidFill>
                  <a:srgbClr val="7E7E7E"/>
                </a:solidFill>
                <a:latin typeface="Calibri"/>
                <a:cs typeface="Calibri"/>
              </a:rPr>
              <a:t>support</a:t>
            </a:r>
            <a:endParaRPr lang="en-US" b="1" dirty="0">
              <a:solidFill>
                <a:srgbClr val="7E7E7E"/>
              </a:solidFill>
              <a:latin typeface="Calibri"/>
              <a:cs typeface="Calibri"/>
            </a:endParaRPr>
          </a:p>
          <a:p>
            <a:pPr lvl="0" rtl="0">
              <a:lnSpc>
                <a:spcPct val="115000"/>
              </a:lnSpc>
              <a:spcBef>
                <a:spcPts val="0"/>
              </a:spcBef>
              <a:buNone/>
            </a:pPr>
            <a:r>
              <a:rPr lang="en-US" dirty="0">
                <a:solidFill>
                  <a:srgbClr val="7E7E7E"/>
                </a:solidFill>
                <a:latin typeface="Calibri"/>
                <a:cs typeface="Calibri"/>
              </a:rPr>
              <a:t>No sources in this cluster offer support for any of the candidates.</a:t>
            </a:r>
          </a:p>
        </p:txBody>
      </p:sp>
      <p:sp>
        <p:nvSpPr>
          <p:cNvPr id="354" name="Shape 354"/>
          <p:cNvSpPr txBox="1"/>
          <p:nvPr/>
        </p:nvSpPr>
        <p:spPr>
          <a:xfrm>
            <a:off x="4780263" y="2041835"/>
            <a:ext cx="3206255" cy="3524146"/>
          </a:xfrm>
          <a:prstGeom prst="rect">
            <a:avLst/>
          </a:prstGeom>
          <a:noFill/>
          <a:ln>
            <a:noFill/>
          </a:ln>
        </p:spPr>
        <p:txBody>
          <a:bodyPr lIns="91425" tIns="91425" rIns="91425" bIns="91425" anchor="ctr" anchorCtr="0">
            <a:noAutofit/>
          </a:bodyPr>
          <a:lstStyle/>
          <a:p>
            <a:pPr lvl="0" rtl="0">
              <a:lnSpc>
                <a:spcPct val="115000"/>
              </a:lnSpc>
              <a:spcBef>
                <a:spcPts val="1400"/>
              </a:spcBef>
              <a:spcAft>
                <a:spcPts val="400"/>
              </a:spcAft>
              <a:buNone/>
            </a:pPr>
            <a:r>
              <a:rPr lang="en-US" sz="1800" b="1" dirty="0" smtClean="0">
                <a:solidFill>
                  <a:srgbClr val="A22C44"/>
                </a:solidFill>
                <a:latin typeface="Calibri"/>
                <a:cs typeface="Calibri"/>
              </a:rPr>
              <a:t>RIGHT-WING </a:t>
            </a:r>
            <a:r>
              <a:rPr lang="en-US" sz="1800" b="1" dirty="0">
                <a:solidFill>
                  <a:srgbClr val="A22C44"/>
                </a:solidFill>
                <a:latin typeface="Calibri"/>
                <a:cs typeface="Calibri"/>
              </a:rPr>
              <a:t>BLOGS</a:t>
            </a:r>
          </a:p>
          <a:p>
            <a:pPr lvl="0" rtl="0">
              <a:lnSpc>
                <a:spcPct val="115000"/>
              </a:lnSpc>
              <a:spcBef>
                <a:spcPts val="0"/>
              </a:spcBef>
              <a:buNone/>
            </a:pPr>
            <a:r>
              <a:rPr lang="en-US" dirty="0">
                <a:solidFill>
                  <a:srgbClr val="7E7E7E"/>
                </a:solidFill>
                <a:latin typeface="Calibri"/>
                <a:cs typeface="Calibri"/>
              </a:rPr>
              <a:t>Number of sites: 32 </a:t>
            </a:r>
            <a:endParaRPr lang="en-US" dirty="0" smtClean="0">
              <a:solidFill>
                <a:srgbClr val="7E7E7E"/>
              </a:solidFill>
              <a:latin typeface="Calibri"/>
              <a:cs typeface="Calibri"/>
            </a:endParaRPr>
          </a:p>
          <a:p>
            <a:pPr lvl="0" rtl="0">
              <a:lnSpc>
                <a:spcPct val="115000"/>
              </a:lnSpc>
              <a:spcBef>
                <a:spcPts val="0"/>
              </a:spcBef>
              <a:buNone/>
            </a:pPr>
            <a:r>
              <a:rPr lang="en-US" dirty="0" smtClean="0">
                <a:solidFill>
                  <a:srgbClr val="7E7E7E"/>
                </a:solidFill>
                <a:latin typeface="Calibri"/>
                <a:cs typeface="Calibri"/>
              </a:rPr>
              <a:t>Percent </a:t>
            </a:r>
            <a:r>
              <a:rPr lang="en-US" dirty="0">
                <a:solidFill>
                  <a:srgbClr val="7E7E7E"/>
                </a:solidFill>
                <a:latin typeface="Calibri"/>
                <a:cs typeface="Calibri"/>
              </a:rPr>
              <a:t>of total links shared: </a:t>
            </a:r>
            <a:r>
              <a:rPr lang="en-US" dirty="0" smtClean="0">
                <a:solidFill>
                  <a:srgbClr val="7E7E7E"/>
                </a:solidFill>
                <a:latin typeface="Calibri"/>
                <a:cs typeface="Calibri"/>
              </a:rPr>
              <a:t>2.6 percent</a:t>
            </a:r>
            <a:endParaRPr lang="en-US" dirty="0">
              <a:solidFill>
                <a:srgbClr val="7E7E7E"/>
              </a:solidFill>
              <a:latin typeface="Calibri"/>
              <a:cs typeface="Calibri"/>
            </a:endParaRPr>
          </a:p>
          <a:p>
            <a:pPr lvl="0" rtl="0">
              <a:lnSpc>
                <a:spcPct val="115000"/>
              </a:lnSpc>
              <a:spcBef>
                <a:spcPts val="1200"/>
              </a:spcBef>
              <a:spcAft>
                <a:spcPts val="200"/>
              </a:spcAft>
              <a:buNone/>
            </a:pPr>
            <a:r>
              <a:rPr lang="en-US" b="1" dirty="0">
                <a:solidFill>
                  <a:srgbClr val="7E7E7E"/>
                </a:solidFill>
                <a:latin typeface="Calibri"/>
                <a:cs typeface="Calibri"/>
              </a:rPr>
              <a:t>Background</a:t>
            </a:r>
          </a:p>
          <a:p>
            <a:pPr lvl="0" rtl="0">
              <a:lnSpc>
                <a:spcPct val="115000"/>
              </a:lnSpc>
              <a:spcBef>
                <a:spcPts val="0"/>
              </a:spcBef>
              <a:buNone/>
            </a:pPr>
            <a:r>
              <a:rPr lang="en-US" dirty="0">
                <a:solidFill>
                  <a:srgbClr val="7E7E7E"/>
                </a:solidFill>
                <a:latin typeface="Calibri"/>
                <a:cs typeface="Calibri"/>
              </a:rPr>
              <a:t>This cluster of media sources presents a conservative outlook on politics. Media sources are critical of left-leaning positions and candidates.</a:t>
            </a:r>
          </a:p>
          <a:p>
            <a:pPr lvl="0" rtl="0">
              <a:lnSpc>
                <a:spcPct val="115000"/>
              </a:lnSpc>
              <a:spcBef>
                <a:spcPts val="1200"/>
              </a:spcBef>
              <a:spcAft>
                <a:spcPts val="200"/>
              </a:spcAft>
              <a:buNone/>
            </a:pPr>
            <a:r>
              <a:rPr lang="en-US" b="1" dirty="0">
                <a:solidFill>
                  <a:srgbClr val="7E7E7E"/>
                </a:solidFill>
                <a:latin typeface="Calibri"/>
                <a:cs typeface="Calibri"/>
              </a:rPr>
              <a:t>Top themes</a:t>
            </a:r>
          </a:p>
          <a:p>
            <a:pPr lvl="0" rtl="0">
              <a:lnSpc>
                <a:spcPct val="115000"/>
              </a:lnSpc>
              <a:spcBef>
                <a:spcPts val="0"/>
              </a:spcBef>
              <a:buNone/>
            </a:pPr>
            <a:r>
              <a:rPr lang="en-US" dirty="0">
                <a:solidFill>
                  <a:srgbClr val="7E7E7E"/>
                </a:solidFill>
                <a:latin typeface="Calibri"/>
                <a:cs typeface="Calibri"/>
              </a:rPr>
              <a:t>As with the Left and Non-Partisan blogs, these media sources cover a broad range of topics, frequently reflecting on news published by traditional media sources.</a:t>
            </a:r>
          </a:p>
          <a:p>
            <a:pPr lvl="0" rtl="0">
              <a:lnSpc>
                <a:spcPct val="115000"/>
              </a:lnSpc>
              <a:spcBef>
                <a:spcPts val="1200"/>
              </a:spcBef>
              <a:spcAft>
                <a:spcPts val="200"/>
              </a:spcAft>
              <a:buNone/>
            </a:pPr>
            <a:r>
              <a:rPr lang="en-US" b="1" dirty="0">
                <a:solidFill>
                  <a:srgbClr val="7E7E7E"/>
                </a:solidFill>
                <a:latin typeface="Calibri"/>
                <a:cs typeface="Calibri"/>
              </a:rPr>
              <a:t>Political support</a:t>
            </a:r>
          </a:p>
          <a:p>
            <a:pPr lvl="0" rtl="0">
              <a:lnSpc>
                <a:spcPct val="115000"/>
              </a:lnSpc>
              <a:spcBef>
                <a:spcPts val="0"/>
              </a:spcBef>
              <a:buNone/>
            </a:pPr>
            <a:r>
              <a:rPr lang="en-US" dirty="0">
                <a:solidFill>
                  <a:srgbClr val="7E7E7E"/>
                </a:solidFill>
                <a:latin typeface="Calibri"/>
                <a:cs typeface="Calibri"/>
              </a:rPr>
              <a:t>This cluster is the only one in the Extend section to articulate support for a candidate (</a:t>
            </a:r>
            <a:r>
              <a:rPr lang="en-US" dirty="0" err="1">
                <a:solidFill>
                  <a:srgbClr val="7E7E7E"/>
                </a:solidFill>
                <a:latin typeface="Calibri"/>
                <a:cs typeface="Calibri"/>
              </a:rPr>
              <a:t>Fillon</a:t>
            </a:r>
            <a:r>
              <a:rPr lang="en-US" dirty="0">
                <a:solidFill>
                  <a:srgbClr val="7E7E7E"/>
                </a:solidFill>
                <a:latin typeface="Calibri"/>
                <a:cs typeface="Calibri"/>
              </a:rPr>
              <a:t>).</a:t>
            </a:r>
          </a:p>
        </p:txBody>
      </p:sp>
      <p:sp>
        <p:nvSpPr>
          <p:cNvPr id="8" name="Rectangle 7">
            <a:extLst>
              <a:ext uri="{FF2B5EF4-FFF2-40B4-BE49-F238E27FC236}">
                <a16:creationId xmlns:a16="http://schemas.microsoft.com/office/drawing/2014/main" xmlns="" id="{0ECB6751-50D8-45F9-9261-6D66ECBA7B0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b="1" dirty="0">
                <a:solidFill>
                  <a:srgbClr val="243049"/>
                </a:solidFill>
              </a:rPr>
              <a:t>REFRAME CLUSTERS </a:t>
            </a:r>
          </a:p>
        </p:txBody>
      </p:sp>
      <p:sp>
        <p:nvSpPr>
          <p:cNvPr id="361" name="Shape 361"/>
          <p:cNvSpPr txBox="1">
            <a:spLocks noGrp="1"/>
          </p:cNvSpPr>
          <p:nvPr>
            <p:ph type="body" idx="1"/>
          </p:nvPr>
        </p:nvSpPr>
        <p:spPr>
          <a:xfrm>
            <a:off x="844800" y="1339355"/>
            <a:ext cx="4984500" cy="3948701"/>
          </a:xfrm>
          <a:prstGeom prst="rect">
            <a:avLst/>
          </a:prstGeom>
        </p:spPr>
        <p:txBody>
          <a:bodyPr lIns="91425" tIns="91425" rIns="91425" bIns="91425" anchor="t" anchorCtr="0">
            <a:noAutofit/>
          </a:bodyPr>
          <a:lstStyle/>
          <a:p>
            <a:pPr marL="0" lvl="0" indent="-69850" rtl="0">
              <a:lnSpc>
                <a:spcPct val="114000"/>
              </a:lnSpc>
              <a:spcBef>
                <a:spcPts val="1400"/>
              </a:spcBef>
              <a:spcAft>
                <a:spcPts val="400"/>
              </a:spcAft>
              <a:buClr>
                <a:schemeClr val="dk1"/>
              </a:buClr>
              <a:buSzPct val="84615"/>
              <a:buFont typeface="Arial"/>
              <a:buNone/>
            </a:pPr>
            <a:r>
              <a:rPr lang="en-US" sz="1800" b="1" dirty="0" smtClean="0">
                <a:solidFill>
                  <a:srgbClr val="A22C44"/>
                </a:solidFill>
                <a:ea typeface="Arial"/>
                <a:sym typeface="Arial"/>
              </a:rPr>
              <a:t>FRENCH </a:t>
            </a:r>
            <a:r>
              <a:rPr lang="en-US" sz="1800" b="1" dirty="0">
                <a:solidFill>
                  <a:srgbClr val="A22C44"/>
                </a:solidFill>
                <a:ea typeface="Arial"/>
                <a:sym typeface="Arial"/>
              </a:rPr>
              <a:t>IDENTITY</a:t>
            </a:r>
          </a:p>
          <a:p>
            <a:pPr marL="0" lvl="0" indent="-69850" rtl="0">
              <a:lnSpc>
                <a:spcPct val="114000"/>
              </a:lnSpc>
              <a:spcBef>
                <a:spcPts val="0"/>
              </a:spcBef>
              <a:buClr>
                <a:schemeClr val="dk1"/>
              </a:buClr>
              <a:buSzPct val="100000"/>
              <a:buFont typeface="Arial"/>
              <a:buNone/>
            </a:pPr>
            <a:r>
              <a:rPr lang="en-US" sz="1400" dirty="0">
                <a:solidFill>
                  <a:srgbClr val="7E7E7E"/>
                </a:solidFill>
                <a:ea typeface="Arial"/>
                <a:sym typeface="Arial"/>
              </a:rPr>
              <a:t>Number of sites: 38 </a:t>
            </a:r>
          </a:p>
          <a:p>
            <a:pPr marL="0" lvl="0" indent="-69850" rtl="0">
              <a:lnSpc>
                <a:spcPct val="114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12.3 percent</a:t>
            </a:r>
            <a:endParaRPr lang="en-US" sz="1400" dirty="0">
              <a:solidFill>
                <a:srgbClr val="7E7E7E"/>
              </a:solidFill>
              <a:ea typeface="Arial"/>
              <a:sym typeface="Arial"/>
            </a:endParaRPr>
          </a:p>
          <a:p>
            <a:pPr marL="0" lvl="0" indent="-69850" rtl="0">
              <a:lnSpc>
                <a:spcPct val="114000"/>
              </a:lnSpc>
              <a:spcBef>
                <a:spcPts val="12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14000"/>
              </a:lnSpc>
              <a:spcBef>
                <a:spcPts val="0"/>
              </a:spcBef>
              <a:buClr>
                <a:schemeClr val="dk1"/>
              </a:buClr>
              <a:buSzPct val="100000"/>
              <a:buFont typeface="Arial"/>
              <a:buNone/>
            </a:pPr>
            <a:r>
              <a:rPr lang="en-US" sz="1400" dirty="0">
                <a:solidFill>
                  <a:srgbClr val="7E7E7E"/>
                </a:solidFill>
                <a:ea typeface="Arial"/>
                <a:sym typeface="Arial"/>
              </a:rPr>
              <a:t>The French Identity cluster consists of three </a:t>
            </a:r>
            <a:r>
              <a:rPr lang="en-US" sz="1400" dirty="0" smtClean="0">
                <a:solidFill>
                  <a:srgbClr val="7E7E7E"/>
                </a:solidFill>
                <a:ea typeface="Arial"/>
                <a:sym typeface="Arial"/>
              </a:rPr>
              <a:t>sub-clusters (explained </a:t>
            </a:r>
            <a:r>
              <a:rPr lang="en-US" sz="1400" dirty="0">
                <a:solidFill>
                  <a:srgbClr val="7E7E7E"/>
                </a:solidFill>
                <a:ea typeface="Arial"/>
                <a:sym typeface="Arial"/>
              </a:rPr>
              <a:t>in more detail on the next slide):</a:t>
            </a:r>
          </a:p>
          <a:p>
            <a:pPr marL="520700" lvl="0" indent="-342900" rtl="0">
              <a:lnSpc>
                <a:spcPct val="114000"/>
              </a:lnSpc>
              <a:spcBef>
                <a:spcPts val="0"/>
              </a:spcBef>
              <a:buClr>
                <a:schemeClr val="dk1"/>
              </a:buClr>
              <a:buSzPct val="100000"/>
              <a:buFont typeface="+mj-lt"/>
              <a:buAutoNum type="arabicPeriod"/>
            </a:pPr>
            <a:r>
              <a:rPr lang="en-US" sz="1400" dirty="0" smtClean="0">
                <a:solidFill>
                  <a:srgbClr val="7E7E7E"/>
                </a:solidFill>
                <a:ea typeface="Arial"/>
                <a:sym typeface="Arial"/>
              </a:rPr>
              <a:t>Catholic </a:t>
            </a:r>
            <a:r>
              <a:rPr lang="en-US" sz="1400" dirty="0">
                <a:solidFill>
                  <a:srgbClr val="7E7E7E"/>
                </a:solidFill>
                <a:ea typeface="Arial"/>
                <a:sym typeface="Arial"/>
              </a:rPr>
              <a:t>Identity </a:t>
            </a:r>
          </a:p>
          <a:p>
            <a:pPr marL="520700" lvl="0" indent="-342900" rtl="0">
              <a:lnSpc>
                <a:spcPct val="114000"/>
              </a:lnSpc>
              <a:spcBef>
                <a:spcPts val="0"/>
              </a:spcBef>
              <a:buClr>
                <a:schemeClr val="dk1"/>
              </a:buClr>
              <a:buSzPct val="100000"/>
              <a:buFont typeface="+mj-lt"/>
              <a:buAutoNum type="arabicPeriod"/>
            </a:pPr>
            <a:r>
              <a:rPr lang="en-US" sz="1400" dirty="0" smtClean="0">
                <a:solidFill>
                  <a:srgbClr val="7E7E7E"/>
                </a:solidFill>
                <a:ea typeface="Arial"/>
                <a:sym typeface="Arial"/>
              </a:rPr>
              <a:t>Regionalists</a:t>
            </a:r>
            <a:endParaRPr lang="en-US" sz="1400" dirty="0">
              <a:solidFill>
                <a:srgbClr val="7E7E7E"/>
              </a:solidFill>
              <a:ea typeface="Arial"/>
              <a:sym typeface="Arial"/>
            </a:endParaRPr>
          </a:p>
          <a:p>
            <a:pPr marL="520700" lvl="0" indent="-342900">
              <a:lnSpc>
                <a:spcPct val="114000"/>
              </a:lnSpc>
              <a:spcBef>
                <a:spcPts val="0"/>
              </a:spcBef>
              <a:spcAft>
                <a:spcPts val="600"/>
              </a:spcAft>
              <a:buClr>
                <a:schemeClr val="dk1"/>
              </a:buClr>
              <a:buSzPct val="100000"/>
              <a:buFont typeface="+mj-lt"/>
              <a:buAutoNum type="arabicPeriod"/>
            </a:pPr>
            <a:r>
              <a:rPr lang="en-US" sz="1400" dirty="0" err="1" smtClean="0">
                <a:solidFill>
                  <a:srgbClr val="7E7E7E"/>
                </a:solidFill>
                <a:ea typeface="Arial"/>
                <a:sym typeface="Arial"/>
              </a:rPr>
              <a:t>Frenchness</a:t>
            </a:r>
            <a:endParaRPr lang="en-US" sz="1400" dirty="0">
              <a:solidFill>
                <a:srgbClr val="7E7E7E"/>
              </a:solidFill>
              <a:ea typeface="Arial"/>
              <a:sym typeface="Arial"/>
            </a:endParaRPr>
          </a:p>
          <a:p>
            <a:pPr marL="0" lvl="0" indent="-69850" rtl="0">
              <a:lnSpc>
                <a:spcPct val="114000"/>
              </a:lnSpc>
              <a:spcBef>
                <a:spcPts val="0"/>
              </a:spcBef>
              <a:buClr>
                <a:schemeClr val="dk1"/>
              </a:buClr>
              <a:buSzPct val="100000"/>
              <a:buFont typeface="Arial"/>
              <a:buNone/>
            </a:pPr>
            <a:r>
              <a:rPr lang="en-US" sz="1400" dirty="0">
                <a:solidFill>
                  <a:srgbClr val="7E7E7E"/>
                </a:solidFill>
                <a:ea typeface="Arial"/>
                <a:sym typeface="Arial"/>
              </a:rPr>
              <a:t>All </a:t>
            </a:r>
            <a:r>
              <a:rPr lang="en-US" sz="1400" dirty="0" smtClean="0">
                <a:solidFill>
                  <a:srgbClr val="7E7E7E"/>
                </a:solidFill>
                <a:ea typeface="Arial"/>
                <a:sym typeface="Arial"/>
              </a:rPr>
              <a:t>sub-clusters are </a:t>
            </a:r>
            <a:r>
              <a:rPr lang="en-US" sz="1400" dirty="0">
                <a:solidFill>
                  <a:srgbClr val="7E7E7E"/>
                </a:solidFill>
                <a:ea typeface="Arial"/>
                <a:sym typeface="Arial"/>
              </a:rPr>
              <a:t>unified in their opposition to Macron, who is seen as the candidate of the elites. He represents the system that has placed France on the path of decline.</a:t>
            </a:r>
          </a:p>
          <a:p>
            <a:pPr marL="0" lvl="0" indent="-69850" rtl="0">
              <a:lnSpc>
                <a:spcPct val="114000"/>
              </a:lnSpc>
              <a:spcBef>
                <a:spcPts val="1200"/>
              </a:spcBef>
              <a:spcAft>
                <a:spcPts val="200"/>
              </a:spcAft>
              <a:buClr>
                <a:schemeClr val="dk1"/>
              </a:buClr>
              <a:buSzPct val="100000"/>
              <a:buFont typeface="Arial"/>
              <a:buNone/>
            </a:pPr>
            <a:r>
              <a:rPr lang="en-US" sz="1400" b="1" dirty="0" smtClean="0">
                <a:solidFill>
                  <a:srgbClr val="7E7E7E"/>
                </a:solidFill>
                <a:ea typeface="Arial"/>
                <a:sym typeface="Arial"/>
              </a:rPr>
              <a:t>Political support</a:t>
            </a:r>
            <a:endParaRPr lang="en-US" sz="1400" b="1" dirty="0">
              <a:solidFill>
                <a:srgbClr val="7E7E7E"/>
              </a:solidFill>
              <a:ea typeface="Arial"/>
              <a:sym typeface="Arial"/>
            </a:endParaRPr>
          </a:p>
          <a:p>
            <a:pPr marL="0" lvl="0" indent="-69850" rtl="0">
              <a:lnSpc>
                <a:spcPct val="114000"/>
              </a:lnSpc>
              <a:spcBef>
                <a:spcPts val="0"/>
              </a:spcBef>
              <a:buClr>
                <a:schemeClr val="dk1"/>
              </a:buClr>
              <a:buSzPct val="100000"/>
              <a:buFont typeface="Arial"/>
              <a:buNone/>
            </a:pPr>
            <a:r>
              <a:rPr lang="en-US" sz="1400" dirty="0">
                <a:solidFill>
                  <a:srgbClr val="7E7E7E"/>
                </a:solidFill>
                <a:ea typeface="Arial"/>
                <a:sym typeface="Arial"/>
              </a:rPr>
              <a:t>Marine Le Pen receives staunch backing from over half the sources in this cluster, making it the cluster with the clearest and strongest candidate preference.</a:t>
            </a:r>
          </a:p>
          <a:p>
            <a:pPr lvl="0" rtl="0">
              <a:spcBef>
                <a:spcPts val="0"/>
              </a:spcBef>
              <a:buNone/>
            </a:pPr>
            <a:endParaRPr sz="1100" dirty="0">
              <a:solidFill>
                <a:srgbClr val="7E7E7E"/>
              </a:solidFill>
            </a:endParaRPr>
          </a:p>
        </p:txBody>
      </p:sp>
      <p:sp>
        <p:nvSpPr>
          <p:cNvPr id="5" name="Rectangle 4">
            <a:extLst>
              <a:ext uri="{FF2B5EF4-FFF2-40B4-BE49-F238E27FC236}">
                <a16:creationId xmlns:a16="http://schemas.microsoft.com/office/drawing/2014/main" xmlns="" id="{4F1F98B5-3325-4571-BEB1-EE1D5D3EEC4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248401" y="1135879"/>
            <a:ext cx="5523052" cy="5415072"/>
          </a:xfrm>
          <a:prstGeom prst="rect">
            <a:avLst/>
          </a:prstGeom>
        </p:spPr>
        <p:txBody>
          <a:bodyPr wrap="square">
            <a:spAutoFit/>
          </a:bodyPr>
          <a:lstStyle/>
          <a:p>
            <a:pPr lvl="0" indent="-69850">
              <a:lnSpc>
                <a:spcPct val="114000"/>
              </a:lnSpc>
              <a:spcBef>
                <a:spcPts val="1200"/>
              </a:spcBef>
              <a:spcAft>
                <a:spcPts val="200"/>
              </a:spcAft>
              <a:buClr>
                <a:schemeClr val="dk1"/>
              </a:buClr>
              <a:buSzPct val="100000"/>
            </a:pPr>
            <a:r>
              <a:rPr lang="en-US" b="1" dirty="0">
                <a:solidFill>
                  <a:srgbClr val="7E7E7E"/>
                </a:solidFill>
                <a:latin typeface="Calibri" panose="020F0502020204030204" pitchFamily="34" charset="0"/>
              </a:rPr>
              <a:t>Top themes</a:t>
            </a:r>
          </a:p>
          <a:p>
            <a:pPr lvl="0" indent="-69850">
              <a:lnSpc>
                <a:spcPct val="114000"/>
              </a:lnSpc>
              <a:spcAft>
                <a:spcPts val="600"/>
              </a:spcAft>
              <a:buClr>
                <a:schemeClr val="dk1"/>
              </a:buClr>
              <a:buSzPct val="100000"/>
            </a:pPr>
            <a:r>
              <a:rPr lang="en-US" dirty="0">
                <a:solidFill>
                  <a:srgbClr val="7E7E7E"/>
                </a:solidFill>
                <a:latin typeface="Calibri" panose="020F0502020204030204" pitchFamily="34" charset="0"/>
              </a:rPr>
              <a:t>Violence and insecurity in the suburbs are the key topics found in the content analysis of the most shared articles in this cluster. Stories focus on acts of violence committed by people of Arabic background. These articles “unveil the truth” behind the partially-reported facts from traditional media. </a:t>
            </a:r>
            <a:r>
              <a:rPr lang="en-US" dirty="0" smtClean="0">
                <a:solidFill>
                  <a:srgbClr val="7E7E7E"/>
                </a:solidFill>
                <a:latin typeface="Calibri" panose="020F0502020204030204" pitchFamily="34" charset="0"/>
              </a:rPr>
              <a:t>Three </a:t>
            </a:r>
            <a:r>
              <a:rPr lang="en-US" dirty="0">
                <a:solidFill>
                  <a:srgbClr val="7E7E7E"/>
                </a:solidFill>
                <a:latin typeface="Calibri" panose="020F0502020204030204" pitchFamily="34" charset="0"/>
              </a:rPr>
              <a:t>recent cases are “revealed” by these sources to have been fabrications.</a:t>
            </a:r>
          </a:p>
          <a:p>
            <a:pPr marL="342900" lvl="2" indent="-342900">
              <a:lnSpc>
                <a:spcPct val="114000"/>
              </a:lnSpc>
              <a:buClr>
                <a:schemeClr val="dk1"/>
              </a:buClr>
              <a:buSzPct val="100000"/>
              <a:buFont typeface="+mj-lt"/>
              <a:buAutoNum type="arabicPeriod"/>
            </a:pPr>
            <a:r>
              <a:rPr lang="en-US" dirty="0" smtClean="0">
                <a:solidFill>
                  <a:srgbClr val="7E7E7E"/>
                </a:solidFill>
                <a:latin typeface="Calibri" panose="020F0502020204030204" pitchFamily="34" charset="0"/>
              </a:rPr>
              <a:t>The “Theo” </a:t>
            </a:r>
            <a:r>
              <a:rPr lang="en-US" dirty="0">
                <a:solidFill>
                  <a:srgbClr val="7E7E7E"/>
                </a:solidFill>
                <a:latin typeface="Calibri" panose="020F0502020204030204" pitchFamily="34" charset="0"/>
              </a:rPr>
              <a:t>story that made headlines in traditional media, where a young man of Congolese descent was said to have been raped by police officers.</a:t>
            </a:r>
          </a:p>
          <a:p>
            <a:pPr marL="342900" lvl="2" indent="-342900">
              <a:lnSpc>
                <a:spcPct val="114000"/>
              </a:lnSpc>
              <a:buClr>
                <a:schemeClr val="dk1"/>
              </a:buClr>
              <a:buSzPct val="100000"/>
              <a:buFont typeface="+mj-lt"/>
              <a:buAutoNum type="arabicPeriod"/>
            </a:pPr>
            <a:r>
              <a:rPr lang="en-US" dirty="0" smtClean="0">
                <a:solidFill>
                  <a:srgbClr val="7E7E7E"/>
                </a:solidFill>
                <a:latin typeface="Calibri" panose="020F0502020204030204" pitchFamily="34" charset="0"/>
              </a:rPr>
              <a:t>Mehdi </a:t>
            </a:r>
            <a:r>
              <a:rPr lang="en-US" dirty="0" err="1">
                <a:solidFill>
                  <a:srgbClr val="7E7E7E"/>
                </a:solidFill>
                <a:latin typeface="Calibri" panose="020F0502020204030204" pitchFamily="34" charset="0"/>
              </a:rPr>
              <a:t>Meklat</a:t>
            </a:r>
            <a:r>
              <a:rPr lang="en-US" dirty="0">
                <a:solidFill>
                  <a:srgbClr val="7E7E7E"/>
                </a:solidFill>
                <a:latin typeface="Calibri" panose="020F0502020204030204" pitchFamily="34" charset="0"/>
              </a:rPr>
              <a:t>, a mainstream media celebrity, is revealed to have tweeted anti-Semitic, homophobic, and sexist messages anonymously.</a:t>
            </a:r>
          </a:p>
          <a:p>
            <a:pPr marL="342900" lvl="0" indent="-342900">
              <a:lnSpc>
                <a:spcPct val="114000"/>
              </a:lnSpc>
              <a:spcAft>
                <a:spcPts val="600"/>
              </a:spcAft>
              <a:buClr>
                <a:schemeClr val="dk1"/>
              </a:buClr>
              <a:buSzPct val="100000"/>
              <a:buFont typeface="+mj-lt"/>
              <a:buAutoNum type="arabicPeriod"/>
            </a:pPr>
            <a:r>
              <a:rPr lang="en-US" dirty="0" err="1" smtClean="0">
                <a:solidFill>
                  <a:srgbClr val="7E7E7E"/>
                </a:solidFill>
                <a:latin typeface="Calibri" panose="020F0502020204030204" pitchFamily="34" charset="0"/>
              </a:rPr>
              <a:t>Farid</a:t>
            </a:r>
            <a:r>
              <a:rPr lang="en-US" dirty="0" smtClean="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Benyettou</a:t>
            </a:r>
            <a:r>
              <a:rPr lang="en-US" dirty="0">
                <a:solidFill>
                  <a:srgbClr val="7E7E7E"/>
                </a:solidFill>
                <a:latin typeface="Calibri" panose="020F0502020204030204" pitchFamily="34" charset="0"/>
              </a:rPr>
              <a:t>, an employee of a state-funded </a:t>
            </a:r>
            <a:r>
              <a:rPr lang="en-US" dirty="0" err="1" smtClean="0">
                <a:solidFill>
                  <a:srgbClr val="7E7E7E"/>
                </a:solidFill>
                <a:latin typeface="Calibri" panose="020F0502020204030204" pitchFamily="34" charset="0"/>
              </a:rPr>
              <a:t>deradicalisation</a:t>
            </a:r>
            <a:r>
              <a:rPr lang="en-US" dirty="0" smtClean="0">
                <a:solidFill>
                  <a:srgbClr val="7E7E7E"/>
                </a:solidFill>
                <a:latin typeface="Calibri" panose="020F0502020204030204" pitchFamily="34" charset="0"/>
              </a:rPr>
              <a:t> </a:t>
            </a:r>
            <a:r>
              <a:rPr lang="en-US" dirty="0">
                <a:solidFill>
                  <a:srgbClr val="7E7E7E"/>
                </a:solidFill>
                <a:latin typeface="Calibri" panose="020F0502020204030204" pitchFamily="34" charset="0"/>
              </a:rPr>
              <a:t>project, turned out the be the mentor of the </a:t>
            </a:r>
            <a:r>
              <a:rPr lang="en-US" dirty="0" err="1">
                <a:solidFill>
                  <a:srgbClr val="7E7E7E"/>
                </a:solidFill>
                <a:latin typeface="Calibri" panose="020F0502020204030204" pitchFamily="34" charset="0"/>
              </a:rPr>
              <a:t>Kouachi</a:t>
            </a:r>
            <a:r>
              <a:rPr lang="en-US" dirty="0">
                <a:solidFill>
                  <a:srgbClr val="7E7E7E"/>
                </a:solidFill>
                <a:latin typeface="Calibri" panose="020F0502020204030204" pitchFamily="34" charset="0"/>
              </a:rPr>
              <a:t> brothers, who were involved in the Charlie Hebdo attacks.  </a:t>
            </a:r>
          </a:p>
          <a:p>
            <a:pPr lvl="0">
              <a:lnSpc>
                <a:spcPct val="114000"/>
              </a:lnSpc>
              <a:buClr>
                <a:schemeClr val="dk1"/>
              </a:buClr>
              <a:buSzPct val="100000"/>
            </a:pPr>
            <a:r>
              <a:rPr lang="en-US" dirty="0">
                <a:solidFill>
                  <a:srgbClr val="7E7E7E"/>
                </a:solidFill>
                <a:latin typeface="Calibri" panose="020F0502020204030204" pitchFamily="34" charset="0"/>
              </a:rPr>
              <a:t>A rising star of the cluster is </a:t>
            </a:r>
            <a:r>
              <a:rPr lang="en-US" dirty="0" err="1">
                <a:solidFill>
                  <a:srgbClr val="7E7E7E"/>
                </a:solidFill>
                <a:latin typeface="Calibri" panose="020F0502020204030204" pitchFamily="34" charset="0"/>
              </a:rPr>
              <a:t>Sébastien</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Jallamion</a:t>
            </a:r>
            <a:r>
              <a:rPr lang="en-US" dirty="0">
                <a:solidFill>
                  <a:srgbClr val="7E7E7E"/>
                </a:solidFill>
                <a:latin typeface="Calibri" panose="020F0502020204030204" pitchFamily="34" charset="0"/>
              </a:rPr>
              <a:t>, an ex-policeman, who used to work in the “</a:t>
            </a:r>
            <a:r>
              <a:rPr lang="en-US" i="1" dirty="0">
                <a:solidFill>
                  <a:srgbClr val="7E7E7E"/>
                </a:solidFill>
                <a:latin typeface="Calibri" panose="020F0502020204030204" pitchFamily="34" charset="0"/>
              </a:rPr>
              <a:t>zones </a:t>
            </a:r>
            <a:r>
              <a:rPr lang="en-US" i="1" dirty="0" err="1">
                <a:solidFill>
                  <a:srgbClr val="7E7E7E"/>
                </a:solidFill>
                <a:latin typeface="Calibri" panose="020F0502020204030204" pitchFamily="34" charset="0"/>
              </a:rPr>
              <a:t>sensibles</a:t>
            </a:r>
            <a:r>
              <a:rPr lang="en-US" dirty="0">
                <a:solidFill>
                  <a:srgbClr val="7E7E7E"/>
                </a:solidFill>
                <a:latin typeface="Calibri" panose="020F0502020204030204" pitchFamily="34" charset="0"/>
              </a:rPr>
              <a:t>” in the suburbs. He was fired because he shared pictures of a terrorist attack on his (pseudonymous) Facebook page. He is presented as a figure who served an ungrateful nation. He writes extensively for several media sources in the cluster.</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Reframe sub-clusters </a:t>
            </a:r>
            <a:r>
              <a:rPr lang="en-US" sz="1800" b="1" dirty="0" smtClean="0">
                <a:solidFill>
                  <a:srgbClr val="243049"/>
                </a:solidFill>
              </a:rPr>
              <a:t> </a:t>
            </a:r>
            <a:endParaRPr lang="en-US" sz="1800" b="1" dirty="0">
              <a:solidFill>
                <a:srgbClr val="243049"/>
              </a:solidFill>
            </a:endParaRPr>
          </a:p>
        </p:txBody>
      </p:sp>
      <p:sp>
        <p:nvSpPr>
          <p:cNvPr id="368" name="Shape 368"/>
          <p:cNvSpPr txBox="1">
            <a:spLocks noGrp="1"/>
          </p:cNvSpPr>
          <p:nvPr>
            <p:ph type="body" idx="1"/>
          </p:nvPr>
        </p:nvSpPr>
        <p:spPr>
          <a:xfrm>
            <a:off x="631478" y="1425214"/>
            <a:ext cx="5026372" cy="4858865"/>
          </a:xfrm>
          <a:prstGeom prst="rect">
            <a:avLst/>
          </a:prstGeom>
        </p:spPr>
        <p:txBody>
          <a:bodyPr lIns="91425" tIns="91425" rIns="91425" bIns="91425" anchor="t" anchorCtr="0">
            <a:noAutofit/>
          </a:bodyPr>
          <a:lstStyle/>
          <a:p>
            <a:pPr marL="520700" lvl="0" indent="-342900">
              <a:lnSpc>
                <a:spcPct val="114000"/>
              </a:lnSpc>
              <a:spcBef>
                <a:spcPts val="0"/>
              </a:spcBef>
              <a:buClr>
                <a:schemeClr val="dk1"/>
              </a:buClr>
              <a:buSzPct val="100000"/>
              <a:buFont typeface="Arial"/>
              <a:buAutoNum type="arabicPeriod"/>
            </a:pPr>
            <a:r>
              <a:rPr lang="en-US" sz="1800" b="1" dirty="0" smtClean="0">
                <a:solidFill>
                  <a:srgbClr val="7E7E7E"/>
                </a:solidFill>
                <a:latin typeface="Calibri" panose="020F0502020204030204" pitchFamily="34" charset="0"/>
                <a:ea typeface="Arial"/>
                <a:sym typeface="Arial"/>
              </a:rPr>
              <a:t>Catholic Identity</a:t>
            </a:r>
          </a:p>
          <a:p>
            <a:pPr marL="177800" lvl="0" indent="0">
              <a:lnSpc>
                <a:spcPct val="114000"/>
              </a:lnSpc>
              <a:spcBef>
                <a:spcPts val="0"/>
              </a:spcBef>
              <a:buClr>
                <a:schemeClr val="dk1"/>
              </a:buClr>
              <a:buSzPct val="100000"/>
              <a:buNone/>
            </a:pPr>
            <a:r>
              <a:rPr lang="en-US" sz="1400" dirty="0" smtClean="0">
                <a:solidFill>
                  <a:srgbClr val="7E7E7E"/>
                </a:solidFill>
                <a:latin typeface="Calibri" panose="020F0502020204030204" pitchFamily="34" charset="0"/>
                <a:ea typeface="Arial"/>
                <a:sym typeface="Arial"/>
              </a:rPr>
              <a:t>These </a:t>
            </a:r>
            <a:r>
              <a:rPr lang="en-US" sz="1400" dirty="0">
                <a:solidFill>
                  <a:srgbClr val="7E7E7E"/>
                </a:solidFill>
                <a:latin typeface="Calibri" panose="020F0502020204030204" pitchFamily="34" charset="0"/>
                <a:ea typeface="Arial"/>
                <a:sym typeface="Arial"/>
              </a:rPr>
              <a:t>media sources are dedicated to preserving Catholic values in French society. The focus of the Catholic sub-cluster (referred to occasionally as the </a:t>
            </a:r>
            <a:r>
              <a:rPr lang="en-US" sz="1400" i="1" dirty="0" err="1">
                <a:solidFill>
                  <a:srgbClr val="7E7E7E"/>
                </a:solidFill>
                <a:latin typeface="Calibri" panose="020F0502020204030204" pitchFamily="34" charset="0"/>
                <a:ea typeface="Arial"/>
                <a:sym typeface="Arial"/>
              </a:rPr>
              <a:t>cathosphère</a:t>
            </a:r>
            <a:r>
              <a:rPr lang="en-US" sz="1400" dirty="0">
                <a:solidFill>
                  <a:srgbClr val="7E7E7E"/>
                </a:solidFill>
                <a:latin typeface="Calibri" panose="020F0502020204030204" pitchFamily="34" charset="0"/>
                <a:ea typeface="Arial"/>
                <a:sym typeface="Arial"/>
              </a:rPr>
              <a:t>) is the prevention of gay adoption and other medically enabled fertility treatments, such as Surrogacy. Treatments (and children) should only be allowed in a traditional family context is. One line of reasoning seen in these sources is that the real problem with gay marriage is that it creates demand for babies, which in turn create inevitable demand for the scientific production of humans. By this line of argument, sources avoid homophobic reasoning and frame their opposition to gay adoption as a struggle against the </a:t>
            </a:r>
            <a:r>
              <a:rPr lang="en-US" sz="1400" dirty="0" err="1">
                <a:solidFill>
                  <a:srgbClr val="7E7E7E"/>
                </a:solidFill>
                <a:latin typeface="Calibri" panose="020F0502020204030204" pitchFamily="34" charset="0"/>
                <a:ea typeface="Arial"/>
                <a:sym typeface="Arial"/>
              </a:rPr>
              <a:t>instrumentalisation</a:t>
            </a:r>
            <a:r>
              <a:rPr lang="en-US" sz="1400" dirty="0">
                <a:solidFill>
                  <a:srgbClr val="7E7E7E"/>
                </a:solidFill>
                <a:latin typeface="Calibri" panose="020F0502020204030204" pitchFamily="34" charset="0"/>
                <a:ea typeface="Arial"/>
                <a:sym typeface="Arial"/>
              </a:rPr>
              <a:t> of the human body</a:t>
            </a:r>
            <a:r>
              <a:rPr lang="en-US" sz="1400" dirty="0" smtClean="0">
                <a:solidFill>
                  <a:srgbClr val="7E7E7E"/>
                </a:solidFill>
                <a:latin typeface="Calibri" panose="020F0502020204030204" pitchFamily="34" charset="0"/>
                <a:ea typeface="Arial"/>
                <a:sym typeface="Arial"/>
              </a:rPr>
              <a:t>.</a:t>
            </a:r>
          </a:p>
          <a:p>
            <a:pPr marL="177800" lvl="0" indent="0">
              <a:lnSpc>
                <a:spcPct val="114000"/>
              </a:lnSpc>
              <a:buNone/>
            </a:pPr>
            <a:r>
              <a:rPr lang="en-US" sz="1800" b="1" dirty="0">
                <a:solidFill>
                  <a:srgbClr val="7E7E7E"/>
                </a:solidFill>
                <a:latin typeface="Calibri" panose="020F0502020204030204" pitchFamily="34" charset="0"/>
              </a:rPr>
              <a:t>2. Regionalists</a:t>
            </a:r>
          </a:p>
          <a:p>
            <a:pPr marL="177800" lvl="0" indent="0">
              <a:lnSpc>
                <a:spcPct val="114000"/>
              </a:lnSpc>
              <a:spcBef>
                <a:spcPts val="0"/>
              </a:spcBef>
              <a:spcAft>
                <a:spcPts val="600"/>
              </a:spcAft>
              <a:buNone/>
            </a:pPr>
            <a:r>
              <a:rPr lang="en-US" sz="1400" dirty="0">
                <a:solidFill>
                  <a:srgbClr val="7E7E7E"/>
                </a:solidFill>
                <a:latin typeface="Calibri" panose="020F0502020204030204" pitchFamily="34" charset="0"/>
              </a:rPr>
              <a:t>These media sources focus on regional identity and are mainly from Brittany, the Basque region, and Corsica. On the one hand, they resist the French state. On the other, they pursue a deeper connection with their pagan ancestors.</a:t>
            </a:r>
            <a:endParaRPr lang="en-US" sz="1400" dirty="0" smtClean="0">
              <a:solidFill>
                <a:srgbClr val="7E7E7E"/>
              </a:solidFill>
              <a:latin typeface="Calibri" panose="020F0502020204030204" pitchFamily="34" charset="0"/>
              <a:ea typeface="Arial"/>
              <a:sym typeface="Arial"/>
            </a:endParaRPr>
          </a:p>
          <a:p>
            <a:pPr lvl="0">
              <a:spcBef>
                <a:spcPts val="0"/>
              </a:spcBef>
              <a:buClr>
                <a:schemeClr val="dk1"/>
              </a:buClr>
              <a:buSzPct val="100000"/>
              <a:buFont typeface="Arial"/>
              <a:buNone/>
            </a:pPr>
            <a:endParaRPr lang="en-US" sz="1100" dirty="0">
              <a:solidFill>
                <a:srgbClr val="7E7E7E"/>
              </a:solidFill>
              <a:ea typeface="Arial"/>
              <a:sym typeface="Arial"/>
            </a:endParaRPr>
          </a:p>
        </p:txBody>
      </p:sp>
      <p:sp>
        <p:nvSpPr>
          <p:cNvPr id="5" name="Rectangle 4">
            <a:extLst>
              <a:ext uri="{FF2B5EF4-FFF2-40B4-BE49-F238E27FC236}">
                <a16:creationId xmlns:a16="http://schemas.microsoft.com/office/drawing/2014/main" xmlns="" id="{0C815266-E625-4581-9C3C-D66B3EA9585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5864572" y="1425214"/>
            <a:ext cx="5542103" cy="4666662"/>
          </a:xfrm>
          <a:prstGeom prst="rect">
            <a:avLst/>
          </a:prstGeom>
        </p:spPr>
        <p:txBody>
          <a:bodyPr wrap="square">
            <a:spAutoFit/>
          </a:bodyPr>
          <a:lstStyle/>
          <a:p>
            <a:pPr lvl="0">
              <a:lnSpc>
                <a:spcPct val="114000"/>
              </a:lnSpc>
              <a:spcAft>
                <a:spcPts val="600"/>
              </a:spcAft>
              <a:buClr>
                <a:schemeClr val="dk1"/>
              </a:buClr>
              <a:buSzPct val="100000"/>
            </a:pPr>
            <a:r>
              <a:rPr lang="en-US" dirty="0" smtClean="0">
                <a:solidFill>
                  <a:srgbClr val="7E7E7E"/>
                </a:solidFill>
                <a:latin typeface="Calibri" panose="020F0502020204030204" pitchFamily="34" charset="0"/>
              </a:rPr>
              <a:t>Having been colonized by France, they see the French state imposing migrants upon them. Were they an independent region, as their reasoning goes, they could properly defend themselves.</a:t>
            </a:r>
          </a:p>
          <a:p>
            <a:pPr lvl="0">
              <a:lnSpc>
                <a:spcPct val="114000"/>
              </a:lnSpc>
              <a:spcAft>
                <a:spcPts val="600"/>
              </a:spcAft>
              <a:buClr>
                <a:schemeClr val="dk1"/>
              </a:buClr>
              <a:buSzPct val="100000"/>
            </a:pPr>
            <a:r>
              <a:rPr lang="en-US" dirty="0" smtClean="0">
                <a:solidFill>
                  <a:srgbClr val="7E7E7E"/>
                </a:solidFill>
                <a:latin typeface="Calibri" panose="020F0502020204030204" pitchFamily="34" charset="0"/>
              </a:rPr>
              <a:t>These </a:t>
            </a:r>
            <a:r>
              <a:rPr lang="en-US" dirty="0">
                <a:solidFill>
                  <a:srgbClr val="7E7E7E"/>
                </a:solidFill>
                <a:latin typeface="Calibri" panose="020F0502020204030204" pitchFamily="34" charset="0"/>
              </a:rPr>
              <a:t>sources publish content meant to link immigration and criminality. The see the state as having failed to establish law and order, which is epitomized by the appearance of “Muslim militias” in suburbs populated by immigrants. The French state requires Brittany to accept refugees, despite their “well-known” links to terrorism and sexual assaults. Countries which resist EU regulations on accepting refugees (Hungary, Poland, and Austria) are regularly praised. Viktor </a:t>
            </a:r>
            <a:r>
              <a:rPr lang="en-US" dirty="0" err="1">
                <a:solidFill>
                  <a:srgbClr val="7E7E7E"/>
                </a:solidFill>
                <a:latin typeface="Calibri" panose="020F0502020204030204" pitchFamily="34" charset="0"/>
              </a:rPr>
              <a:t>Orban</a:t>
            </a:r>
            <a:r>
              <a:rPr lang="en-US" dirty="0">
                <a:solidFill>
                  <a:srgbClr val="7E7E7E"/>
                </a:solidFill>
                <a:latin typeface="Calibri" panose="020F0502020204030204" pitchFamily="34" charset="0"/>
              </a:rPr>
              <a:t>, Prime Minister of Hungary, is a revered figure.</a:t>
            </a:r>
          </a:p>
          <a:p>
            <a:pPr lvl="0">
              <a:lnSpc>
                <a:spcPct val="114000"/>
              </a:lnSpc>
              <a:buClr>
                <a:schemeClr val="dk1"/>
              </a:buClr>
              <a:buSzPct val="100000"/>
            </a:pPr>
            <a:r>
              <a:rPr lang="en-US" dirty="0">
                <a:solidFill>
                  <a:srgbClr val="7E7E7E"/>
                </a:solidFill>
                <a:latin typeface="Calibri" panose="020F0502020204030204" pitchFamily="34" charset="0"/>
              </a:rPr>
              <a:t>Some of the media sources see Marine Le Pen critically. They would like to see a return to authentic Jean Marie Le Pen-style Front National. Marine Le Pen, they think, will cause a conflict between her voters, as she attracts votes from “less committed” supporters. If she is elected, these sources argue, the traditional political class will be against her, which will make her unsuccessful. However, should she fail, the people will be so disappointed that more radical movements will be able to seize power.</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243049"/>
                </a:solidFill>
              </a:rPr>
              <a:t>Reframe sub-clusters </a:t>
            </a:r>
            <a:endParaRPr lang="en-US" dirty="0"/>
          </a:p>
        </p:txBody>
      </p:sp>
      <p:sp>
        <p:nvSpPr>
          <p:cNvPr id="5" name="Text Placeholder 4"/>
          <p:cNvSpPr>
            <a:spLocks noGrp="1"/>
          </p:cNvSpPr>
          <p:nvPr>
            <p:ph type="body" idx="1"/>
          </p:nvPr>
        </p:nvSpPr>
        <p:spPr>
          <a:xfrm>
            <a:off x="704849" y="1490662"/>
            <a:ext cx="6343651" cy="4956648"/>
          </a:xfrm>
          <a:prstGeom prst="rect">
            <a:avLst/>
          </a:prstGeom>
        </p:spPr>
        <p:txBody>
          <a:bodyPr wrap="square">
            <a:spAutoFit/>
          </a:bodyPr>
          <a:lstStyle/>
          <a:p>
            <a:pPr marL="177800" lvl="0" indent="0">
              <a:lnSpc>
                <a:spcPct val="114000"/>
              </a:lnSpc>
              <a:buClr>
                <a:schemeClr val="dk1"/>
              </a:buClr>
              <a:buSzPct val="100000"/>
              <a:buNone/>
            </a:pPr>
            <a:r>
              <a:rPr lang="en-US" sz="1800" b="1" dirty="0" smtClean="0">
                <a:solidFill>
                  <a:srgbClr val="7E7E7E"/>
                </a:solidFill>
                <a:latin typeface="Calibri" panose="020F0502020204030204" pitchFamily="34" charset="0"/>
              </a:rPr>
              <a:t>3. </a:t>
            </a:r>
            <a:r>
              <a:rPr lang="en-US" sz="1800" b="1" dirty="0" err="1" smtClean="0">
                <a:solidFill>
                  <a:srgbClr val="7E7E7E"/>
                </a:solidFill>
                <a:latin typeface="Calibri" panose="020F0502020204030204" pitchFamily="34" charset="0"/>
              </a:rPr>
              <a:t>Frenchness</a:t>
            </a:r>
            <a:endParaRPr lang="en-US" sz="1800" b="1" dirty="0">
              <a:solidFill>
                <a:srgbClr val="7E7E7E"/>
              </a:solidFill>
              <a:latin typeface="Calibri" panose="020F0502020204030204" pitchFamily="34" charset="0"/>
            </a:endParaRPr>
          </a:p>
          <a:p>
            <a:pPr marL="177800" lvl="0" indent="0">
              <a:lnSpc>
                <a:spcPct val="114000"/>
              </a:lnSpc>
              <a:buClr>
                <a:schemeClr val="dk1"/>
              </a:buClr>
              <a:buSzPct val="100000"/>
              <a:buNone/>
            </a:pPr>
            <a:r>
              <a:rPr lang="en-US" sz="1400" dirty="0">
                <a:solidFill>
                  <a:srgbClr val="7E7E7E"/>
                </a:solidFill>
                <a:latin typeface="Calibri" panose="020F0502020204030204" pitchFamily="34" charset="0"/>
              </a:rPr>
              <a:t>This </a:t>
            </a:r>
            <a:r>
              <a:rPr lang="en-US" sz="1400" dirty="0" smtClean="0">
                <a:solidFill>
                  <a:srgbClr val="7E7E7E"/>
                </a:solidFill>
                <a:latin typeface="Calibri" panose="020F0502020204030204" pitchFamily="34" charset="0"/>
              </a:rPr>
              <a:t>sub-cluster </a:t>
            </a:r>
            <a:r>
              <a:rPr lang="en-US" sz="1400" dirty="0">
                <a:solidFill>
                  <a:srgbClr val="7E7E7E"/>
                </a:solidFill>
                <a:latin typeface="Calibri" panose="020F0502020204030204" pitchFamily="34" charset="0"/>
              </a:rPr>
              <a:t>wants to preserve the traditional French character of the nation. They identify threats to the French way of life, which include migrants, crime, and the creeping withdrawal of the state from areas such as culture, education, and the upholding of the division between church and state. The current state of affairs is contrasted with a nostalgic view of the past. A story that underpins this line of thought is seen in a new treaty with Morocco that will see the establishment of Arabic schools in the suburbs—a treaty that has been signed by the Minister of Education, who has a Muslim/Arab background.</a:t>
            </a:r>
          </a:p>
          <a:p>
            <a:pPr marL="177800" lvl="0" indent="0">
              <a:lnSpc>
                <a:spcPct val="114000"/>
              </a:lnSpc>
              <a:buClr>
                <a:schemeClr val="dk1"/>
              </a:buClr>
              <a:buSzPct val="100000"/>
              <a:buNone/>
            </a:pPr>
            <a:r>
              <a:rPr lang="en-US" sz="1400" dirty="0">
                <a:solidFill>
                  <a:srgbClr val="7E7E7E"/>
                </a:solidFill>
                <a:latin typeface="Calibri" panose="020F0502020204030204" pitchFamily="34" charset="0"/>
              </a:rPr>
              <a:t>Per these </a:t>
            </a:r>
            <a:r>
              <a:rPr lang="en-US" sz="1400" dirty="0" smtClean="0">
                <a:solidFill>
                  <a:srgbClr val="7E7E7E"/>
                </a:solidFill>
                <a:latin typeface="Calibri" panose="020F0502020204030204" pitchFamily="34" charset="0"/>
              </a:rPr>
              <a:t>sources, </a:t>
            </a:r>
            <a:r>
              <a:rPr lang="en-US" sz="1400" dirty="0">
                <a:solidFill>
                  <a:srgbClr val="7E7E7E"/>
                </a:solidFill>
                <a:latin typeface="Calibri" panose="020F0502020204030204" pitchFamily="34" charset="0"/>
              </a:rPr>
              <a:t>immigrants in the suburbs is a major cause of crime and insecurity. Unaccompanied children pose a grave risk to public safety as they already terrorize several towns across France. Worse, they represent the </a:t>
            </a:r>
            <a:r>
              <a:rPr lang="en-US" sz="1400" i="1" dirty="0">
                <a:solidFill>
                  <a:srgbClr val="7E7E7E"/>
                </a:solidFill>
                <a:latin typeface="Calibri" panose="020F0502020204030204" pitchFamily="34" charset="0"/>
              </a:rPr>
              <a:t>Grand </a:t>
            </a:r>
            <a:r>
              <a:rPr lang="en-US" sz="1400" i="1" dirty="0" err="1">
                <a:solidFill>
                  <a:srgbClr val="7E7E7E"/>
                </a:solidFill>
                <a:latin typeface="Calibri" panose="020F0502020204030204" pitchFamily="34" charset="0"/>
              </a:rPr>
              <a:t>Remplacement</a:t>
            </a:r>
            <a:r>
              <a:rPr lang="en-US" sz="1400" i="1" dirty="0">
                <a:solidFill>
                  <a:srgbClr val="7E7E7E"/>
                </a:solidFill>
                <a:latin typeface="Calibri" panose="020F0502020204030204" pitchFamily="34" charset="0"/>
              </a:rPr>
              <a:t>,</a:t>
            </a:r>
            <a:r>
              <a:rPr lang="en-US" sz="1400" dirty="0">
                <a:solidFill>
                  <a:srgbClr val="7E7E7E"/>
                </a:solidFill>
                <a:latin typeface="Calibri" panose="020F0502020204030204" pitchFamily="34" charset="0"/>
              </a:rPr>
              <a:t> an invasion of strangers from remote cultures that is commanding state resources and money. At the same time, they are diluting and diminishing French culture. Media sources lament that there are no longer good grocery stores, cafés, or butchers (they all became Halal). The story is about decline.</a:t>
            </a:r>
          </a:p>
          <a:p>
            <a:pPr lvl="0">
              <a:buClr>
                <a:schemeClr val="dk1"/>
              </a:buClr>
              <a:buSzPct val="100000"/>
            </a:pPr>
            <a:endParaRPr lang="en-US" dirty="0">
              <a:solidFill>
                <a:srgbClr val="7E7E7E"/>
              </a:solidFill>
              <a:latin typeface="Calibri" panose="020F0502020204030204" pitchFamily="34" charset="0"/>
            </a:endParaRPr>
          </a:p>
        </p:txBody>
      </p:sp>
    </p:spTree>
    <p:extLst>
      <p:ext uri="{BB962C8B-B14F-4D97-AF65-F5344CB8AC3E}">
        <p14:creationId xmlns:p14="http://schemas.microsoft.com/office/powerpoint/2010/main" val="39208745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a:solidFill>
                  <a:srgbClr val="243049"/>
                </a:solidFill>
              </a:rPr>
              <a:t>REFRAME CLUSTERS</a:t>
            </a:r>
          </a:p>
        </p:txBody>
      </p:sp>
      <p:sp>
        <p:nvSpPr>
          <p:cNvPr id="375" name="Shape 375"/>
          <p:cNvSpPr txBox="1">
            <a:spLocks noGrp="1"/>
          </p:cNvSpPr>
          <p:nvPr>
            <p:ph type="body" idx="1"/>
          </p:nvPr>
        </p:nvSpPr>
        <p:spPr>
          <a:xfrm>
            <a:off x="895350" y="1410676"/>
            <a:ext cx="5581650" cy="4749074"/>
          </a:xfrm>
          <a:prstGeom prst="rect">
            <a:avLst/>
          </a:prstGeom>
        </p:spPr>
        <p:txBody>
          <a:bodyPr lIns="91425" tIns="91425" rIns="91425" bIns="91425" anchor="t" anchorCtr="0">
            <a:noAutofit/>
          </a:bodyPr>
          <a:lstStyle/>
          <a:p>
            <a:pPr marL="0" lvl="0" indent="-69850" rtl="0">
              <a:lnSpc>
                <a:spcPct val="100000"/>
              </a:lnSpc>
              <a:spcBef>
                <a:spcPts val="0"/>
              </a:spcBef>
              <a:spcAft>
                <a:spcPts val="600"/>
              </a:spcAft>
              <a:buClr>
                <a:schemeClr val="dk1"/>
              </a:buClr>
              <a:buSzPct val="84615"/>
              <a:buFont typeface="Arial"/>
              <a:buNone/>
            </a:pPr>
            <a:r>
              <a:rPr lang="en-US" sz="1800" b="1" dirty="0" smtClean="0">
                <a:solidFill>
                  <a:srgbClr val="A22C44"/>
                </a:solidFill>
                <a:ea typeface="Arial"/>
                <a:sym typeface="Arial"/>
              </a:rPr>
              <a:t>PROTEST/REVOLUTION</a:t>
            </a:r>
            <a:endParaRPr lang="en-US" sz="1800" b="1" dirty="0">
              <a:solidFill>
                <a:srgbClr val="A22C44"/>
              </a:solidFill>
              <a:ea typeface="Arial"/>
              <a:sym typeface="Arial"/>
            </a:endParaRP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Number of sites: </a:t>
            </a:r>
            <a:r>
              <a:rPr lang="en-US" sz="1400" dirty="0" smtClean="0">
                <a:solidFill>
                  <a:srgbClr val="7E7E7E"/>
                </a:solidFill>
                <a:ea typeface="Arial"/>
                <a:sym typeface="Arial"/>
              </a:rPr>
              <a:t>10</a:t>
            </a:r>
          </a:p>
          <a:p>
            <a:pPr marL="0" lvl="0" indent="-69850" rtl="0">
              <a:lnSpc>
                <a:spcPct val="100000"/>
              </a:lnSpc>
              <a:spcBef>
                <a:spcPts val="0"/>
              </a:spcBef>
              <a:spcAft>
                <a:spcPts val="600"/>
              </a:spcAft>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0.7 percent</a:t>
            </a:r>
            <a:endParaRPr lang="en-US" sz="1400" dirty="0">
              <a:solidFill>
                <a:srgbClr val="7E7E7E"/>
              </a:solidFill>
              <a:ea typeface="Arial"/>
              <a:sym typeface="Arial"/>
            </a:endParaRPr>
          </a:p>
          <a:p>
            <a:pPr marL="0" lvl="0" indent="-69850" rtl="0">
              <a:lnSpc>
                <a:spcPct val="100000"/>
              </a:lnSpc>
              <a:spcBef>
                <a:spcPts val="0"/>
              </a:spcBef>
              <a:spcAft>
                <a:spcPts val="6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00000"/>
              </a:lnSpc>
              <a:spcBef>
                <a:spcPts val="0"/>
              </a:spcBef>
              <a:spcAft>
                <a:spcPts val="600"/>
              </a:spcAft>
              <a:buClr>
                <a:schemeClr val="dk1"/>
              </a:buClr>
              <a:buSzPct val="100000"/>
              <a:buFont typeface="Arial"/>
              <a:buNone/>
            </a:pPr>
            <a:r>
              <a:rPr lang="en-US" sz="1400" dirty="0">
                <a:solidFill>
                  <a:srgbClr val="7E7E7E"/>
                </a:solidFill>
                <a:ea typeface="Arial"/>
                <a:sym typeface="Arial"/>
              </a:rPr>
              <a:t>These sources have two aims. One is to instigate protests: they call for revolution from the left. The other is to recommend concrete policy propositions that quite often are not part of the programs of any of the leftist candidates. In contrast to the Petition and LGBTQ/Human Rights clusters (both in the Extend Section), these have a strong leftist ideology and aim to overcome the liberal/capitalist world order. Contrary to the policy sites, the protest sites promote less analysis and more activity. They seek to mobilize their community to resist existing measures and regulations seen as oppressive and abuses by those in power.</a:t>
            </a:r>
          </a:p>
          <a:p>
            <a:pPr marL="0" lvl="0" indent="-69850" rtl="0">
              <a:lnSpc>
                <a:spcPct val="100000"/>
              </a:lnSpc>
              <a:spcBef>
                <a:spcPts val="0"/>
              </a:spcBef>
              <a:spcAft>
                <a:spcPts val="600"/>
              </a:spcAft>
              <a:buClr>
                <a:schemeClr val="dk1"/>
              </a:buClr>
              <a:buSzPct val="100000"/>
              <a:buFont typeface="Arial"/>
              <a:buNone/>
            </a:pPr>
            <a:r>
              <a:rPr lang="en-US" sz="1400" dirty="0">
                <a:solidFill>
                  <a:srgbClr val="7E7E7E"/>
                </a:solidFill>
                <a:ea typeface="Arial"/>
                <a:sym typeface="Arial"/>
              </a:rPr>
              <a:t>Their relation to traditional media is </a:t>
            </a:r>
            <a:r>
              <a:rPr lang="en-US" sz="1400" dirty="0" smtClean="0">
                <a:solidFill>
                  <a:srgbClr val="7E7E7E"/>
                </a:solidFill>
                <a:ea typeface="Arial"/>
                <a:sym typeface="Arial"/>
              </a:rPr>
              <a:t>hostile. However, </a:t>
            </a:r>
            <a:r>
              <a:rPr lang="en-US" sz="1400" dirty="0">
                <a:solidFill>
                  <a:srgbClr val="7E7E7E"/>
                </a:solidFill>
                <a:ea typeface="Arial"/>
                <a:sym typeface="Arial"/>
              </a:rPr>
              <a:t>their approach to it seems to be more rational than that of sources belonging to other clusters either on the hard left or the hard right. By and large, they avoid conspiracy theories.</a:t>
            </a:r>
          </a:p>
          <a:p>
            <a:pPr marL="0" lvl="0" indent="-69850" rtl="0">
              <a:lnSpc>
                <a:spcPct val="100000"/>
              </a:lnSpc>
              <a:spcBef>
                <a:spcPts val="0"/>
              </a:spcBef>
              <a:spcAft>
                <a:spcPts val="600"/>
              </a:spcAft>
              <a:buClr>
                <a:schemeClr val="dk1"/>
              </a:buClr>
              <a:buSzPct val="100000"/>
              <a:buFont typeface="Arial"/>
              <a:buNone/>
            </a:pPr>
            <a:r>
              <a:rPr lang="en-US" sz="1400" dirty="0">
                <a:solidFill>
                  <a:srgbClr val="7E7E7E"/>
                </a:solidFill>
                <a:ea typeface="Arial"/>
                <a:sym typeface="Arial"/>
              </a:rPr>
              <a:t>Contrary to Anti-Imperialist sources, this cluster tends to </a:t>
            </a:r>
            <a:r>
              <a:rPr lang="en-US" sz="1400" dirty="0" smtClean="0">
                <a:solidFill>
                  <a:srgbClr val="7E7E7E"/>
                </a:solidFill>
                <a:ea typeface="Arial"/>
                <a:sym typeface="Arial"/>
              </a:rPr>
              <a:t>concentrate </a:t>
            </a:r>
            <a:r>
              <a:rPr lang="en-US" sz="1400" dirty="0">
                <a:solidFill>
                  <a:srgbClr val="7E7E7E"/>
                </a:solidFill>
                <a:ea typeface="Arial"/>
                <a:sym typeface="Arial"/>
              </a:rPr>
              <a:t>on developments within France. They strive to give a program to liberate the working class and resist neoliberal tendencies. They do, however, </a:t>
            </a:r>
            <a:r>
              <a:rPr lang="en-US" sz="1400" dirty="0" smtClean="0">
                <a:solidFill>
                  <a:srgbClr val="7E7E7E"/>
                </a:solidFill>
                <a:ea typeface="Arial"/>
                <a:sym typeface="Arial"/>
              </a:rPr>
              <a:t>criticize </a:t>
            </a:r>
            <a:r>
              <a:rPr lang="en-US" sz="1400" dirty="0">
                <a:solidFill>
                  <a:srgbClr val="7E7E7E"/>
                </a:solidFill>
                <a:ea typeface="Arial"/>
                <a:sym typeface="Arial"/>
              </a:rPr>
              <a:t>the </a:t>
            </a:r>
            <a:r>
              <a:rPr lang="en-US" sz="1400" dirty="0" smtClean="0">
                <a:solidFill>
                  <a:srgbClr val="7E7E7E"/>
                </a:solidFill>
                <a:ea typeface="Arial"/>
                <a:sym typeface="Arial"/>
              </a:rPr>
              <a:t>world </a:t>
            </a:r>
            <a:r>
              <a:rPr lang="en-US" sz="1400" dirty="0">
                <a:solidFill>
                  <a:srgbClr val="7E7E7E"/>
                </a:solidFill>
                <a:ea typeface="Arial"/>
                <a:sym typeface="Arial"/>
              </a:rPr>
              <a:t>order, especially with regard France’s position in it</a:t>
            </a:r>
            <a:r>
              <a:rPr lang="en-US" sz="1400" dirty="0" smtClean="0">
                <a:solidFill>
                  <a:srgbClr val="7E7E7E"/>
                </a:solidFill>
                <a:ea typeface="Arial"/>
                <a:sym typeface="Arial"/>
              </a:rPr>
              <a:t>.</a:t>
            </a:r>
            <a:endParaRPr lang="en-US" sz="1400" dirty="0">
              <a:solidFill>
                <a:srgbClr val="7E7E7E"/>
              </a:solidFill>
              <a:ea typeface="Arial"/>
              <a:sym typeface="Arial"/>
            </a:endParaRPr>
          </a:p>
        </p:txBody>
      </p:sp>
      <p:sp>
        <p:nvSpPr>
          <p:cNvPr id="5" name="Rectangle 4">
            <a:extLst>
              <a:ext uri="{FF2B5EF4-FFF2-40B4-BE49-F238E27FC236}">
                <a16:creationId xmlns:a16="http://schemas.microsoft.com/office/drawing/2014/main" xmlns="" id="{CE6E1952-A05B-43FE-A0B7-2ED840A6D98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534150" y="820665"/>
            <a:ext cx="5114925" cy="6160533"/>
          </a:xfrm>
          <a:prstGeom prst="rect">
            <a:avLst/>
          </a:prstGeom>
        </p:spPr>
        <p:txBody>
          <a:bodyPr wrap="square">
            <a:spAutoFit/>
          </a:bodyPr>
          <a:lstStyle/>
          <a:p>
            <a:pPr lvl="0" indent="-69850">
              <a:lnSpc>
                <a:spcPct val="109000"/>
              </a:lnSpc>
              <a:spcBef>
                <a:spcPts val="600"/>
              </a:spcBef>
              <a:spcAft>
                <a:spcPts val="200"/>
              </a:spcAft>
              <a:buClr>
                <a:schemeClr val="dk1"/>
              </a:buClr>
              <a:buSzPct val="100000"/>
            </a:pPr>
            <a:r>
              <a:rPr lang="en-US" b="1" dirty="0">
                <a:solidFill>
                  <a:srgbClr val="7E7E7E"/>
                </a:solidFill>
                <a:latin typeface="Calibri" panose="020F0502020204030204" pitchFamily="34" charset="0"/>
              </a:rPr>
              <a:t>Top </a:t>
            </a:r>
            <a:r>
              <a:rPr lang="en-US" b="1" dirty="0" smtClean="0">
                <a:solidFill>
                  <a:srgbClr val="7E7E7E"/>
                </a:solidFill>
                <a:latin typeface="Calibri" panose="020F0502020204030204" pitchFamily="34" charset="0"/>
              </a:rPr>
              <a:t>themes</a:t>
            </a:r>
            <a:endParaRPr lang="en-US" b="1" dirty="0">
              <a:solidFill>
                <a:srgbClr val="7E7E7E"/>
              </a:solidFill>
              <a:latin typeface="Calibri" panose="020F0502020204030204" pitchFamily="34" charset="0"/>
            </a:endParaRPr>
          </a:p>
          <a:p>
            <a:pPr lvl="0" indent="-69850">
              <a:lnSpc>
                <a:spcPct val="109000"/>
              </a:lnSpc>
              <a:spcBef>
                <a:spcPts val="600"/>
              </a:spcBef>
              <a:buClr>
                <a:schemeClr val="dk1"/>
              </a:buClr>
              <a:buSzPct val="100000"/>
            </a:pPr>
            <a:r>
              <a:rPr lang="en-US" dirty="0">
                <a:solidFill>
                  <a:srgbClr val="7E7E7E"/>
                </a:solidFill>
                <a:latin typeface="Calibri" panose="020F0502020204030204" pitchFamily="34" charset="0"/>
              </a:rPr>
              <a:t>Within this cluster there is an activist focus that contains a sense of immediate danger. There is consistent vigilance of the hard right, the sources of its popularity and recent legitimacy, its local manifestations, and how to combat it. More generally, sources rail against the </a:t>
            </a:r>
            <a:r>
              <a:rPr lang="en-US" i="1" dirty="0" err="1">
                <a:solidFill>
                  <a:srgbClr val="7E7E7E"/>
                </a:solidFill>
                <a:latin typeface="Calibri" panose="020F0502020204030204" pitchFamily="34" charset="0"/>
              </a:rPr>
              <a:t>précarité</a:t>
            </a:r>
            <a:r>
              <a:rPr lang="en-US" dirty="0">
                <a:solidFill>
                  <a:srgbClr val="7E7E7E"/>
                </a:solidFill>
                <a:latin typeface="Calibri" panose="020F0502020204030204" pitchFamily="34" charset="0"/>
              </a:rPr>
              <a:t> that has been brought about by recent legislation. As a way of ensuring vigilance, sources commemorate the big events of social progress, such as social security and abortion rights.</a:t>
            </a:r>
          </a:p>
          <a:p>
            <a:pPr lvl="0" indent="-69850">
              <a:lnSpc>
                <a:spcPct val="109000"/>
              </a:lnSpc>
              <a:spcBef>
                <a:spcPts val="600"/>
              </a:spcBef>
              <a:buClr>
                <a:schemeClr val="dk1"/>
              </a:buClr>
              <a:buSzPct val="100000"/>
            </a:pPr>
            <a:r>
              <a:rPr lang="en-US" dirty="0">
                <a:solidFill>
                  <a:srgbClr val="7E7E7E"/>
                </a:solidFill>
                <a:latin typeface="Calibri" panose="020F0502020204030204" pitchFamily="34" charset="0"/>
              </a:rPr>
              <a:t>Calls to action take the form of </a:t>
            </a:r>
            <a:r>
              <a:rPr lang="en-US" dirty="0" smtClean="0">
                <a:solidFill>
                  <a:srgbClr val="7E7E7E"/>
                </a:solidFill>
                <a:latin typeface="Calibri" panose="020F0502020204030204" pitchFamily="34" charset="0"/>
              </a:rPr>
              <a:t>organizing </a:t>
            </a:r>
            <a:r>
              <a:rPr lang="en-US" dirty="0">
                <a:solidFill>
                  <a:srgbClr val="7E7E7E"/>
                </a:solidFill>
                <a:latin typeface="Calibri" panose="020F0502020204030204" pitchFamily="34" charset="0"/>
              </a:rPr>
              <a:t>local protests, strikes, and other forms of resistance,</a:t>
            </a:r>
            <a:r>
              <a:rPr lang="en-US" b="1" dirty="0">
                <a:solidFill>
                  <a:srgbClr val="7E7E7E"/>
                </a:solidFill>
                <a:latin typeface="Calibri" panose="020F0502020204030204" pitchFamily="34" charset="0"/>
              </a:rPr>
              <a:t> </a:t>
            </a:r>
            <a:r>
              <a:rPr lang="en-US" dirty="0">
                <a:solidFill>
                  <a:srgbClr val="7E7E7E"/>
                </a:solidFill>
                <a:latin typeface="Calibri" panose="020F0502020204030204" pitchFamily="34" charset="0"/>
              </a:rPr>
              <a:t>with documentation and manuals for demonstrations and contacts for local activist groups that work on specific social problems, such as prisons. These sources report on police violence and its recent manifestations, describing recent cases and the </a:t>
            </a:r>
            <a:r>
              <a:rPr lang="en-US" dirty="0" smtClean="0">
                <a:solidFill>
                  <a:srgbClr val="7E7E7E"/>
                </a:solidFill>
                <a:latin typeface="Calibri" panose="020F0502020204030204" pitchFamily="34" charset="0"/>
              </a:rPr>
              <a:t>organization </a:t>
            </a:r>
            <a:r>
              <a:rPr lang="en-US" dirty="0">
                <a:solidFill>
                  <a:srgbClr val="7E7E7E"/>
                </a:solidFill>
                <a:latin typeface="Calibri" panose="020F0502020204030204" pitchFamily="34" charset="0"/>
              </a:rPr>
              <a:t>of protests. There are consistent references to the movement’s most recent </a:t>
            </a:r>
            <a:r>
              <a:rPr lang="en-US" dirty="0" smtClean="0">
                <a:solidFill>
                  <a:srgbClr val="7E7E7E"/>
                </a:solidFill>
                <a:latin typeface="Calibri" panose="020F0502020204030204" pitchFamily="34" charset="0"/>
              </a:rPr>
              <a:t>success, </a:t>
            </a:r>
            <a:r>
              <a:rPr lang="en-US" dirty="0">
                <a:solidFill>
                  <a:srgbClr val="7E7E7E"/>
                </a:solidFill>
                <a:latin typeface="Calibri" panose="020F0502020204030204" pitchFamily="34" charset="0"/>
              </a:rPr>
              <a:t>the </a:t>
            </a:r>
            <a:r>
              <a:rPr lang="en-US" i="1" dirty="0">
                <a:solidFill>
                  <a:srgbClr val="7E7E7E"/>
                </a:solidFill>
                <a:latin typeface="Calibri" panose="020F0502020204030204" pitchFamily="34" charset="0"/>
              </a:rPr>
              <a:t>Nuit </a:t>
            </a:r>
            <a:r>
              <a:rPr lang="en-US" i="1" dirty="0" err="1">
                <a:solidFill>
                  <a:srgbClr val="7E7E7E"/>
                </a:solidFill>
                <a:latin typeface="Calibri" panose="020F0502020204030204" pitchFamily="34" charset="0"/>
              </a:rPr>
              <a:t>Debout</a:t>
            </a:r>
            <a:r>
              <a:rPr lang="en-US" dirty="0">
                <a:solidFill>
                  <a:srgbClr val="7E7E7E"/>
                </a:solidFill>
                <a:latin typeface="Calibri" panose="020F0502020204030204" pitchFamily="34" charset="0"/>
              </a:rPr>
              <a:t>. </a:t>
            </a:r>
            <a:endParaRPr lang="en-US" dirty="0" smtClean="0">
              <a:solidFill>
                <a:srgbClr val="7E7E7E"/>
              </a:solidFill>
              <a:latin typeface="Calibri" panose="020F0502020204030204" pitchFamily="34" charset="0"/>
            </a:endParaRPr>
          </a:p>
          <a:p>
            <a:pPr lvl="0" indent="-69850">
              <a:lnSpc>
                <a:spcPct val="109000"/>
              </a:lnSpc>
              <a:spcBef>
                <a:spcPts val="600"/>
              </a:spcBef>
              <a:spcAft>
                <a:spcPts val="200"/>
              </a:spcAft>
              <a:buClr>
                <a:schemeClr val="dk1"/>
              </a:buClr>
              <a:buSzPct val="100000"/>
            </a:pPr>
            <a:r>
              <a:rPr lang="en-US" b="1" dirty="0">
                <a:solidFill>
                  <a:srgbClr val="7E7E7E"/>
                </a:solidFill>
                <a:latin typeface="Calibri" panose="020F0502020204030204" pitchFamily="34" charset="0"/>
              </a:rPr>
              <a:t>Political </a:t>
            </a:r>
            <a:r>
              <a:rPr lang="en-US" b="1" dirty="0" smtClean="0">
                <a:solidFill>
                  <a:srgbClr val="7E7E7E"/>
                </a:solidFill>
                <a:latin typeface="Calibri" panose="020F0502020204030204" pitchFamily="34" charset="0"/>
              </a:rPr>
              <a:t>support</a:t>
            </a:r>
            <a:endParaRPr lang="en-US" b="1" dirty="0">
              <a:solidFill>
                <a:srgbClr val="7E7E7E"/>
              </a:solidFill>
              <a:latin typeface="Calibri" panose="020F0502020204030204" pitchFamily="34" charset="0"/>
            </a:endParaRPr>
          </a:p>
          <a:p>
            <a:pPr lvl="0" indent="-69850">
              <a:lnSpc>
                <a:spcPct val="109000"/>
              </a:lnSpc>
              <a:spcBef>
                <a:spcPts val="600"/>
              </a:spcBef>
              <a:buClr>
                <a:schemeClr val="dk1"/>
              </a:buClr>
              <a:buSzPct val="100000"/>
            </a:pPr>
            <a:r>
              <a:rPr lang="en-US" dirty="0">
                <a:solidFill>
                  <a:srgbClr val="7E7E7E"/>
                </a:solidFill>
                <a:latin typeface="Calibri" panose="020F0502020204030204" pitchFamily="34" charset="0"/>
              </a:rPr>
              <a:t>These sites do not support any of the big candidates. Some of them support </a:t>
            </a:r>
            <a:r>
              <a:rPr lang="en-US" dirty="0" err="1">
                <a:solidFill>
                  <a:srgbClr val="7E7E7E"/>
                </a:solidFill>
                <a:latin typeface="Calibri" panose="020F0502020204030204" pitchFamily="34" charset="0"/>
              </a:rPr>
              <a:t>Poutou</a:t>
            </a:r>
            <a:r>
              <a:rPr lang="en-US" dirty="0">
                <a:solidFill>
                  <a:srgbClr val="7E7E7E"/>
                </a:solidFill>
                <a:latin typeface="Calibri" panose="020F0502020204030204" pitchFamily="34" charset="0"/>
              </a:rPr>
              <a:t>, but others try to not get involved in the campaign directly, instead promoting intellectuals from the alternative left, like Emmanuel Todd. They often criticize right-wing candidates and Macron, but </a:t>
            </a:r>
            <a:r>
              <a:rPr lang="en-US" dirty="0" smtClean="0">
                <a:solidFill>
                  <a:srgbClr val="FF0000"/>
                </a:solidFill>
                <a:latin typeface="Calibri" panose="020F0502020204030204" pitchFamily="34" charset="0"/>
              </a:rPr>
              <a:t>also</a:t>
            </a:r>
            <a:r>
              <a:rPr lang="en-US" dirty="0" smtClean="0">
                <a:solidFill>
                  <a:srgbClr val="7E7E7E"/>
                </a:solidFill>
                <a:latin typeface="Calibri" panose="020F0502020204030204" pitchFamily="34" charset="0"/>
              </a:rPr>
              <a:t> </a:t>
            </a:r>
            <a:r>
              <a:rPr lang="en-US" dirty="0" err="1" smtClean="0">
                <a:solidFill>
                  <a:srgbClr val="7E7E7E"/>
                </a:solidFill>
                <a:latin typeface="Calibri" panose="020F0502020204030204" pitchFamily="34" charset="0"/>
              </a:rPr>
              <a:t>Hamon</a:t>
            </a:r>
            <a:r>
              <a:rPr lang="en-US" dirty="0" smtClean="0">
                <a:solidFill>
                  <a:srgbClr val="7E7E7E"/>
                </a:solidFill>
                <a:latin typeface="Calibri" panose="020F0502020204030204" pitchFamily="34" charset="0"/>
              </a:rPr>
              <a:t> </a:t>
            </a:r>
            <a:r>
              <a:rPr lang="en-US" dirty="0">
                <a:solidFill>
                  <a:srgbClr val="7E7E7E"/>
                </a:solidFill>
                <a:latin typeface="Calibri" panose="020F0502020204030204" pitchFamily="34" charset="0"/>
              </a:rPr>
              <a:t>and </a:t>
            </a:r>
            <a:r>
              <a:rPr lang="en-US" dirty="0" err="1" smtClean="0">
                <a:solidFill>
                  <a:srgbClr val="7E7E7E"/>
                </a:solidFill>
                <a:latin typeface="Calibri" panose="020F0502020204030204" pitchFamily="34" charset="0"/>
              </a:rPr>
              <a:t>Mélenchon</a:t>
            </a:r>
            <a:r>
              <a:rPr lang="en-US" dirty="0" smtClean="0">
                <a:solidFill>
                  <a:srgbClr val="7E7E7E"/>
                </a:solidFill>
                <a:latin typeface="Calibri" panose="020F0502020204030204" pitchFamily="34" charset="0"/>
              </a:rPr>
              <a:t>.</a:t>
            </a:r>
            <a:endParaRPr lang="en-US" dirty="0">
              <a:solidFill>
                <a:srgbClr val="7E7E7E"/>
              </a:solidFill>
              <a:latin typeface="Calibri" panose="020F0502020204030204" pitchFamily="34" charset="0"/>
            </a:endParaRPr>
          </a:p>
          <a:p>
            <a:pPr lvl="0" indent="-69850">
              <a:lnSpc>
                <a:spcPct val="114000"/>
              </a:lnSpc>
              <a:spcBef>
                <a:spcPts val="600"/>
              </a:spcBef>
              <a:buClr>
                <a:schemeClr val="dk1"/>
              </a:buClr>
              <a:buSzPct val="100000"/>
            </a:pPr>
            <a:endParaRPr lang="en-US" dirty="0">
              <a:solidFill>
                <a:srgbClr val="7E7E7E"/>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b="1">
                <a:solidFill>
                  <a:srgbClr val="243049"/>
                </a:solidFill>
              </a:rPr>
              <a:t>REFRAME CLUSTERS</a:t>
            </a:r>
          </a:p>
        </p:txBody>
      </p:sp>
      <p:sp>
        <p:nvSpPr>
          <p:cNvPr id="382" name="Shape 382"/>
          <p:cNvSpPr txBox="1">
            <a:spLocks noGrp="1"/>
          </p:cNvSpPr>
          <p:nvPr>
            <p:ph type="body" idx="1"/>
          </p:nvPr>
        </p:nvSpPr>
        <p:spPr>
          <a:xfrm>
            <a:off x="923925" y="1593871"/>
            <a:ext cx="4867275" cy="4593300"/>
          </a:xfrm>
          <a:prstGeom prst="rect">
            <a:avLst/>
          </a:prstGeom>
        </p:spPr>
        <p:txBody>
          <a:bodyPr lIns="91425" tIns="91425" rIns="91425" bIns="91425" anchor="t" anchorCtr="0">
            <a:noAutofit/>
          </a:bodyPr>
          <a:lstStyle/>
          <a:p>
            <a:pPr marL="0" lvl="0" indent="-69850" rtl="0">
              <a:lnSpc>
                <a:spcPct val="114000"/>
              </a:lnSpc>
              <a:spcBef>
                <a:spcPts val="600"/>
              </a:spcBef>
              <a:spcAft>
                <a:spcPts val="400"/>
              </a:spcAft>
              <a:buClr>
                <a:schemeClr val="dk1"/>
              </a:buClr>
              <a:buSzPct val="84615"/>
              <a:buFont typeface="Arial"/>
              <a:buNone/>
            </a:pPr>
            <a:r>
              <a:rPr lang="en-US" sz="1800" b="1" dirty="0" smtClean="0">
                <a:solidFill>
                  <a:srgbClr val="A22C44"/>
                </a:solidFill>
                <a:ea typeface="Arial"/>
                <a:sym typeface="Arial"/>
              </a:rPr>
              <a:t>ANTI-IMPERIALIST</a:t>
            </a:r>
            <a:endParaRPr lang="en-US" sz="1800" b="1" dirty="0">
              <a:solidFill>
                <a:srgbClr val="A22C44"/>
              </a:solidFill>
              <a:ea typeface="Arial"/>
              <a:sym typeface="Arial"/>
            </a:endParaRPr>
          </a:p>
          <a:p>
            <a:pPr marL="0" lvl="0" indent="-69850" rtl="0">
              <a:lnSpc>
                <a:spcPct val="114000"/>
              </a:lnSpc>
              <a:spcBef>
                <a:spcPts val="600"/>
              </a:spcBef>
              <a:buClr>
                <a:schemeClr val="dk1"/>
              </a:buClr>
              <a:buSzPct val="100000"/>
              <a:buFont typeface="Arial"/>
              <a:buNone/>
            </a:pPr>
            <a:r>
              <a:rPr lang="en-US" sz="1400" dirty="0">
                <a:solidFill>
                  <a:srgbClr val="7E7E7E"/>
                </a:solidFill>
                <a:ea typeface="Arial"/>
                <a:sym typeface="Arial"/>
              </a:rPr>
              <a:t>Number of sites: 12 </a:t>
            </a:r>
            <a:endParaRPr lang="en-US" sz="1400" dirty="0" smtClean="0">
              <a:solidFill>
                <a:srgbClr val="7E7E7E"/>
              </a:solidFill>
              <a:ea typeface="Arial"/>
              <a:sym typeface="Arial"/>
            </a:endParaRPr>
          </a:p>
          <a:p>
            <a:pPr marL="0" lvl="0" indent="-69850" rtl="0">
              <a:lnSpc>
                <a:spcPct val="114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0.3 percent</a:t>
            </a:r>
            <a:endParaRPr lang="en-US" sz="1400" dirty="0">
              <a:solidFill>
                <a:srgbClr val="7E7E7E"/>
              </a:solidFill>
              <a:ea typeface="Arial"/>
              <a:sym typeface="Arial"/>
            </a:endParaRPr>
          </a:p>
          <a:p>
            <a:pPr marL="0" lvl="0" indent="-69850" rtl="0">
              <a:lnSpc>
                <a:spcPct val="114000"/>
              </a:lnSpc>
              <a:spcBef>
                <a:spcPts val="6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14000"/>
              </a:lnSpc>
              <a:spcBef>
                <a:spcPts val="600"/>
              </a:spcBef>
              <a:buClr>
                <a:schemeClr val="dk1"/>
              </a:buClr>
              <a:buSzPct val="100000"/>
              <a:buFont typeface="Arial"/>
              <a:buNone/>
            </a:pPr>
            <a:r>
              <a:rPr lang="en-US" sz="1400" dirty="0">
                <a:solidFill>
                  <a:srgbClr val="7E7E7E"/>
                </a:solidFill>
                <a:ea typeface="Arial"/>
                <a:sym typeface="Arial"/>
              </a:rPr>
              <a:t>This cluster contains the remains of the traditional Communist groupings. They publish articles on the imperialist system. They concentrate on foreign politics and ex-Third World countries. They frame their worldview through a Cold War logic: they see the West (mainly the US) versus the East, embodied by Russia. Russia is </a:t>
            </a:r>
            <a:r>
              <a:rPr lang="en-US" sz="1400" dirty="0" smtClean="0">
                <a:solidFill>
                  <a:srgbClr val="7E7E7E"/>
                </a:solidFill>
                <a:ea typeface="Arial"/>
                <a:sym typeface="Arial"/>
              </a:rPr>
              <a:t>idolized</a:t>
            </a:r>
            <a:r>
              <a:rPr lang="en-US" sz="1400" dirty="0">
                <a:solidFill>
                  <a:srgbClr val="7E7E7E"/>
                </a:solidFill>
                <a:ea typeface="Arial"/>
                <a:sym typeface="Arial"/>
              </a:rPr>
              <a:t>, hence these sites have a visible anti-American and anti-Zionist stance. The antiquated nature of a Cold War frame given the geo-political transformations of the last 25 years means these sources are often forced to borrow ideas from the extreme right.</a:t>
            </a:r>
          </a:p>
          <a:p>
            <a:pPr marL="0" lvl="0" indent="-69850" rtl="0">
              <a:lnSpc>
                <a:spcPct val="114000"/>
              </a:lnSpc>
              <a:spcBef>
                <a:spcPts val="600"/>
              </a:spcBef>
              <a:spcAft>
                <a:spcPts val="200"/>
              </a:spcAft>
              <a:buClr>
                <a:schemeClr val="dk1"/>
              </a:buClr>
              <a:buSzPct val="100000"/>
              <a:buFont typeface="Arial"/>
              <a:buNone/>
            </a:pPr>
            <a:r>
              <a:rPr lang="en-US" sz="1400" b="1" dirty="0" smtClean="0">
                <a:solidFill>
                  <a:srgbClr val="7E7E7E"/>
                </a:solidFill>
                <a:ea typeface="Arial"/>
                <a:sym typeface="Arial"/>
              </a:rPr>
              <a:t>Political </a:t>
            </a:r>
            <a:r>
              <a:rPr lang="en-US" sz="1400" b="1" dirty="0">
                <a:solidFill>
                  <a:srgbClr val="7E7E7E"/>
                </a:solidFill>
                <a:ea typeface="Arial"/>
                <a:sym typeface="Arial"/>
              </a:rPr>
              <a:t>s</a:t>
            </a:r>
            <a:r>
              <a:rPr lang="en-US" sz="1400" b="1" dirty="0" smtClean="0">
                <a:solidFill>
                  <a:srgbClr val="7E7E7E"/>
                </a:solidFill>
                <a:ea typeface="Arial"/>
                <a:sym typeface="Arial"/>
              </a:rPr>
              <a:t>upport</a:t>
            </a:r>
            <a:endParaRPr lang="en-US" sz="1400" b="1" dirty="0">
              <a:solidFill>
                <a:srgbClr val="7E7E7E"/>
              </a:solidFill>
              <a:ea typeface="Arial"/>
              <a:sym typeface="Arial"/>
            </a:endParaRPr>
          </a:p>
          <a:p>
            <a:pPr marL="0" lvl="0" indent="-69850" rtl="0">
              <a:lnSpc>
                <a:spcPct val="114000"/>
              </a:lnSpc>
              <a:spcBef>
                <a:spcPts val="600"/>
              </a:spcBef>
              <a:buClr>
                <a:schemeClr val="dk1"/>
              </a:buClr>
              <a:buSzPct val="100000"/>
              <a:buFont typeface="Arial"/>
              <a:buNone/>
            </a:pPr>
            <a:r>
              <a:rPr lang="en-US" sz="1400" dirty="0" err="1" smtClean="0">
                <a:solidFill>
                  <a:srgbClr val="7E7E7E"/>
                </a:solidFill>
                <a:ea typeface="Arial"/>
                <a:sym typeface="Arial"/>
              </a:rPr>
              <a:t>Mélenchon</a:t>
            </a:r>
            <a:r>
              <a:rPr lang="en-US" sz="1400" dirty="0" smtClean="0">
                <a:solidFill>
                  <a:srgbClr val="7E7E7E"/>
                </a:solidFill>
                <a:ea typeface="Arial"/>
                <a:sym typeface="Arial"/>
              </a:rPr>
              <a:t> and </a:t>
            </a:r>
            <a:r>
              <a:rPr lang="en-US" sz="1400" dirty="0">
                <a:solidFill>
                  <a:srgbClr val="7E7E7E"/>
                </a:solidFill>
                <a:ea typeface="Arial"/>
                <a:sym typeface="Arial"/>
              </a:rPr>
              <a:t>Le Pen, in that order, receive support from sources in this cluster.</a:t>
            </a:r>
          </a:p>
        </p:txBody>
      </p:sp>
      <p:sp>
        <p:nvSpPr>
          <p:cNvPr id="5" name="Rectangle 4">
            <a:extLst>
              <a:ext uri="{FF2B5EF4-FFF2-40B4-BE49-F238E27FC236}">
                <a16:creationId xmlns:a16="http://schemas.microsoft.com/office/drawing/2014/main" xmlns="" id="{EB7FCCC6-5826-4A3F-ABF5-531B0E166F5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172199" y="1593871"/>
            <a:ext cx="5524501" cy="4663584"/>
          </a:xfrm>
          <a:prstGeom prst="rect">
            <a:avLst/>
          </a:prstGeom>
        </p:spPr>
        <p:txBody>
          <a:bodyPr wrap="square">
            <a:spAutoFit/>
          </a:bodyPr>
          <a:lstStyle/>
          <a:p>
            <a:pPr lvl="0" indent="-69850">
              <a:lnSpc>
                <a:spcPct val="114000"/>
              </a:lnSpc>
              <a:spcBef>
                <a:spcPts val="600"/>
              </a:spcBef>
              <a:spcAft>
                <a:spcPts val="200"/>
              </a:spcAft>
              <a:buClr>
                <a:schemeClr val="dk1"/>
              </a:buClr>
              <a:buSzPct val="100000"/>
            </a:pPr>
            <a:r>
              <a:rPr lang="en-US" b="1" dirty="0">
                <a:solidFill>
                  <a:srgbClr val="7E7E7E"/>
                </a:solidFill>
                <a:latin typeface="Calibri" panose="020F0502020204030204" pitchFamily="34" charset="0"/>
              </a:rPr>
              <a:t>Top themes</a:t>
            </a:r>
          </a:p>
          <a:p>
            <a:pPr lvl="0" indent="-69850">
              <a:lnSpc>
                <a:spcPct val="114000"/>
              </a:lnSpc>
              <a:spcBef>
                <a:spcPts val="600"/>
              </a:spcBef>
              <a:buClr>
                <a:schemeClr val="dk1"/>
              </a:buClr>
              <a:buSzPct val="100000"/>
            </a:pPr>
            <a:r>
              <a:rPr lang="en-US" dirty="0">
                <a:solidFill>
                  <a:srgbClr val="7E7E7E"/>
                </a:solidFill>
                <a:latin typeface="Calibri" panose="020F0502020204030204" pitchFamily="34" charset="0"/>
              </a:rPr>
              <a:t>The anti-elite themes in this cluster find voice in a variety of themes.</a:t>
            </a:r>
          </a:p>
          <a:p>
            <a:pPr lvl="0" indent="-69850">
              <a:lnSpc>
                <a:spcPct val="114000"/>
              </a:lnSpc>
              <a:spcBef>
                <a:spcPts val="600"/>
              </a:spcBef>
              <a:buClr>
                <a:schemeClr val="dk1"/>
              </a:buClr>
              <a:buSzPct val="100000"/>
            </a:pPr>
            <a:r>
              <a:rPr lang="en-US" dirty="0">
                <a:solidFill>
                  <a:srgbClr val="7E7E7E"/>
                </a:solidFill>
                <a:latin typeface="Calibri" panose="020F0502020204030204" pitchFamily="34" charset="0"/>
              </a:rPr>
              <a:t>An interesting element in this cluster is the reference to Ken Loach’s latest film, </a:t>
            </a:r>
            <a:r>
              <a:rPr lang="en-US" i="1" dirty="0">
                <a:solidFill>
                  <a:srgbClr val="7E7E7E"/>
                </a:solidFill>
                <a:latin typeface="Calibri" panose="020F0502020204030204" pitchFamily="34" charset="0"/>
              </a:rPr>
              <a:t>I, Daniel Blake</a:t>
            </a:r>
            <a:r>
              <a:rPr lang="en-US" dirty="0">
                <a:solidFill>
                  <a:srgbClr val="7E7E7E"/>
                </a:solidFill>
                <a:latin typeface="Calibri" panose="020F0502020204030204" pitchFamily="34" charset="0"/>
              </a:rPr>
              <a:t>. The story of a English </a:t>
            </a:r>
            <a:r>
              <a:rPr lang="en-US" dirty="0" err="1">
                <a:solidFill>
                  <a:srgbClr val="7E7E7E"/>
                </a:solidFill>
                <a:latin typeface="Calibri" panose="020F0502020204030204" pitchFamily="34" charset="0"/>
              </a:rPr>
              <a:t>labourer</a:t>
            </a:r>
            <a:r>
              <a:rPr lang="en-US" dirty="0">
                <a:solidFill>
                  <a:srgbClr val="7E7E7E"/>
                </a:solidFill>
                <a:latin typeface="Calibri" panose="020F0502020204030204" pitchFamily="34" charset="0"/>
              </a:rPr>
              <a:t>, who, advised to take off from work after a heart attack ends up dying a pauper as the State lets him wither, is understandably a cautionary tale.</a:t>
            </a:r>
          </a:p>
          <a:p>
            <a:pPr lvl="0" indent="-69850">
              <a:lnSpc>
                <a:spcPct val="114000"/>
              </a:lnSpc>
              <a:spcBef>
                <a:spcPts val="600"/>
              </a:spcBef>
              <a:buClr>
                <a:schemeClr val="dk1"/>
              </a:buClr>
              <a:buSzPct val="100000"/>
            </a:pPr>
            <a:r>
              <a:rPr lang="en-US" dirty="0">
                <a:solidFill>
                  <a:srgbClr val="7E7E7E"/>
                </a:solidFill>
                <a:latin typeface="Calibri" panose="020F0502020204030204" pitchFamily="34" charset="0"/>
              </a:rPr>
              <a:t>One of the main sources in this cluster (legrandsoir.info) publishes “Le </a:t>
            </a:r>
            <a:r>
              <a:rPr lang="en-US" dirty="0" err="1">
                <a:solidFill>
                  <a:srgbClr val="7E7E7E"/>
                </a:solidFill>
                <a:latin typeface="Calibri" panose="020F0502020204030204" pitchFamily="34" charset="0"/>
              </a:rPr>
              <a:t>Décodex</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alternatif</a:t>
            </a:r>
            <a:r>
              <a:rPr lang="en-US" dirty="0">
                <a:solidFill>
                  <a:srgbClr val="7E7E7E"/>
                </a:solidFill>
                <a:latin typeface="Calibri" panose="020F0502020204030204" pitchFamily="34" charset="0"/>
              </a:rPr>
              <a:t>”, a fact-checking site in direct competition with Le </a:t>
            </a:r>
            <a:r>
              <a:rPr lang="en-US" dirty="0" err="1">
                <a:solidFill>
                  <a:srgbClr val="7E7E7E"/>
                </a:solidFill>
                <a:latin typeface="Calibri" panose="020F0502020204030204" pitchFamily="34" charset="0"/>
              </a:rPr>
              <a:t>Monde’s</a:t>
            </a:r>
            <a:r>
              <a:rPr lang="en-US" dirty="0">
                <a:solidFill>
                  <a:srgbClr val="7E7E7E"/>
                </a:solidFill>
                <a:latin typeface="Calibri" panose="020F0502020204030204" pitchFamily="34" charset="0"/>
              </a:rPr>
              <a:t> that draws heavily upon </a:t>
            </a:r>
            <a:r>
              <a:rPr lang="en-US" dirty="0" err="1">
                <a:solidFill>
                  <a:srgbClr val="7E7E7E"/>
                </a:solidFill>
                <a:latin typeface="Calibri" panose="020F0502020204030204" pitchFamily="34" charset="0"/>
              </a:rPr>
              <a:t>Metapedia</a:t>
            </a:r>
            <a:r>
              <a:rPr lang="en-US" dirty="0">
                <a:solidFill>
                  <a:srgbClr val="7E7E7E"/>
                </a:solidFill>
                <a:latin typeface="Calibri" panose="020F0502020204030204" pitchFamily="34" charset="0"/>
              </a:rPr>
              <a:t>, the alternative Wikipedia. In the same vein, sources like info24.fr publish information on Macron that have been “suppressed” by the mainstream media.</a:t>
            </a:r>
          </a:p>
          <a:p>
            <a:pPr lvl="0" indent="-69850">
              <a:lnSpc>
                <a:spcPct val="114000"/>
              </a:lnSpc>
              <a:spcBef>
                <a:spcPts val="600"/>
              </a:spcBef>
              <a:buClr>
                <a:schemeClr val="dk1"/>
              </a:buClr>
              <a:buSzPct val="100000"/>
            </a:pPr>
            <a:r>
              <a:rPr lang="en-US" dirty="0" err="1">
                <a:solidFill>
                  <a:srgbClr val="7E7E7E"/>
                </a:solidFill>
                <a:latin typeface="Calibri" panose="020F0502020204030204" pitchFamily="34" charset="0"/>
              </a:rPr>
              <a:t>Mélenchon</a:t>
            </a:r>
            <a:r>
              <a:rPr lang="en-US" dirty="0">
                <a:solidFill>
                  <a:srgbClr val="7E7E7E"/>
                </a:solidFill>
                <a:latin typeface="Calibri" panose="020F0502020204030204" pitchFamily="34" charset="0"/>
              </a:rPr>
              <a:t> comes in for both support and criticism. He seen as needing and deserving the support of </a:t>
            </a:r>
            <a:r>
              <a:rPr lang="en-US" dirty="0" err="1">
                <a:solidFill>
                  <a:srgbClr val="7E7E7E"/>
                </a:solidFill>
                <a:latin typeface="Calibri" panose="020F0502020204030204" pitchFamily="34" charset="0"/>
              </a:rPr>
              <a:t>Hamon</a:t>
            </a:r>
            <a:r>
              <a:rPr lang="en-US" dirty="0">
                <a:solidFill>
                  <a:srgbClr val="7E7E7E"/>
                </a:solidFill>
                <a:latin typeface="Calibri" panose="020F0502020204030204" pitchFamily="34" charset="0"/>
              </a:rPr>
              <a:t> and other left-wing candidates, yet his ties to Serge </a:t>
            </a:r>
            <a:r>
              <a:rPr lang="en-US" dirty="0" err="1">
                <a:solidFill>
                  <a:srgbClr val="7E7E7E"/>
                </a:solidFill>
                <a:latin typeface="Calibri" panose="020F0502020204030204" pitchFamily="34" charset="0"/>
              </a:rPr>
              <a:t>Dassault</a:t>
            </a:r>
            <a:r>
              <a:rPr lang="en-US" dirty="0">
                <a:solidFill>
                  <a:srgbClr val="7E7E7E"/>
                </a:solidFill>
                <a:latin typeface="Calibri" panose="020F0502020204030204" pitchFamily="34" charset="0"/>
              </a:rPr>
              <a:t> are also vehemently </a:t>
            </a:r>
            <a:r>
              <a:rPr lang="en-US" dirty="0" smtClean="0">
                <a:solidFill>
                  <a:srgbClr val="7E7E7E"/>
                </a:solidFill>
                <a:latin typeface="Calibri" panose="020F0502020204030204" pitchFamily="34" charset="0"/>
              </a:rPr>
              <a:t>criticized</a:t>
            </a:r>
            <a:r>
              <a:rPr lang="en-US" dirty="0">
                <a:solidFill>
                  <a:srgbClr val="7E7E7E"/>
                </a:solidFill>
                <a:latin typeface="Calibri" panose="020F0502020204030204" pitchFamily="34" charset="0"/>
              </a:rPr>
              <a:t>.</a:t>
            </a:r>
          </a:p>
          <a:p>
            <a:pPr lvl="0" indent="-69850">
              <a:lnSpc>
                <a:spcPct val="114000"/>
              </a:lnSpc>
              <a:spcBef>
                <a:spcPts val="600"/>
              </a:spcBef>
              <a:buClr>
                <a:schemeClr val="dk1"/>
              </a:buClr>
              <a:buSzPct val="100000"/>
            </a:pPr>
            <a:r>
              <a:rPr lang="en-US" dirty="0">
                <a:solidFill>
                  <a:srgbClr val="7E7E7E"/>
                </a:solidFill>
                <a:latin typeface="Calibri" panose="020F0502020204030204" pitchFamily="34" charset="0"/>
              </a:rPr>
              <a:t>Trump’s “</a:t>
            </a:r>
            <a:r>
              <a:rPr lang="en-US" dirty="0" err="1">
                <a:solidFill>
                  <a:srgbClr val="7E7E7E"/>
                </a:solidFill>
                <a:latin typeface="Calibri" panose="020F0502020204030204" pitchFamily="34" charset="0"/>
              </a:rPr>
              <a:t>téléréalité</a:t>
            </a:r>
            <a:r>
              <a:rPr lang="en-US" dirty="0">
                <a:solidFill>
                  <a:srgbClr val="7E7E7E"/>
                </a:solidFill>
                <a:latin typeface="Calibri" panose="020F0502020204030204" pitchFamily="34" charset="0"/>
              </a:rPr>
              <a:t>” attack on Syria is a more recent example of content in this cluster. This is not surprising, however, as Russian influence is detectable on a number of sites in this cluster.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243049"/>
                </a:solidFill>
              </a:rPr>
              <a:t>MEDIA MAP</a:t>
            </a:r>
            <a:endParaRPr lang="en-US" b="1" dirty="0">
              <a:solidFill>
                <a:srgbClr val="243049"/>
              </a:solidFill>
            </a:endParaRPr>
          </a:p>
        </p:txBody>
      </p:sp>
      <p:sp>
        <p:nvSpPr>
          <p:cNvPr id="3" name="Text Placeholder 2"/>
          <p:cNvSpPr>
            <a:spLocks noGrp="1"/>
          </p:cNvSpPr>
          <p:nvPr>
            <p:ph type="body" idx="1"/>
          </p:nvPr>
        </p:nvSpPr>
        <p:spPr>
          <a:xfrm>
            <a:off x="6983839" y="1599029"/>
            <a:ext cx="4170720" cy="3588028"/>
          </a:xfrm>
        </p:spPr>
        <p:txBody>
          <a:bodyPr/>
          <a:lstStyle/>
          <a:p>
            <a:pPr marL="177800" indent="0">
              <a:buNone/>
            </a:pPr>
            <a:r>
              <a:rPr lang="en-US" sz="2400" b="1" dirty="0">
                <a:solidFill>
                  <a:srgbClr val="7E7E7E"/>
                </a:solidFill>
              </a:rPr>
              <a:t>Media sources can be divided into two camps: </a:t>
            </a:r>
            <a:r>
              <a:rPr lang="en-US" sz="2400" b="1" dirty="0" smtClean="0">
                <a:solidFill>
                  <a:srgbClr val="7E7E7E"/>
                </a:solidFill>
              </a:rPr>
              <a:t>traditional publishers and non-traditional </a:t>
            </a:r>
            <a:r>
              <a:rPr lang="en-US" sz="2400" b="1" dirty="0">
                <a:solidFill>
                  <a:srgbClr val="7E7E7E"/>
                </a:solidFill>
              </a:rPr>
              <a:t>publishers. </a:t>
            </a:r>
            <a:endParaRPr lang="en-US" sz="2400" b="1" dirty="0" smtClean="0">
              <a:solidFill>
                <a:srgbClr val="7E7E7E"/>
              </a:solidFill>
            </a:endParaRPr>
          </a:p>
          <a:p>
            <a:pPr marL="177800" indent="0">
              <a:buNone/>
            </a:pPr>
            <a:endParaRPr lang="en-US" sz="1800" dirty="0">
              <a:solidFill>
                <a:srgbClr val="7E7E7E"/>
              </a:solidFill>
            </a:endParaRPr>
          </a:p>
          <a:p>
            <a:pPr>
              <a:buFont typeface="Arial" panose="020B0604020202020204" pitchFamily="34" charset="0"/>
              <a:buChar char="•"/>
            </a:pPr>
            <a:r>
              <a:rPr lang="en-US" sz="1800" dirty="0">
                <a:solidFill>
                  <a:schemeClr val="bg1">
                    <a:lumMod val="50000"/>
                  </a:schemeClr>
                </a:solidFill>
              </a:rPr>
              <a:t> </a:t>
            </a:r>
            <a:r>
              <a:rPr lang="en-US" sz="1800" b="1" dirty="0">
                <a:solidFill>
                  <a:schemeClr val="bg1">
                    <a:lumMod val="50000"/>
                  </a:schemeClr>
                </a:solidFill>
              </a:rPr>
              <a:t>57 percent </a:t>
            </a:r>
            <a:r>
              <a:rPr lang="en-US" sz="1800" dirty="0">
                <a:solidFill>
                  <a:schemeClr val="bg1">
                    <a:lumMod val="50000"/>
                  </a:schemeClr>
                </a:solidFill>
              </a:rPr>
              <a:t>of shared links point to traditional media or campaign sites </a:t>
            </a:r>
          </a:p>
          <a:p>
            <a:pPr>
              <a:buFont typeface="Arial" panose="020B0604020202020204" pitchFamily="34" charset="0"/>
              <a:buChar char="•"/>
            </a:pPr>
            <a:r>
              <a:rPr lang="en-US" sz="1800" dirty="0">
                <a:solidFill>
                  <a:schemeClr val="bg1">
                    <a:lumMod val="50000"/>
                  </a:schemeClr>
                </a:solidFill>
              </a:rPr>
              <a:t> </a:t>
            </a:r>
            <a:r>
              <a:rPr lang="en-US" sz="1800" b="1" dirty="0">
                <a:solidFill>
                  <a:schemeClr val="bg1">
                    <a:lumMod val="50000"/>
                  </a:schemeClr>
                </a:solidFill>
              </a:rPr>
              <a:t>43 </a:t>
            </a:r>
            <a:r>
              <a:rPr lang="en-US" sz="1800" b="1" dirty="0" smtClean="0">
                <a:solidFill>
                  <a:schemeClr val="bg1">
                    <a:lumMod val="50000"/>
                  </a:schemeClr>
                </a:solidFill>
              </a:rPr>
              <a:t>percent </a:t>
            </a:r>
            <a:r>
              <a:rPr lang="en-US" sz="1800" dirty="0">
                <a:solidFill>
                  <a:schemeClr val="bg1">
                    <a:lumMod val="50000"/>
                  </a:schemeClr>
                </a:solidFill>
              </a:rPr>
              <a:t>of shared links point to </a:t>
            </a:r>
            <a:r>
              <a:rPr lang="en-US" sz="1800" dirty="0" smtClean="0">
                <a:solidFill>
                  <a:schemeClr val="bg1">
                    <a:lumMod val="50000"/>
                  </a:schemeClr>
                </a:solidFill>
              </a:rPr>
              <a:t>           non-traditional sources</a:t>
            </a:r>
            <a:endParaRPr lang="en-US" sz="1800" dirty="0">
              <a:solidFill>
                <a:schemeClr val="bg1">
                  <a:lumMod val="50000"/>
                </a:schemeClr>
              </a:solidFill>
            </a:endParaRPr>
          </a:p>
        </p:txBody>
      </p:sp>
      <p:sp>
        <p:nvSpPr>
          <p:cNvPr id="10" name="Rectangle 9">
            <a:extLst>
              <a:ext uri="{FF2B5EF4-FFF2-40B4-BE49-F238E27FC236}">
                <a16:creationId xmlns:a16="http://schemas.microsoft.com/office/drawing/2014/main" xmlns="" id="{60F32861-77E4-49FC-8E29-4FFF23E659A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grpSp>
        <p:nvGrpSpPr>
          <p:cNvPr id="11" name="Group 10"/>
          <p:cNvGrpSpPr/>
          <p:nvPr/>
        </p:nvGrpSpPr>
        <p:grpSpPr>
          <a:xfrm>
            <a:off x="9622762" y="5869401"/>
            <a:ext cx="2061238"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2"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546" y="1265202"/>
            <a:ext cx="6088650" cy="4813626"/>
          </a:xfrm>
          <a:prstGeom prst="rect">
            <a:avLst/>
          </a:prstGeom>
        </p:spPr>
      </p:pic>
    </p:spTree>
    <p:extLst>
      <p:ext uri="{BB962C8B-B14F-4D97-AF65-F5344CB8AC3E}">
        <p14:creationId xmlns:p14="http://schemas.microsoft.com/office/powerpoint/2010/main" val="11117307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b="1" dirty="0" smtClean="0">
                <a:solidFill>
                  <a:srgbClr val="243049"/>
                </a:solidFill>
              </a:rPr>
              <a:t>REFRAME CLUSTERS</a:t>
            </a:r>
            <a:endParaRPr lang="en-US" b="1" dirty="0">
              <a:solidFill>
                <a:srgbClr val="243049"/>
              </a:solidFill>
            </a:endParaRPr>
          </a:p>
        </p:txBody>
      </p:sp>
      <p:sp>
        <p:nvSpPr>
          <p:cNvPr id="389" name="Shape 389"/>
          <p:cNvSpPr txBox="1">
            <a:spLocks noGrp="1"/>
          </p:cNvSpPr>
          <p:nvPr>
            <p:ph type="body" idx="1"/>
          </p:nvPr>
        </p:nvSpPr>
        <p:spPr>
          <a:xfrm>
            <a:off x="881063" y="1420441"/>
            <a:ext cx="4876800" cy="4972800"/>
          </a:xfrm>
          <a:prstGeom prst="rect">
            <a:avLst/>
          </a:prstGeom>
        </p:spPr>
        <p:txBody>
          <a:bodyPr lIns="91425" tIns="91425" rIns="91425" bIns="91425" anchor="t" anchorCtr="0">
            <a:noAutofit/>
          </a:bodyPr>
          <a:lstStyle/>
          <a:p>
            <a:pPr marL="0" lvl="0" indent="-69850" rtl="0">
              <a:lnSpc>
                <a:spcPct val="100000"/>
              </a:lnSpc>
              <a:spcBef>
                <a:spcPts val="1400"/>
              </a:spcBef>
              <a:spcAft>
                <a:spcPts val="400"/>
              </a:spcAft>
              <a:buClr>
                <a:schemeClr val="dk1"/>
              </a:buClr>
              <a:buSzPct val="84615"/>
              <a:buFont typeface="Arial"/>
              <a:buNone/>
            </a:pPr>
            <a:r>
              <a:rPr lang="en-US" sz="1800" b="1" dirty="0" smtClean="0">
                <a:solidFill>
                  <a:srgbClr val="A22C44"/>
                </a:solidFill>
                <a:ea typeface="Arial"/>
                <a:sym typeface="Arial"/>
              </a:rPr>
              <a:t>PRO-ISLAM</a:t>
            </a:r>
            <a:endParaRPr lang="en-US" sz="1800" b="1" dirty="0">
              <a:solidFill>
                <a:srgbClr val="A22C44"/>
              </a:solidFill>
              <a:ea typeface="Arial"/>
              <a:sym typeface="Arial"/>
            </a:endParaRP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Number of sites: </a:t>
            </a:r>
            <a:r>
              <a:rPr lang="en-US" sz="1400" dirty="0" smtClean="0">
                <a:solidFill>
                  <a:srgbClr val="7E7E7E"/>
                </a:solidFill>
                <a:ea typeface="Arial"/>
                <a:sym typeface="Arial"/>
              </a:rPr>
              <a:t>7</a:t>
            </a:r>
          </a:p>
          <a:p>
            <a:pPr marL="0" lvl="0" indent="-69850" rtl="0">
              <a:lnSpc>
                <a:spcPct val="100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0.1 percent</a:t>
            </a:r>
            <a:endParaRPr lang="en-US" sz="1400" dirty="0">
              <a:solidFill>
                <a:srgbClr val="7E7E7E"/>
              </a:solidFill>
              <a:ea typeface="Arial"/>
              <a:sym typeface="Arial"/>
            </a:endParaRPr>
          </a:p>
          <a:p>
            <a:pPr marL="0" lvl="0" indent="-69850" rtl="0">
              <a:lnSpc>
                <a:spcPct val="100000"/>
              </a:lnSpc>
              <a:spcBef>
                <a:spcPts val="12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00000"/>
              </a:lnSpc>
              <a:spcBef>
                <a:spcPts val="0"/>
              </a:spcBef>
              <a:spcAft>
                <a:spcPts val="600"/>
              </a:spcAft>
              <a:buClr>
                <a:schemeClr val="dk1"/>
              </a:buClr>
              <a:buSzPct val="100000"/>
              <a:buFont typeface="Arial"/>
              <a:buNone/>
            </a:pPr>
            <a:r>
              <a:rPr lang="en-US" sz="1400" dirty="0">
                <a:solidFill>
                  <a:srgbClr val="7E7E7E"/>
                </a:solidFill>
                <a:ea typeface="Arial"/>
                <a:sym typeface="Arial"/>
              </a:rPr>
              <a:t>Pro-Islam sites are of two kinds: the ones created by Muslims for Muslims, and the ones not identified as such. The Muslim-edited media sources are vehemently critical of the violence visited by French society on its minority Muslim population. They also express a scathing criticism of right-wing political perspectives. This is blurred with a latent and sometimes obvious anti-Zionist, anti-Israel line, in which they advocate terrorist resistance against the occupiers of Palestine.</a:t>
            </a: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Media sources not explicitly claiming to be written by Muslims for Muslims are more moderate and reserved in their content. They mainly focus on the injustices suffered by the Muslim community in France, such as police violence, no right to practice religion in everyday life, and negative representations of the Muslim community and Islam in the </a:t>
            </a:r>
            <a:r>
              <a:rPr lang="en-US" sz="1400" dirty="0" smtClean="0">
                <a:solidFill>
                  <a:srgbClr val="7E7E7E"/>
                </a:solidFill>
                <a:ea typeface="Arial"/>
                <a:sym typeface="Arial"/>
              </a:rPr>
              <a:t>media.</a:t>
            </a:r>
          </a:p>
          <a:p>
            <a:pPr marL="0" lvl="0" indent="-69850" rtl="0">
              <a:lnSpc>
                <a:spcPct val="100000"/>
              </a:lnSpc>
              <a:spcBef>
                <a:spcPts val="0"/>
              </a:spcBef>
              <a:buClr>
                <a:schemeClr val="dk1"/>
              </a:buClr>
              <a:buSzPct val="100000"/>
              <a:buFont typeface="Arial"/>
              <a:buNone/>
            </a:pPr>
            <a:endParaRPr lang="en-US" sz="1400" dirty="0" smtClean="0">
              <a:solidFill>
                <a:srgbClr val="7E7E7E"/>
              </a:solidFill>
              <a:ea typeface="Arial"/>
              <a:sym typeface="Arial"/>
            </a:endParaRPr>
          </a:p>
          <a:p>
            <a:pPr marL="0" lvl="0" indent="-69850" rtl="0">
              <a:lnSpc>
                <a:spcPct val="100000"/>
              </a:lnSpc>
              <a:spcBef>
                <a:spcPts val="0"/>
              </a:spcBef>
              <a:buClr>
                <a:schemeClr val="dk1"/>
              </a:buClr>
              <a:buSzPct val="100000"/>
              <a:buFont typeface="Arial"/>
              <a:buNone/>
            </a:pPr>
            <a:r>
              <a:rPr lang="en-US" sz="1400" b="1" dirty="0" smtClean="0">
                <a:solidFill>
                  <a:srgbClr val="7E7E7E"/>
                </a:solidFill>
                <a:latin typeface="Calibri" panose="020F0502020204030204" pitchFamily="34" charset="0"/>
              </a:rPr>
              <a:t>Political support</a:t>
            </a:r>
          </a:p>
          <a:p>
            <a:pPr marL="0" lvl="0" indent="-69850" rtl="0">
              <a:lnSpc>
                <a:spcPct val="100000"/>
              </a:lnSpc>
              <a:spcBef>
                <a:spcPts val="0"/>
              </a:spcBef>
              <a:buClr>
                <a:schemeClr val="dk1"/>
              </a:buClr>
              <a:buSzPct val="100000"/>
              <a:buFont typeface="Arial"/>
              <a:buNone/>
            </a:pPr>
            <a:r>
              <a:rPr lang="en-US" sz="1400" dirty="0" smtClean="0">
                <a:solidFill>
                  <a:srgbClr val="7E7E7E"/>
                </a:solidFill>
                <a:latin typeface="Calibri" panose="020F0502020204030204" pitchFamily="34" charset="0"/>
              </a:rPr>
              <a:t>These </a:t>
            </a:r>
            <a:r>
              <a:rPr lang="en-US" sz="1400" dirty="0">
                <a:solidFill>
                  <a:srgbClr val="7E7E7E"/>
                </a:solidFill>
                <a:latin typeface="Calibri" panose="020F0502020204030204" pitchFamily="34" charset="0"/>
              </a:rPr>
              <a:t>sources do not lend support to any of the candidates.</a:t>
            </a:r>
          </a:p>
          <a:p>
            <a:pPr marL="0" lvl="0" indent="-69850" rtl="0">
              <a:lnSpc>
                <a:spcPct val="114000"/>
              </a:lnSpc>
              <a:spcBef>
                <a:spcPts val="0"/>
              </a:spcBef>
              <a:buClr>
                <a:schemeClr val="dk1"/>
              </a:buClr>
              <a:buSzPct val="100000"/>
              <a:buFont typeface="Arial"/>
              <a:buNone/>
            </a:pPr>
            <a:endParaRPr lang="en-US" sz="1400" dirty="0" smtClean="0">
              <a:solidFill>
                <a:srgbClr val="7E7E7E"/>
              </a:solidFill>
              <a:ea typeface="Arial"/>
              <a:sym typeface="Arial"/>
            </a:endParaRPr>
          </a:p>
        </p:txBody>
      </p:sp>
      <p:sp>
        <p:nvSpPr>
          <p:cNvPr id="5" name="Rectangle 4">
            <a:extLst>
              <a:ext uri="{FF2B5EF4-FFF2-40B4-BE49-F238E27FC236}">
                <a16:creationId xmlns:a16="http://schemas.microsoft.com/office/drawing/2014/main" xmlns="" id="{02BE8190-10FE-49A5-8AAC-7F845520A0D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5800726" y="796837"/>
            <a:ext cx="6096000" cy="5596404"/>
          </a:xfrm>
          <a:prstGeom prst="rect">
            <a:avLst/>
          </a:prstGeom>
        </p:spPr>
        <p:txBody>
          <a:bodyPr>
            <a:spAutoFit/>
          </a:bodyPr>
          <a:lstStyle/>
          <a:p>
            <a:pPr lvl="0" indent="-69850">
              <a:spcBef>
                <a:spcPts val="1200"/>
              </a:spcBef>
              <a:spcAft>
                <a:spcPts val="200"/>
              </a:spcAft>
              <a:buClr>
                <a:schemeClr val="dk1"/>
              </a:buClr>
              <a:buSzPct val="100000"/>
            </a:pPr>
            <a:r>
              <a:rPr lang="en-US" b="1" dirty="0">
                <a:solidFill>
                  <a:srgbClr val="7E7E7E"/>
                </a:solidFill>
                <a:latin typeface="Calibri" panose="020F0502020204030204" pitchFamily="34" charset="0"/>
              </a:rPr>
              <a:t>Top </a:t>
            </a:r>
            <a:r>
              <a:rPr lang="en-US" b="1" dirty="0" smtClean="0">
                <a:solidFill>
                  <a:srgbClr val="7E7E7E"/>
                </a:solidFill>
                <a:latin typeface="Calibri" panose="020F0502020204030204" pitchFamily="34" charset="0"/>
              </a:rPr>
              <a:t>themes</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The most shared articles from this media source cluster naturally focus on the violence and injustice experienced by France’s Muslim population. Recent cases of police violence against Muslims in France along with the unjust application of regulations on religion by the State are seen as State-supported bias. Also shared are articles on white supremacy and the innate racism of the white. For example, Alexandre </a:t>
            </a:r>
            <a:r>
              <a:rPr lang="en-US" dirty="0" err="1">
                <a:solidFill>
                  <a:srgbClr val="7E7E7E"/>
                </a:solidFill>
                <a:latin typeface="Calibri" panose="020F0502020204030204" pitchFamily="34" charset="0"/>
              </a:rPr>
              <a:t>Bisonnette</a:t>
            </a:r>
            <a:r>
              <a:rPr lang="en-US" dirty="0">
                <a:solidFill>
                  <a:srgbClr val="7E7E7E"/>
                </a:solidFill>
                <a:latin typeface="Calibri" panose="020F0502020204030204" pitchFamily="34" charset="0"/>
              </a:rPr>
              <a:t>, believed to be the shooter at a Mosque in Quebec, Canada, is said to be of Arabic origin… and to be two separate people by the mainstream white media!</a:t>
            </a:r>
          </a:p>
          <a:p>
            <a:pPr lvl="0" indent="-69850">
              <a:spcBef>
                <a:spcPts val="600"/>
              </a:spcBef>
              <a:buClr>
                <a:schemeClr val="dk1"/>
              </a:buClr>
              <a:buSzPct val="100000"/>
            </a:pPr>
            <a:r>
              <a:rPr lang="en-US" dirty="0" smtClean="0">
                <a:solidFill>
                  <a:srgbClr val="7E7E7E"/>
                </a:solidFill>
                <a:latin typeface="Calibri" panose="020F0502020204030204" pitchFamily="34" charset="0"/>
              </a:rPr>
              <a:t>American </a:t>
            </a:r>
            <a:r>
              <a:rPr lang="en-US" dirty="0">
                <a:solidFill>
                  <a:srgbClr val="7E7E7E"/>
                </a:solidFill>
                <a:latin typeface="Calibri" panose="020F0502020204030204" pitchFamily="34" charset="0"/>
              </a:rPr>
              <a:t>imperialism is another dominant theme in this cluster, driven by the belief that the </a:t>
            </a:r>
            <a:r>
              <a:rPr lang="en-US" dirty="0" smtClean="0">
                <a:solidFill>
                  <a:srgbClr val="7E7E7E"/>
                </a:solidFill>
                <a:latin typeface="Calibri" panose="020F0502020204030204" pitchFamily="34" charset="0"/>
              </a:rPr>
              <a:t>United States </a:t>
            </a:r>
            <a:r>
              <a:rPr lang="en-US" dirty="0">
                <a:solidFill>
                  <a:srgbClr val="7E7E7E"/>
                </a:solidFill>
                <a:latin typeface="Calibri" panose="020F0502020204030204" pitchFamily="34" charset="0"/>
              </a:rPr>
              <a:t>has been secretly supporting the Assad regime.</a:t>
            </a:r>
          </a:p>
          <a:p>
            <a:pPr lvl="0" indent="-69850">
              <a:spcBef>
                <a:spcPts val="600"/>
              </a:spcBef>
              <a:buClr>
                <a:schemeClr val="dk1"/>
              </a:buClr>
              <a:buSzPct val="100000"/>
            </a:pPr>
            <a:r>
              <a:rPr lang="en-US" dirty="0">
                <a:solidFill>
                  <a:srgbClr val="7E7E7E"/>
                </a:solidFill>
                <a:latin typeface="Calibri" panose="020F0502020204030204" pitchFamily="34" charset="0"/>
              </a:rPr>
              <a:t>More generally, sources in this cluster fight against Islamophobia. For example, the Socialist politician </a:t>
            </a:r>
            <a:r>
              <a:rPr lang="en-US" dirty="0" err="1">
                <a:solidFill>
                  <a:srgbClr val="7E7E7E"/>
                </a:solidFill>
                <a:latin typeface="Calibri" panose="020F0502020204030204" pitchFamily="34" charset="0"/>
              </a:rPr>
              <a:t>Malek</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Boutih</a:t>
            </a:r>
            <a:r>
              <a:rPr lang="en-US" dirty="0">
                <a:solidFill>
                  <a:srgbClr val="7E7E7E"/>
                </a:solidFill>
                <a:latin typeface="Calibri" panose="020F0502020204030204" pitchFamily="34" charset="0"/>
              </a:rPr>
              <a:t> is presented as a traitor for having stoked Islamophobia in a TV interview.  These ideas can take on a more anti-Semitic tone at times. One article takes a quote from Bernard-Henri </a:t>
            </a:r>
            <a:r>
              <a:rPr lang="en-US" dirty="0" err="1">
                <a:solidFill>
                  <a:srgbClr val="7E7E7E"/>
                </a:solidFill>
                <a:latin typeface="Calibri" panose="020F0502020204030204" pitchFamily="34" charset="0"/>
              </a:rPr>
              <a:t>Lévy</a:t>
            </a:r>
            <a:r>
              <a:rPr lang="en-US" dirty="0">
                <a:solidFill>
                  <a:srgbClr val="7E7E7E"/>
                </a:solidFill>
                <a:latin typeface="Calibri" panose="020F0502020204030204" pitchFamily="34" charset="0"/>
              </a:rPr>
              <a:t> out of context from his remarks on the Boycott Divest Sanction (BDS), suggesting that he said Muslims “are Nazis” and are “the archenemies of the Jews”.</a:t>
            </a:r>
          </a:p>
          <a:p>
            <a:pPr lvl="0" indent="-69850">
              <a:spcBef>
                <a:spcPts val="600"/>
              </a:spcBef>
              <a:buClr>
                <a:schemeClr val="dk1"/>
              </a:buClr>
              <a:buSzPct val="100000"/>
            </a:pPr>
            <a:r>
              <a:rPr lang="en-US" dirty="0">
                <a:solidFill>
                  <a:srgbClr val="7E7E7E"/>
                </a:solidFill>
                <a:latin typeface="Calibri" panose="020F0502020204030204" pitchFamily="34" charset="0"/>
              </a:rPr>
              <a:t>The most widely shared articles are written in a moderate tone when compared to content published across all sources. These come from four sites (</a:t>
            </a:r>
            <a:r>
              <a:rPr lang="en-US" dirty="0" err="1">
                <a:solidFill>
                  <a:srgbClr val="7E7E7E"/>
                </a:solidFill>
                <a:latin typeface="Calibri" panose="020F0502020204030204" pitchFamily="34" charset="0"/>
              </a:rPr>
              <a:t>Contre-Attaques</a:t>
            </a:r>
            <a:r>
              <a:rPr lang="en-US" dirty="0">
                <a:solidFill>
                  <a:srgbClr val="7E7E7E"/>
                </a:solidFill>
                <a:latin typeface="Calibri" panose="020F0502020204030204" pitchFamily="34" charset="0"/>
              </a:rPr>
              <a:t>, Islam et Info, </a:t>
            </a:r>
            <a:r>
              <a:rPr lang="en-US" dirty="0" err="1">
                <a:solidFill>
                  <a:srgbClr val="7E7E7E"/>
                </a:solidFill>
                <a:latin typeface="Calibri" panose="020F0502020204030204" pitchFamily="34" charset="0"/>
              </a:rPr>
              <a:t>Etat</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d’exception</a:t>
            </a:r>
            <a:r>
              <a:rPr lang="en-US" dirty="0">
                <a:solidFill>
                  <a:srgbClr val="7E7E7E"/>
                </a:solidFill>
                <a:latin typeface="Calibri" panose="020F0502020204030204" pitchFamily="34" charset="0"/>
              </a:rPr>
              <a:t> and Be Palestine), all of which (with the possible exception of Be Palestine) often republish articles and videos from the mainstream media, hence the moderate tone. Some sources, however, plant seeds of conspiracy and offer confusing and fake content. While these articles are often heavily (re)framed, there is no apparent evidence of links to Russian sites</a:t>
            </a:r>
            <a:r>
              <a:rPr lang="en-US" dirty="0" smtClean="0">
                <a:solidFill>
                  <a:srgbClr val="7E7E7E"/>
                </a:solidFill>
                <a:latin typeface="Calibri" panose="020F0502020204030204" pitchFamily="34" charset="0"/>
              </a:rPr>
              <a:t>.</a:t>
            </a:r>
            <a:endParaRPr lang="en-US" dirty="0">
              <a:solidFill>
                <a:srgbClr val="7E7E7E"/>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838200" y="402833"/>
            <a:ext cx="10515600" cy="1325700"/>
          </a:xfrm>
          <a:prstGeom prst="rect">
            <a:avLst/>
          </a:prstGeom>
        </p:spPr>
        <p:txBody>
          <a:bodyPr lIns="91425" tIns="91425" rIns="91425" bIns="91425" anchor="ctr" anchorCtr="0">
            <a:noAutofit/>
          </a:bodyPr>
          <a:lstStyle/>
          <a:p>
            <a:pPr lvl="0"/>
            <a:r>
              <a:rPr lang="en-US" b="1">
                <a:solidFill>
                  <a:srgbClr val="243049"/>
                </a:solidFill>
              </a:rPr>
              <a:t>REFRAME CLUSTERS</a:t>
            </a:r>
            <a:endParaRPr lang="en-US"/>
          </a:p>
        </p:txBody>
      </p:sp>
      <p:sp>
        <p:nvSpPr>
          <p:cNvPr id="396" name="Shape 396"/>
          <p:cNvSpPr txBox="1">
            <a:spLocks noGrp="1"/>
          </p:cNvSpPr>
          <p:nvPr>
            <p:ph type="body" idx="1"/>
          </p:nvPr>
        </p:nvSpPr>
        <p:spPr>
          <a:xfrm>
            <a:off x="838200" y="1416745"/>
            <a:ext cx="5248275" cy="4619400"/>
          </a:xfrm>
          <a:prstGeom prst="rect">
            <a:avLst/>
          </a:prstGeom>
        </p:spPr>
        <p:txBody>
          <a:bodyPr lIns="91425" tIns="91425" rIns="91425" bIns="91425" anchor="t" anchorCtr="0">
            <a:noAutofit/>
          </a:bodyPr>
          <a:lstStyle/>
          <a:p>
            <a:pPr marL="0" lvl="0" indent="-69850" rtl="0">
              <a:lnSpc>
                <a:spcPct val="114000"/>
              </a:lnSpc>
              <a:spcBef>
                <a:spcPts val="600"/>
              </a:spcBef>
              <a:spcAft>
                <a:spcPts val="400"/>
              </a:spcAft>
              <a:buClr>
                <a:schemeClr val="dk1"/>
              </a:buClr>
              <a:buSzPct val="84615"/>
              <a:buFont typeface="Arial"/>
              <a:buNone/>
            </a:pPr>
            <a:r>
              <a:rPr lang="en-US" sz="1800" b="1" dirty="0" smtClean="0">
                <a:solidFill>
                  <a:srgbClr val="A22C44"/>
                </a:solidFill>
                <a:ea typeface="Arial"/>
                <a:sym typeface="Arial"/>
              </a:rPr>
              <a:t>ANTI-GLOBAL </a:t>
            </a:r>
            <a:r>
              <a:rPr lang="en-US" sz="1800" b="1" dirty="0">
                <a:solidFill>
                  <a:srgbClr val="A22C44"/>
                </a:solidFill>
                <a:ea typeface="Arial"/>
                <a:sym typeface="Arial"/>
              </a:rPr>
              <a:t>PATRIOTS</a:t>
            </a:r>
          </a:p>
          <a:p>
            <a:pPr marL="0" lvl="0" indent="-69850" rtl="0">
              <a:lnSpc>
                <a:spcPct val="114000"/>
              </a:lnSpc>
              <a:spcBef>
                <a:spcPts val="600"/>
              </a:spcBef>
              <a:buClr>
                <a:schemeClr val="dk1"/>
              </a:buClr>
              <a:buSzPct val="100000"/>
              <a:buFont typeface="Arial"/>
              <a:buNone/>
            </a:pPr>
            <a:r>
              <a:rPr lang="en-US" sz="1400" dirty="0">
                <a:solidFill>
                  <a:srgbClr val="7E7E7E"/>
                </a:solidFill>
                <a:ea typeface="Arial"/>
                <a:sym typeface="Arial"/>
              </a:rPr>
              <a:t>Number of sites: 19 </a:t>
            </a:r>
          </a:p>
          <a:p>
            <a:pPr marL="0" lvl="0" indent="-69850" rtl="0">
              <a:lnSpc>
                <a:spcPct val="114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0.9 percent</a:t>
            </a:r>
            <a:endParaRPr lang="en-US" sz="1400" dirty="0">
              <a:solidFill>
                <a:srgbClr val="7E7E7E"/>
              </a:solidFill>
              <a:ea typeface="Arial"/>
              <a:sym typeface="Arial"/>
            </a:endParaRPr>
          </a:p>
          <a:p>
            <a:pPr marL="0" lvl="0" indent="-69850" rtl="0">
              <a:lnSpc>
                <a:spcPct val="100000"/>
              </a:lnSpc>
              <a:spcBef>
                <a:spcPts val="600"/>
              </a:spcBef>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The overwhelming majority of these sources are right wing and see the EU, global commerce, and migrants as their main opponents. As opposed to </a:t>
            </a:r>
            <a:r>
              <a:rPr lang="en-US" sz="1400" dirty="0" smtClean="0">
                <a:solidFill>
                  <a:srgbClr val="7E7E7E"/>
                </a:solidFill>
                <a:ea typeface="Arial"/>
                <a:sym typeface="Arial"/>
              </a:rPr>
              <a:t>the French </a:t>
            </a:r>
            <a:r>
              <a:rPr lang="en-US" sz="1400" dirty="0">
                <a:solidFill>
                  <a:srgbClr val="7E7E7E"/>
                </a:solidFill>
                <a:ea typeface="Arial"/>
                <a:sym typeface="Arial"/>
              </a:rPr>
              <a:t>Identity cluster, however, they interpret social and political phenomena mainly in terms of the global/local narrative.</a:t>
            </a:r>
          </a:p>
          <a:p>
            <a:pPr marL="0" lvl="0" indent="-69850" rtl="0">
              <a:lnSpc>
                <a:spcPct val="100000"/>
              </a:lnSpc>
              <a:spcBef>
                <a:spcPts val="600"/>
              </a:spcBef>
              <a:buClr>
                <a:schemeClr val="dk1"/>
              </a:buClr>
              <a:buSzPct val="100000"/>
              <a:buFont typeface="Arial"/>
              <a:buNone/>
            </a:pPr>
            <a:r>
              <a:rPr lang="en-US" sz="1400" dirty="0">
                <a:solidFill>
                  <a:srgbClr val="7E7E7E"/>
                </a:solidFill>
                <a:ea typeface="Arial"/>
                <a:sym typeface="Arial"/>
              </a:rPr>
              <a:t>These sources seek to spread anti-global sentiment. For them, the banking system and the financing sector are like “tapeworms”, parasitically killing an otherwise healthy and balanced world economy. The “One Percent” are systematically opposed. Macron, along with the only other candidate presumed to emanate from the financial and media monopoly, </a:t>
            </a:r>
            <a:r>
              <a:rPr lang="en-US" sz="1400" dirty="0" err="1">
                <a:solidFill>
                  <a:srgbClr val="7E7E7E"/>
                </a:solidFill>
                <a:ea typeface="Arial"/>
                <a:sym typeface="Arial"/>
              </a:rPr>
              <a:t>Fillon</a:t>
            </a:r>
            <a:r>
              <a:rPr lang="en-US" sz="1400" dirty="0">
                <a:solidFill>
                  <a:srgbClr val="7E7E7E"/>
                </a:solidFill>
                <a:ea typeface="Arial"/>
                <a:sym typeface="Arial"/>
              </a:rPr>
              <a:t>, are identified as puppets in the hands of this shadowy global sphere. The flames of anti-Islam and anti-immigration sentiment are fanned and then pointed to as a evidence of the alleged Master Plan: the financial elite are responsible for the wave of immigration and, because of this, must now force acceptance of the “refugees”. Their plan is to undermine European Christian nation-states. Russian sites are occasionally cited by these sources.</a:t>
            </a:r>
          </a:p>
          <a:p>
            <a:pPr marL="177800" lvl="0" indent="0" rtl="0">
              <a:lnSpc>
                <a:spcPct val="100000"/>
              </a:lnSpc>
              <a:spcBef>
                <a:spcPts val="600"/>
              </a:spcBef>
              <a:buNone/>
            </a:pPr>
            <a:endParaRPr dirty="0">
              <a:solidFill>
                <a:srgbClr val="7E7E7E"/>
              </a:solidFill>
            </a:endParaRPr>
          </a:p>
        </p:txBody>
      </p:sp>
      <p:sp>
        <p:nvSpPr>
          <p:cNvPr id="5" name="Rectangle 4">
            <a:extLst>
              <a:ext uri="{FF2B5EF4-FFF2-40B4-BE49-F238E27FC236}">
                <a16:creationId xmlns:a16="http://schemas.microsoft.com/office/drawing/2014/main" xmlns="" id="{915C6727-C161-46FD-88FC-E14CCEF1965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3" name="Rectangle 2"/>
          <p:cNvSpPr/>
          <p:nvPr/>
        </p:nvSpPr>
        <p:spPr>
          <a:xfrm>
            <a:off x="6096000" y="1728533"/>
            <a:ext cx="5409477" cy="4930324"/>
          </a:xfrm>
          <a:prstGeom prst="rect">
            <a:avLst/>
          </a:prstGeom>
        </p:spPr>
        <p:txBody>
          <a:bodyPr wrap="square">
            <a:spAutoFit/>
          </a:bodyPr>
          <a:lstStyle/>
          <a:p>
            <a:pPr lvl="0" indent="-69850">
              <a:spcBef>
                <a:spcPts val="600"/>
              </a:spcBef>
              <a:spcAft>
                <a:spcPts val="200"/>
              </a:spcAft>
              <a:buClr>
                <a:schemeClr val="dk1"/>
              </a:buClr>
              <a:buSzPct val="100000"/>
            </a:pPr>
            <a:r>
              <a:rPr lang="en-US" b="1" dirty="0">
                <a:solidFill>
                  <a:srgbClr val="7E7E7E"/>
                </a:solidFill>
                <a:latin typeface="Calibri" panose="020F0502020204030204" pitchFamily="34" charset="0"/>
              </a:rPr>
              <a:t>Top </a:t>
            </a:r>
            <a:r>
              <a:rPr lang="en-US" b="1" dirty="0" smtClean="0">
                <a:solidFill>
                  <a:srgbClr val="7E7E7E"/>
                </a:solidFill>
                <a:latin typeface="Calibri" panose="020F0502020204030204" pitchFamily="34" charset="0"/>
              </a:rPr>
              <a:t>themes</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There are two basic themes in the most popular articles from this cluster. The first relates to the offences committed by the globalists, i.e., either the State or Europe or by their anointed emissary, Macron. Per these sources, the State and the EU are covering up the truth. Whether it is criticism of the pseudo-</a:t>
            </a:r>
            <a:r>
              <a:rPr lang="en-US" dirty="0" err="1">
                <a:solidFill>
                  <a:srgbClr val="7E7E7E"/>
                </a:solidFill>
                <a:latin typeface="Calibri" panose="020F0502020204030204" pitchFamily="34" charset="0"/>
              </a:rPr>
              <a:t>centres</a:t>
            </a:r>
            <a:r>
              <a:rPr lang="en-US" dirty="0">
                <a:solidFill>
                  <a:srgbClr val="7E7E7E"/>
                </a:solidFill>
                <a:latin typeface="Calibri" panose="020F0502020204030204" pitchFamily="34" charset="0"/>
              </a:rPr>
              <a:t> of </a:t>
            </a:r>
            <a:r>
              <a:rPr lang="en-US" dirty="0" smtClean="0">
                <a:solidFill>
                  <a:srgbClr val="7E7E7E"/>
                </a:solidFill>
                <a:latin typeface="Calibri" panose="020F0502020204030204" pitchFamily="34" charset="0"/>
              </a:rPr>
              <a:t>“</a:t>
            </a:r>
            <a:r>
              <a:rPr lang="en-US" dirty="0" err="1" smtClean="0">
                <a:solidFill>
                  <a:srgbClr val="7E7E7E"/>
                </a:solidFill>
                <a:latin typeface="Calibri" panose="020F0502020204030204" pitchFamily="34" charset="0"/>
              </a:rPr>
              <a:t>déradicalisation</a:t>
            </a:r>
            <a:r>
              <a:rPr lang="en-US" dirty="0" smtClean="0">
                <a:solidFill>
                  <a:srgbClr val="7E7E7E"/>
                </a:solidFill>
                <a:latin typeface="Calibri" panose="020F0502020204030204" pitchFamily="34" charset="0"/>
              </a:rPr>
              <a:t>” that </a:t>
            </a:r>
            <a:r>
              <a:rPr lang="en-US" dirty="0">
                <a:solidFill>
                  <a:srgbClr val="7E7E7E"/>
                </a:solidFill>
                <a:latin typeface="Calibri" panose="020F0502020204030204" pitchFamily="34" charset="0"/>
              </a:rPr>
              <a:t>are revealed as </a:t>
            </a:r>
            <a:r>
              <a:rPr lang="en-US" dirty="0" smtClean="0">
                <a:solidFill>
                  <a:srgbClr val="7E7E7E"/>
                </a:solidFill>
                <a:latin typeface="Calibri" panose="020F0502020204030204" pitchFamily="34" charset="0"/>
              </a:rPr>
              <a:t>state-subsidized </a:t>
            </a:r>
            <a:r>
              <a:rPr lang="en-US" dirty="0">
                <a:solidFill>
                  <a:srgbClr val="7E7E7E"/>
                </a:solidFill>
                <a:latin typeface="Calibri" panose="020F0502020204030204" pitchFamily="34" charset="0"/>
              </a:rPr>
              <a:t>institutions of </a:t>
            </a:r>
            <a:r>
              <a:rPr lang="en-US" dirty="0" err="1">
                <a:solidFill>
                  <a:srgbClr val="7E7E7E"/>
                </a:solidFill>
                <a:latin typeface="Calibri" panose="020F0502020204030204" pitchFamily="34" charset="0"/>
              </a:rPr>
              <a:t>Islamisation</a:t>
            </a:r>
            <a:r>
              <a:rPr lang="en-US" dirty="0">
                <a:solidFill>
                  <a:srgbClr val="7E7E7E"/>
                </a:solidFill>
                <a:latin typeface="Calibri" panose="020F0502020204030204" pitchFamily="34" charset="0"/>
              </a:rPr>
              <a:t>, or the secret conspiracies to “</a:t>
            </a:r>
            <a:r>
              <a:rPr lang="en-US" dirty="0" err="1">
                <a:solidFill>
                  <a:srgbClr val="7E7E7E"/>
                </a:solidFill>
                <a:latin typeface="Calibri" panose="020F0502020204030204" pitchFamily="34" charset="0"/>
              </a:rPr>
              <a:t>Islamify</a:t>
            </a:r>
            <a:r>
              <a:rPr lang="en-US" dirty="0">
                <a:solidFill>
                  <a:srgbClr val="7E7E7E"/>
                </a:solidFill>
                <a:latin typeface="Calibri" panose="020F0502020204030204" pitchFamily="34" charset="0"/>
              </a:rPr>
              <a:t>” Europe, or the many ways the media hide evidence of Macron’s wrong-doing, “they” are complicit.</a:t>
            </a:r>
          </a:p>
          <a:p>
            <a:pPr lvl="0" indent="-69850">
              <a:spcBef>
                <a:spcPts val="600"/>
              </a:spcBef>
              <a:buClr>
                <a:schemeClr val="dk1"/>
              </a:buClr>
              <a:buSzPct val="100000"/>
            </a:pPr>
            <a:r>
              <a:rPr lang="en-US" dirty="0">
                <a:solidFill>
                  <a:srgbClr val="7E7E7E"/>
                </a:solidFill>
                <a:latin typeface="Calibri" panose="020F0502020204030204" pitchFamily="34" charset="0"/>
              </a:rPr>
              <a:t>The second theme relates to the influx of refugees. Per these sources, the refugees are ingrates forced on the sovereign nation of France, who then commit violence against French police and firemen. When they are not behaving civilly, they are living off state subsidies and taking money that belongs to a sovereign France.</a:t>
            </a:r>
          </a:p>
          <a:p>
            <a:pPr lvl="0" indent="-69850">
              <a:spcBef>
                <a:spcPts val="600"/>
              </a:spcBef>
              <a:buClr>
                <a:schemeClr val="dk1"/>
              </a:buClr>
              <a:buSzPct val="100000"/>
            </a:pPr>
            <a:r>
              <a:rPr lang="en-US" dirty="0">
                <a:solidFill>
                  <a:srgbClr val="7E7E7E"/>
                </a:solidFill>
                <a:latin typeface="Calibri" panose="020F0502020204030204" pitchFamily="34" charset="0"/>
              </a:rPr>
              <a:t>A Pro-Russian stance is widespread. Russian news </a:t>
            </a:r>
            <a:r>
              <a:rPr lang="en-US" dirty="0" smtClean="0">
                <a:solidFill>
                  <a:srgbClr val="7E7E7E"/>
                </a:solidFill>
                <a:latin typeface="Calibri" panose="020F0502020204030204" pitchFamily="34" charset="0"/>
              </a:rPr>
              <a:t>sources such as </a:t>
            </a:r>
            <a:r>
              <a:rPr lang="en-US" i="1" dirty="0" err="1" smtClean="0">
                <a:solidFill>
                  <a:srgbClr val="7E7E7E"/>
                </a:solidFill>
                <a:latin typeface="Calibri" panose="020F0502020204030204" pitchFamily="34" charset="0"/>
              </a:rPr>
              <a:t>Izvestia</a:t>
            </a:r>
            <a:r>
              <a:rPr lang="en-US" dirty="0" smtClean="0">
                <a:solidFill>
                  <a:srgbClr val="7E7E7E"/>
                </a:solidFill>
                <a:latin typeface="Calibri" panose="020F0502020204030204" pitchFamily="34" charset="0"/>
              </a:rPr>
              <a:t> </a:t>
            </a:r>
            <a:r>
              <a:rPr lang="en-US" dirty="0">
                <a:solidFill>
                  <a:srgbClr val="7E7E7E"/>
                </a:solidFill>
                <a:latin typeface="Calibri" panose="020F0502020204030204" pitchFamily="34" charset="0"/>
              </a:rPr>
              <a:t>are often cited</a:t>
            </a:r>
            <a:r>
              <a:rPr lang="en-US" dirty="0" smtClean="0">
                <a:solidFill>
                  <a:srgbClr val="7E7E7E"/>
                </a:solidFill>
                <a:latin typeface="Calibri" panose="020F0502020204030204" pitchFamily="34" charset="0"/>
              </a:rPr>
              <a:t>.</a:t>
            </a:r>
          </a:p>
          <a:p>
            <a:pPr lvl="0" indent="-69850">
              <a:spcBef>
                <a:spcPts val="600"/>
              </a:spcBef>
              <a:spcAft>
                <a:spcPts val="200"/>
              </a:spcAft>
              <a:buClr>
                <a:schemeClr val="dk1"/>
              </a:buClr>
              <a:buSzPct val="100000"/>
            </a:pPr>
            <a:r>
              <a:rPr lang="en-US" b="1" dirty="0">
                <a:solidFill>
                  <a:srgbClr val="7E7E7E"/>
                </a:solidFill>
                <a:latin typeface="Calibri" panose="020F0502020204030204" pitchFamily="34" charset="0"/>
              </a:rPr>
              <a:t>Political </a:t>
            </a:r>
            <a:r>
              <a:rPr lang="en-US" b="1" dirty="0" smtClean="0">
                <a:solidFill>
                  <a:srgbClr val="7E7E7E"/>
                </a:solidFill>
                <a:latin typeface="Calibri" panose="020F0502020204030204" pitchFamily="34" charset="0"/>
              </a:rPr>
              <a:t>support</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Within this cluster there is strong support for Le Pen and minimal support for </a:t>
            </a:r>
            <a:r>
              <a:rPr lang="en-US" dirty="0" err="1">
                <a:solidFill>
                  <a:srgbClr val="7E7E7E"/>
                </a:solidFill>
                <a:latin typeface="Calibri" panose="020F0502020204030204" pitchFamily="34" charset="0"/>
              </a:rPr>
              <a:t>Mélenchon</a:t>
            </a:r>
            <a:r>
              <a:rPr lang="en-US" dirty="0">
                <a:solidFill>
                  <a:srgbClr val="7E7E7E"/>
                </a:solidFill>
                <a:latin typeface="Calibri" panose="020F0502020204030204" pitchFamily="34" charset="0"/>
              </a:rPr>
              <a:t>.</a:t>
            </a:r>
          </a:p>
          <a:p>
            <a:pPr lvl="0" indent="-69850">
              <a:lnSpc>
                <a:spcPct val="114000"/>
              </a:lnSpc>
              <a:spcBef>
                <a:spcPts val="600"/>
              </a:spcBef>
              <a:buClr>
                <a:schemeClr val="dk1"/>
              </a:buClr>
              <a:buSzPct val="100000"/>
            </a:pPr>
            <a:endParaRPr lang="en-US" dirty="0">
              <a:solidFill>
                <a:srgbClr val="7E7E7E"/>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b="1">
                <a:solidFill>
                  <a:srgbClr val="243049"/>
                </a:solidFill>
              </a:rPr>
              <a:t>REFRAME CLUSTERS</a:t>
            </a:r>
            <a:endParaRPr lang="en-US"/>
          </a:p>
        </p:txBody>
      </p:sp>
      <p:sp>
        <p:nvSpPr>
          <p:cNvPr id="403" name="Shape 403"/>
          <p:cNvSpPr txBox="1">
            <a:spLocks noGrp="1"/>
          </p:cNvSpPr>
          <p:nvPr>
            <p:ph type="body" idx="1"/>
          </p:nvPr>
        </p:nvSpPr>
        <p:spPr>
          <a:xfrm>
            <a:off x="420547" y="1387195"/>
            <a:ext cx="6235230" cy="4842000"/>
          </a:xfrm>
          <a:prstGeom prst="rect">
            <a:avLst/>
          </a:prstGeom>
        </p:spPr>
        <p:txBody>
          <a:bodyPr lIns="91425" tIns="91425" rIns="91425" bIns="91425" anchor="t" anchorCtr="0">
            <a:noAutofit/>
          </a:bodyPr>
          <a:lstStyle/>
          <a:p>
            <a:pPr marL="0" lvl="0" indent="-69850" rtl="0">
              <a:lnSpc>
                <a:spcPct val="100000"/>
              </a:lnSpc>
              <a:spcBef>
                <a:spcPts val="600"/>
              </a:spcBef>
              <a:spcAft>
                <a:spcPts val="400"/>
              </a:spcAft>
              <a:buClr>
                <a:schemeClr val="dk1"/>
              </a:buClr>
              <a:buSzPct val="84615"/>
              <a:buFont typeface="Arial"/>
              <a:buNone/>
            </a:pPr>
            <a:r>
              <a:rPr lang="en-US" sz="1800" b="1" dirty="0" smtClean="0">
                <a:solidFill>
                  <a:srgbClr val="A22C44"/>
                </a:solidFill>
                <a:ea typeface="Arial"/>
                <a:sym typeface="Arial"/>
              </a:rPr>
              <a:t>ANTI-ISLAM</a:t>
            </a:r>
            <a:endParaRPr lang="en-US" sz="1800" b="1" dirty="0">
              <a:solidFill>
                <a:srgbClr val="A22C44"/>
              </a:solidFill>
              <a:ea typeface="Arial"/>
              <a:sym typeface="Arial"/>
            </a:endParaRPr>
          </a:p>
          <a:p>
            <a:pPr marL="0" lvl="0" indent="-69850" rtl="0">
              <a:lnSpc>
                <a:spcPct val="100000"/>
              </a:lnSpc>
              <a:spcBef>
                <a:spcPts val="600"/>
              </a:spcBef>
              <a:buClr>
                <a:schemeClr val="dk1"/>
              </a:buClr>
              <a:buSzPct val="100000"/>
              <a:buFont typeface="Arial"/>
              <a:buNone/>
            </a:pPr>
            <a:r>
              <a:rPr lang="en-US" sz="1400" dirty="0">
                <a:solidFill>
                  <a:srgbClr val="7E7E7E"/>
                </a:solidFill>
                <a:ea typeface="Arial"/>
                <a:sym typeface="Arial"/>
              </a:rPr>
              <a:t>Number of sites: 15 </a:t>
            </a:r>
          </a:p>
          <a:p>
            <a:pPr marL="0" lvl="0" indent="-69850" rtl="0">
              <a:lnSpc>
                <a:spcPct val="100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3.5 percent</a:t>
            </a:r>
            <a:endParaRPr lang="en-US" sz="1400" dirty="0">
              <a:solidFill>
                <a:srgbClr val="7E7E7E"/>
              </a:solidFill>
              <a:ea typeface="Arial"/>
              <a:sym typeface="Arial"/>
            </a:endParaRPr>
          </a:p>
          <a:p>
            <a:pPr marL="0" lvl="0" indent="-69850" rtl="0">
              <a:lnSpc>
                <a:spcPct val="100000"/>
              </a:lnSpc>
              <a:spcBef>
                <a:spcPts val="6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These sources are similar to those in the French Identity cluster, but focus specifically on Islam. Some offer “analysis” of the history and the religious culture of Islam. These sources are clearly directed against the perceived growth of Islam in France. They see the danger in being outbred by “Muslims”. This is the demographic problem they identify, which they sometimes refer to as “ethno-mathematics” or the </a:t>
            </a:r>
            <a:r>
              <a:rPr lang="en-US" sz="1400" i="1" dirty="0">
                <a:solidFill>
                  <a:srgbClr val="7E7E7E"/>
                </a:solidFill>
                <a:ea typeface="Arial"/>
                <a:sym typeface="Arial"/>
              </a:rPr>
              <a:t>Grand </a:t>
            </a:r>
            <a:r>
              <a:rPr lang="en-US" sz="1400" i="1" dirty="0" err="1">
                <a:solidFill>
                  <a:srgbClr val="7E7E7E"/>
                </a:solidFill>
                <a:ea typeface="Arial"/>
                <a:sym typeface="Arial"/>
              </a:rPr>
              <a:t>Remplacement</a:t>
            </a:r>
            <a:r>
              <a:rPr lang="en-US" sz="1400" dirty="0">
                <a:solidFill>
                  <a:srgbClr val="7E7E7E"/>
                </a:solidFill>
                <a:ea typeface="Arial"/>
                <a:sym typeface="Arial"/>
              </a:rPr>
              <a:t>.</a:t>
            </a:r>
          </a:p>
          <a:p>
            <a:pPr marL="0" lvl="0" indent="-69850" rtl="0">
              <a:lnSpc>
                <a:spcPct val="100000"/>
              </a:lnSpc>
              <a:spcBef>
                <a:spcPts val="600"/>
              </a:spcBef>
              <a:spcAft>
                <a:spcPts val="200"/>
              </a:spcAft>
              <a:buClr>
                <a:schemeClr val="dk1"/>
              </a:buClr>
              <a:buSzPct val="100000"/>
              <a:buFont typeface="Arial"/>
              <a:buNone/>
            </a:pPr>
            <a:r>
              <a:rPr lang="en-US" sz="1400" b="1" dirty="0">
                <a:solidFill>
                  <a:srgbClr val="7E7E7E"/>
                </a:solidFill>
                <a:ea typeface="Arial"/>
                <a:sym typeface="Arial"/>
              </a:rPr>
              <a:t>Top </a:t>
            </a:r>
            <a:r>
              <a:rPr lang="en-US" sz="1400" b="1" dirty="0" smtClean="0">
                <a:solidFill>
                  <a:srgbClr val="7E7E7E"/>
                </a:solidFill>
                <a:ea typeface="Arial"/>
                <a:sym typeface="Arial"/>
              </a:rPr>
              <a:t>themes</a:t>
            </a:r>
            <a:endParaRPr lang="en-US" sz="1400" b="1" dirty="0">
              <a:solidFill>
                <a:srgbClr val="7E7E7E"/>
              </a:solidFill>
              <a:ea typeface="Arial"/>
              <a:sym typeface="Arial"/>
            </a:endParaRPr>
          </a:p>
          <a:p>
            <a:pPr marL="0" lvl="0" indent="-69850" rtl="0">
              <a:lnSpc>
                <a:spcPct val="100000"/>
              </a:lnSpc>
              <a:spcBef>
                <a:spcPts val="0"/>
              </a:spcBef>
              <a:buClr>
                <a:schemeClr val="dk1"/>
              </a:buClr>
              <a:buSzPct val="100000"/>
              <a:buFont typeface="Arial"/>
              <a:buNone/>
            </a:pPr>
            <a:r>
              <a:rPr lang="en-US" sz="1400" dirty="0">
                <a:solidFill>
                  <a:srgbClr val="7E7E7E"/>
                </a:solidFill>
                <a:ea typeface="Arial"/>
                <a:sym typeface="Arial"/>
              </a:rPr>
              <a:t>The top themes in this cluster are the cultural fear of losing French identity due to the influx of Muslims, insecurity in the suburbs, and the danger of terrorism.</a:t>
            </a:r>
          </a:p>
          <a:p>
            <a:pPr marL="0" lvl="0" indent="-69850">
              <a:lnSpc>
                <a:spcPct val="100000"/>
              </a:lnSpc>
              <a:spcBef>
                <a:spcPts val="600"/>
              </a:spcBef>
              <a:buNone/>
            </a:pPr>
            <a:r>
              <a:rPr lang="en-US" sz="1400" dirty="0">
                <a:solidFill>
                  <a:srgbClr val="7E7E7E"/>
                </a:solidFill>
                <a:ea typeface="Arial"/>
                <a:sym typeface="Arial"/>
              </a:rPr>
              <a:t>These sites denounce mainstream politicians and intellectuals as being the victims of politically correct speech, useful idiots, or even complicit with Islamism. The mainstream, in their view, is unwilling to see the obvious dangers of Islam, its terroristic tendencies, and the existence of a “parallel society” that threatens French culture and Christianity. These sources cite the case where Paris mayor Anne Hidalgo “secretly </a:t>
            </a:r>
            <a:r>
              <a:rPr lang="en-US" sz="1400" dirty="0" smtClean="0">
                <a:solidFill>
                  <a:srgbClr val="7E7E7E"/>
                </a:solidFill>
                <a:ea typeface="Arial"/>
                <a:sym typeface="Arial"/>
              </a:rPr>
              <a:t>in </a:t>
            </a:r>
            <a:r>
              <a:rPr lang="en-US" sz="1400" dirty="0">
                <a:solidFill>
                  <a:srgbClr val="7E7E7E"/>
                </a:solidFill>
                <a:ea typeface="Arial"/>
                <a:sym typeface="Arial"/>
              </a:rPr>
              <a:t>public spaces. sponsored” Muslim cultural organizations with State funds. They mention a scandal in Spain, where the Madrid mayor failed to authorize the placement of a Nativity scene in the city centre for Christmas, arguing that only religiously-neutral symbols should be </a:t>
            </a:r>
            <a:r>
              <a:rPr lang="en-US" sz="1400" dirty="0" smtClean="0">
                <a:solidFill>
                  <a:srgbClr val="7E7E7E"/>
                </a:solidFill>
                <a:ea typeface="Arial"/>
                <a:sym typeface="Arial"/>
              </a:rPr>
              <a:t>allowed. </a:t>
            </a:r>
            <a:endParaRPr lang="en-US" sz="1400" dirty="0">
              <a:solidFill>
                <a:srgbClr val="7E7E7E"/>
              </a:solidFill>
              <a:ea typeface="Arial"/>
              <a:sym typeface="Arial"/>
            </a:endParaRPr>
          </a:p>
        </p:txBody>
      </p:sp>
      <p:sp>
        <p:nvSpPr>
          <p:cNvPr id="5" name="Rectangle 4">
            <a:extLst>
              <a:ext uri="{FF2B5EF4-FFF2-40B4-BE49-F238E27FC236}">
                <a16:creationId xmlns:a16="http://schemas.microsoft.com/office/drawing/2014/main" xmlns="" id="{F3B095CC-FC0F-4ADF-BDE9-FF4BFD2C8AC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655777" y="846986"/>
            <a:ext cx="5115676" cy="5442516"/>
          </a:xfrm>
          <a:prstGeom prst="rect">
            <a:avLst/>
          </a:prstGeom>
        </p:spPr>
        <p:txBody>
          <a:bodyPr wrap="square">
            <a:spAutoFit/>
          </a:bodyPr>
          <a:lstStyle/>
          <a:p>
            <a:pPr lvl="0" indent="-69850">
              <a:spcBef>
                <a:spcPts val="600"/>
              </a:spcBef>
              <a:buClr>
                <a:schemeClr val="dk1"/>
              </a:buClr>
              <a:buSzPct val="100000"/>
            </a:pPr>
            <a:r>
              <a:rPr lang="en-US" dirty="0">
                <a:solidFill>
                  <a:srgbClr val="7E7E7E"/>
                </a:solidFill>
                <a:latin typeface="Calibri" panose="020F0502020204030204" pitchFamily="34" charset="0"/>
              </a:rPr>
              <a:t>For some, terrorism is the lesser threat, mainly because it comes from outside and can be identified and therefore defeated. But the Muslim masses who have already settled in the country without being integrated; on the contrary, they distort French culture and society according to their alien norms and customs. Because this theme is shared with the French Identity cluster, articles are often cross-posted. They want to dismiss the Muslim threat and treat any criticism of their aims as racist. (</a:t>
            </a:r>
            <a:r>
              <a:rPr lang="en-US" u="sng" dirty="0">
                <a:solidFill>
                  <a:srgbClr val="7E7E7E"/>
                </a:solidFill>
                <a:latin typeface="Calibri" panose="020F0502020204030204" pitchFamily="34" charset="0"/>
                <a:hlinkClick r:id="rId3"/>
              </a:rPr>
              <a:t>http://lesobservateurs.ch/2017/04/06/nauseabond-de-denoncer-lexistence-de-djihadistes-europe/</a:t>
            </a:r>
            <a:r>
              <a:rPr lang="en-US" dirty="0">
                <a:solidFill>
                  <a:srgbClr val="7E7E7E"/>
                </a:solidFill>
                <a:latin typeface="Calibri" panose="020F0502020204030204" pitchFamily="34" charset="0"/>
              </a:rPr>
              <a:t>)</a:t>
            </a:r>
          </a:p>
          <a:p>
            <a:pPr lvl="0" indent="-69850">
              <a:spcBef>
                <a:spcPts val="600"/>
              </a:spcBef>
              <a:spcAft>
                <a:spcPts val="200"/>
              </a:spcAft>
              <a:buClr>
                <a:schemeClr val="dk1"/>
              </a:buClr>
              <a:buSzPct val="100000"/>
            </a:pPr>
            <a:r>
              <a:rPr lang="en-US" b="1" dirty="0">
                <a:solidFill>
                  <a:srgbClr val="7E7E7E"/>
                </a:solidFill>
                <a:latin typeface="Calibri" panose="020F0502020204030204" pitchFamily="34" charset="0"/>
              </a:rPr>
              <a:t>Political </a:t>
            </a:r>
            <a:r>
              <a:rPr lang="en-US" b="1" dirty="0" smtClean="0">
                <a:solidFill>
                  <a:srgbClr val="7E7E7E"/>
                </a:solidFill>
                <a:latin typeface="Calibri" panose="020F0502020204030204" pitchFamily="34" charset="0"/>
              </a:rPr>
              <a:t>support</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Sources in this cluster express support only for Marine Le Pen. However, some sources which define themselves as conservative or neo-conservative (like dreuz.info) are rather </a:t>
            </a:r>
            <a:r>
              <a:rPr lang="en-US" dirty="0" err="1">
                <a:solidFill>
                  <a:srgbClr val="7E7E7E"/>
                </a:solidFill>
                <a:latin typeface="Calibri" panose="020F0502020204030204" pitchFamily="34" charset="0"/>
              </a:rPr>
              <a:t>favourable</a:t>
            </a:r>
            <a:r>
              <a:rPr lang="en-US" dirty="0">
                <a:solidFill>
                  <a:srgbClr val="7E7E7E"/>
                </a:solidFill>
                <a:latin typeface="Calibri" panose="020F0502020204030204" pitchFamily="34" charset="0"/>
              </a:rPr>
              <a:t> to </a:t>
            </a:r>
            <a:r>
              <a:rPr lang="en-US" dirty="0" err="1">
                <a:solidFill>
                  <a:srgbClr val="7E7E7E"/>
                </a:solidFill>
                <a:latin typeface="Calibri" panose="020F0502020204030204" pitchFamily="34" charset="0"/>
              </a:rPr>
              <a:t>Fillon</a:t>
            </a:r>
            <a:r>
              <a:rPr lang="en-US" dirty="0">
                <a:solidFill>
                  <a:srgbClr val="7E7E7E"/>
                </a:solidFill>
                <a:latin typeface="Calibri" panose="020F0502020204030204" pitchFamily="34" charset="0"/>
              </a:rPr>
              <a:t> and reject Le Pen’s protectionist economic stance. Some sites criticize Le Pen for her declaration that coexistence with Islam is possible, as this suggests, erroneously in their view, there is a variant of non-fundamentalist Islam that is “compatible with the Republic”. The candidates that sources in this cluster see as their main adversaries are, in their view, being protected both by the judiciary and media. For example, despite the fact that </a:t>
            </a:r>
            <a:r>
              <a:rPr lang="en-US" dirty="0" err="1">
                <a:solidFill>
                  <a:srgbClr val="7E7E7E"/>
                </a:solidFill>
                <a:latin typeface="Calibri" panose="020F0502020204030204" pitchFamily="34" charset="0"/>
              </a:rPr>
              <a:t>Hamon</a:t>
            </a:r>
            <a:r>
              <a:rPr lang="en-US" dirty="0">
                <a:solidFill>
                  <a:srgbClr val="7E7E7E"/>
                </a:solidFill>
                <a:latin typeface="Calibri" panose="020F0502020204030204" pitchFamily="34" charset="0"/>
              </a:rPr>
              <a:t> has been investigated, the media is keeping silent, just as it has done with Macron’s scandals. These sources also believe there is a conspiracy against </a:t>
            </a:r>
            <a:r>
              <a:rPr lang="en-US" dirty="0" err="1">
                <a:solidFill>
                  <a:srgbClr val="7E7E7E"/>
                </a:solidFill>
                <a:latin typeface="Calibri" panose="020F0502020204030204" pitchFamily="34" charset="0"/>
              </a:rPr>
              <a:t>Fillon</a:t>
            </a:r>
            <a:r>
              <a:rPr lang="en-US" dirty="0">
                <a:solidFill>
                  <a:srgbClr val="7E7E7E"/>
                </a:solidFill>
                <a:latin typeface="Calibri" panose="020F0502020204030204" pitchFamily="34" charset="0"/>
              </a:rPr>
              <a: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b="1" dirty="0">
                <a:solidFill>
                  <a:srgbClr val="243049"/>
                </a:solidFill>
              </a:rPr>
              <a:t>REFRAME CLUSTERS</a:t>
            </a:r>
            <a:endParaRPr lang="en-US" dirty="0"/>
          </a:p>
        </p:txBody>
      </p:sp>
      <p:sp>
        <p:nvSpPr>
          <p:cNvPr id="410" name="Shape 410"/>
          <p:cNvSpPr txBox="1">
            <a:spLocks noGrp="1"/>
          </p:cNvSpPr>
          <p:nvPr>
            <p:ph type="body" idx="1"/>
          </p:nvPr>
        </p:nvSpPr>
        <p:spPr>
          <a:xfrm>
            <a:off x="840716" y="1451567"/>
            <a:ext cx="5293384" cy="4737300"/>
          </a:xfrm>
          <a:prstGeom prst="rect">
            <a:avLst/>
          </a:prstGeom>
        </p:spPr>
        <p:txBody>
          <a:bodyPr lIns="91425" tIns="91425" rIns="91425" bIns="91425" anchor="t" anchorCtr="0">
            <a:noAutofit/>
          </a:bodyPr>
          <a:lstStyle/>
          <a:p>
            <a:pPr marL="0" lvl="0" indent="-69850" rtl="0">
              <a:lnSpc>
                <a:spcPct val="100000"/>
              </a:lnSpc>
              <a:spcBef>
                <a:spcPts val="600"/>
              </a:spcBef>
              <a:spcAft>
                <a:spcPts val="400"/>
              </a:spcAft>
              <a:buClr>
                <a:schemeClr val="dk1"/>
              </a:buClr>
              <a:buSzPct val="84615"/>
              <a:buFont typeface="Arial"/>
              <a:buNone/>
            </a:pPr>
            <a:r>
              <a:rPr lang="en-US" sz="1800" b="1" dirty="0" smtClean="0">
                <a:solidFill>
                  <a:srgbClr val="A22C44"/>
                </a:solidFill>
                <a:latin typeface="Calibri" panose="020F0502020204030204" pitchFamily="34" charset="0"/>
                <a:ea typeface="Arial"/>
                <a:cs typeface="Arial"/>
                <a:sym typeface="Arial"/>
              </a:rPr>
              <a:t>ANTI-CORPORATE</a:t>
            </a:r>
            <a:endParaRPr lang="en-US" sz="1800" b="1" dirty="0">
              <a:solidFill>
                <a:srgbClr val="A22C44"/>
              </a:solidFill>
              <a:latin typeface="Calibri" panose="020F0502020204030204" pitchFamily="34" charset="0"/>
              <a:ea typeface="Arial"/>
              <a:cs typeface="Arial"/>
              <a:sym typeface="Arial"/>
            </a:endParaRPr>
          </a:p>
          <a:p>
            <a:pPr marL="0" lvl="0" indent="-69850" rtl="0">
              <a:lnSpc>
                <a:spcPct val="100000"/>
              </a:lnSpc>
              <a:spcBef>
                <a:spcPts val="600"/>
              </a:spcBef>
              <a:buClr>
                <a:schemeClr val="dk1"/>
              </a:buClr>
              <a:buSzPct val="100000"/>
              <a:buFont typeface="Arial"/>
              <a:buNone/>
            </a:pPr>
            <a:r>
              <a:rPr lang="en-US" sz="1400" dirty="0">
                <a:solidFill>
                  <a:srgbClr val="7E7E7E"/>
                </a:solidFill>
                <a:latin typeface="Calibri" panose="020F0502020204030204" pitchFamily="34" charset="0"/>
                <a:ea typeface="Arial"/>
                <a:cs typeface="Arial"/>
                <a:sym typeface="Arial"/>
              </a:rPr>
              <a:t>Number of sites: 24 </a:t>
            </a:r>
          </a:p>
          <a:p>
            <a:pPr marL="0" lvl="0" indent="-69850" rtl="0">
              <a:lnSpc>
                <a:spcPct val="100000"/>
              </a:lnSpc>
              <a:spcBef>
                <a:spcPts val="0"/>
              </a:spcBef>
              <a:buClr>
                <a:schemeClr val="dk1"/>
              </a:buClr>
              <a:buSzPct val="100000"/>
              <a:buFont typeface="Arial"/>
              <a:buNone/>
            </a:pPr>
            <a:r>
              <a:rPr lang="en-US" sz="1400" dirty="0" smtClean="0">
                <a:solidFill>
                  <a:srgbClr val="7E7E7E"/>
                </a:solidFill>
                <a:latin typeface="Calibri" panose="020F0502020204030204" pitchFamily="34" charset="0"/>
                <a:ea typeface="Arial"/>
                <a:cs typeface="Arial"/>
                <a:sym typeface="Arial"/>
              </a:rPr>
              <a:t>Percent </a:t>
            </a:r>
            <a:r>
              <a:rPr lang="en-US" sz="1400" dirty="0">
                <a:solidFill>
                  <a:srgbClr val="7E7E7E"/>
                </a:solidFill>
                <a:latin typeface="Calibri" panose="020F0502020204030204" pitchFamily="34" charset="0"/>
                <a:ea typeface="Arial"/>
                <a:cs typeface="Arial"/>
                <a:sym typeface="Arial"/>
              </a:rPr>
              <a:t>of total links shared: </a:t>
            </a:r>
            <a:r>
              <a:rPr lang="en-US" sz="1400" dirty="0" smtClean="0">
                <a:solidFill>
                  <a:srgbClr val="7E7E7E"/>
                </a:solidFill>
                <a:latin typeface="Calibri" panose="020F0502020204030204" pitchFamily="34" charset="0"/>
                <a:ea typeface="Arial"/>
                <a:cs typeface="Arial"/>
                <a:sym typeface="Arial"/>
              </a:rPr>
              <a:t>0.7 percent</a:t>
            </a:r>
            <a:endParaRPr lang="en-US" sz="1400" dirty="0">
              <a:solidFill>
                <a:srgbClr val="7E7E7E"/>
              </a:solidFill>
              <a:latin typeface="Calibri" panose="020F0502020204030204" pitchFamily="34" charset="0"/>
              <a:ea typeface="Arial"/>
              <a:cs typeface="Arial"/>
              <a:sym typeface="Arial"/>
            </a:endParaRPr>
          </a:p>
          <a:p>
            <a:pPr marL="0" lvl="0" indent="-69850" rtl="0">
              <a:lnSpc>
                <a:spcPct val="100000"/>
              </a:lnSpc>
              <a:spcBef>
                <a:spcPts val="600"/>
              </a:spcBef>
              <a:spcAft>
                <a:spcPts val="200"/>
              </a:spcAft>
              <a:buClr>
                <a:schemeClr val="dk1"/>
              </a:buClr>
              <a:buSzPct val="100000"/>
              <a:buFont typeface="Arial"/>
              <a:buNone/>
            </a:pPr>
            <a:r>
              <a:rPr lang="en-US" sz="1400" b="1" dirty="0">
                <a:solidFill>
                  <a:srgbClr val="7E7E7E"/>
                </a:solidFill>
                <a:latin typeface="Calibri" panose="020F0502020204030204" pitchFamily="34" charset="0"/>
                <a:ea typeface="Arial"/>
                <a:cs typeface="Arial"/>
                <a:sym typeface="Arial"/>
              </a:rPr>
              <a:t>Background</a:t>
            </a:r>
          </a:p>
          <a:p>
            <a:pPr marL="0" lvl="0" indent="-69850" rtl="0">
              <a:lnSpc>
                <a:spcPct val="100000"/>
              </a:lnSpc>
              <a:spcBef>
                <a:spcPts val="600"/>
              </a:spcBef>
              <a:buClr>
                <a:schemeClr val="dk1"/>
              </a:buClr>
              <a:buSzPct val="100000"/>
              <a:buFont typeface="Arial"/>
              <a:buNone/>
            </a:pPr>
            <a:r>
              <a:rPr lang="en-US" sz="1400" dirty="0">
                <a:solidFill>
                  <a:srgbClr val="7E7E7E"/>
                </a:solidFill>
                <a:latin typeface="Calibri" panose="020F0502020204030204" pitchFamily="34" charset="0"/>
                <a:ea typeface="Arial"/>
                <a:cs typeface="Arial"/>
                <a:sym typeface="Arial"/>
              </a:rPr>
              <a:t>This cluster represents a new left whose mission is to renew social criticism. They see the EU, liberal economics, and globalism as their enemies and their content reflects this. Sources in this cluster are sovereigntist and reject global capitalism. They bear a strong resemblance to the Anti-Global Patriots except they have a </a:t>
            </a:r>
            <a:r>
              <a:rPr lang="en-US" sz="1400" i="1" dirty="0">
                <a:solidFill>
                  <a:srgbClr val="7E7E7E"/>
                </a:solidFill>
                <a:latin typeface="Calibri" panose="020F0502020204030204" pitchFamily="34" charset="0"/>
                <a:ea typeface="Arial"/>
                <a:cs typeface="Arial"/>
                <a:sym typeface="Arial"/>
              </a:rPr>
              <a:t>positive</a:t>
            </a:r>
            <a:r>
              <a:rPr lang="en-US" sz="1400" dirty="0">
                <a:solidFill>
                  <a:srgbClr val="7E7E7E"/>
                </a:solidFill>
                <a:latin typeface="Calibri" panose="020F0502020204030204" pitchFamily="34" charset="0"/>
                <a:ea typeface="Arial"/>
                <a:cs typeface="Arial"/>
                <a:sym typeface="Arial"/>
              </a:rPr>
              <a:t> view on Islam and refugees.  Some of the sources in this cluster seek the intellectual renewal of the left, while others focus on pragmatic left-leaning sovereigntist approaches to politics.</a:t>
            </a:r>
          </a:p>
          <a:p>
            <a:pPr marL="0" lvl="0" indent="-69850" rtl="0">
              <a:lnSpc>
                <a:spcPct val="100000"/>
              </a:lnSpc>
              <a:spcBef>
                <a:spcPts val="600"/>
              </a:spcBef>
              <a:spcAft>
                <a:spcPts val="200"/>
              </a:spcAft>
              <a:buClr>
                <a:schemeClr val="dk1"/>
              </a:buClr>
              <a:buSzPct val="100000"/>
              <a:buFont typeface="Arial"/>
              <a:buNone/>
            </a:pPr>
            <a:r>
              <a:rPr lang="en-US" sz="1400" b="1" dirty="0">
                <a:solidFill>
                  <a:srgbClr val="7E7E7E"/>
                </a:solidFill>
                <a:latin typeface="Calibri" panose="020F0502020204030204" pitchFamily="34" charset="0"/>
                <a:ea typeface="Arial"/>
                <a:cs typeface="Arial"/>
                <a:sym typeface="Arial"/>
              </a:rPr>
              <a:t>Top </a:t>
            </a:r>
            <a:r>
              <a:rPr lang="en-US" sz="1400" b="1" dirty="0" smtClean="0">
                <a:solidFill>
                  <a:srgbClr val="7E7E7E"/>
                </a:solidFill>
                <a:latin typeface="Calibri" panose="020F0502020204030204" pitchFamily="34" charset="0"/>
                <a:ea typeface="Arial"/>
                <a:cs typeface="Arial"/>
                <a:sym typeface="Arial"/>
              </a:rPr>
              <a:t>themes</a:t>
            </a:r>
            <a:endParaRPr lang="en-US" sz="1400" b="1" dirty="0">
              <a:solidFill>
                <a:srgbClr val="7E7E7E"/>
              </a:solidFill>
              <a:latin typeface="Calibri" panose="020F0502020204030204" pitchFamily="34" charset="0"/>
              <a:ea typeface="Arial"/>
              <a:cs typeface="Arial"/>
              <a:sym typeface="Arial"/>
            </a:endParaRPr>
          </a:p>
          <a:p>
            <a:pPr marL="0" lvl="0" indent="-69850">
              <a:lnSpc>
                <a:spcPct val="100000"/>
              </a:lnSpc>
              <a:spcBef>
                <a:spcPts val="600"/>
              </a:spcBef>
              <a:buNone/>
            </a:pPr>
            <a:r>
              <a:rPr lang="en-US" sz="1400" dirty="0">
                <a:solidFill>
                  <a:srgbClr val="7E7E7E"/>
                </a:solidFill>
                <a:latin typeface="Calibri" panose="020F0502020204030204" pitchFamily="34" charset="0"/>
                <a:ea typeface="Arial"/>
                <a:cs typeface="Arial"/>
                <a:sym typeface="Arial"/>
              </a:rPr>
              <a:t>There are a variety of topics in this cluster. Most prominent is a thesis of leftist renewal, and that the present is ripe for change. With the traditional signposts having vanished, it is urgent to rethink politics, and the place of the left in it as well, and to engage in more decisive action</a:t>
            </a:r>
            <a:r>
              <a:rPr lang="en-US" sz="1400" dirty="0" smtClean="0">
                <a:solidFill>
                  <a:srgbClr val="7E7E7E"/>
                </a:solidFill>
                <a:latin typeface="Calibri" panose="020F0502020204030204" pitchFamily="34" charset="0"/>
                <a:ea typeface="Arial"/>
                <a:cs typeface="Arial"/>
                <a:sym typeface="Arial"/>
              </a:rPr>
              <a:t>. </a:t>
            </a:r>
            <a:r>
              <a:rPr lang="en-US" sz="1400" dirty="0">
                <a:solidFill>
                  <a:srgbClr val="7E7E7E"/>
                </a:solidFill>
                <a:latin typeface="Calibri" panose="020F0502020204030204" pitchFamily="34" charset="0"/>
              </a:rPr>
              <a:t>Action needs to come in two forms. One is resistance. There are hints of conspiracy in some of the pragmatic sovereigntist sources that connect them tangentially to the Alternative space. </a:t>
            </a:r>
            <a:endParaRPr lang="en-US" sz="1400" dirty="0">
              <a:solidFill>
                <a:srgbClr val="7E7E7E"/>
              </a:solidFill>
              <a:latin typeface="Calibri" panose="020F0502020204030204" pitchFamily="34" charset="0"/>
              <a:ea typeface="Arial"/>
              <a:cs typeface="Arial"/>
              <a:sym typeface="Arial"/>
            </a:endParaRPr>
          </a:p>
        </p:txBody>
      </p:sp>
      <p:sp>
        <p:nvSpPr>
          <p:cNvPr id="5" name="Rectangle 4">
            <a:extLst>
              <a:ext uri="{FF2B5EF4-FFF2-40B4-BE49-F238E27FC236}">
                <a16:creationId xmlns:a16="http://schemas.microsoft.com/office/drawing/2014/main" xmlns="" id="{D7F33E5E-B6AE-4A11-80E2-EB438D77AA2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551753" y="1129737"/>
            <a:ext cx="5219700" cy="5380960"/>
          </a:xfrm>
          <a:prstGeom prst="rect">
            <a:avLst/>
          </a:prstGeom>
        </p:spPr>
        <p:txBody>
          <a:bodyPr wrap="square">
            <a:spAutoFit/>
          </a:bodyPr>
          <a:lstStyle/>
          <a:p>
            <a:pPr lvl="0" indent="-69850">
              <a:spcBef>
                <a:spcPts val="600"/>
              </a:spcBef>
              <a:buClr>
                <a:schemeClr val="dk1"/>
              </a:buClr>
              <a:buSzPct val="100000"/>
            </a:pPr>
            <a:r>
              <a:rPr lang="en-US" dirty="0" smtClean="0">
                <a:solidFill>
                  <a:srgbClr val="7E7E7E"/>
                </a:solidFill>
                <a:latin typeface="Calibri" panose="020F0502020204030204" pitchFamily="34" charset="0"/>
              </a:rPr>
              <a:t>For </a:t>
            </a:r>
            <a:r>
              <a:rPr lang="en-US" dirty="0">
                <a:solidFill>
                  <a:srgbClr val="7E7E7E"/>
                </a:solidFill>
                <a:latin typeface="Calibri" panose="020F0502020204030204" pitchFamily="34" charset="0"/>
              </a:rPr>
              <a:t>example, sources believe traditional media is captured by corporate interests and big names, many of whom are part of the global Jewish elite. One source positively cites the stunning story of Icelandic bankers sentenced to prison (here posted on the famous conspiracy site, http://yournewswire.com/iceland-jail-bankers-46-years/), which is reposted by hard right blogs as well.</a:t>
            </a:r>
          </a:p>
          <a:p>
            <a:pPr lvl="0" indent="-69850">
              <a:spcBef>
                <a:spcPts val="600"/>
              </a:spcBef>
              <a:buClr>
                <a:schemeClr val="dk1"/>
              </a:buClr>
              <a:buSzPct val="100000"/>
            </a:pPr>
            <a:r>
              <a:rPr lang="en-US" dirty="0">
                <a:solidFill>
                  <a:srgbClr val="7E7E7E"/>
                </a:solidFill>
                <a:latin typeface="Calibri" panose="020F0502020204030204" pitchFamily="34" charset="0"/>
              </a:rPr>
              <a:t>Opposition to global elites in this new left comes stems from a familiar ecological point of view that is now expressed as localism (buy French/buy local) and the use local renewable energy sources. Exploitation of foreign workers is one way which these sources express and </a:t>
            </a:r>
            <a:r>
              <a:rPr lang="en-US" dirty="0" smtClean="0">
                <a:solidFill>
                  <a:srgbClr val="7E7E7E"/>
                </a:solidFill>
                <a:latin typeface="Calibri" panose="020F0502020204030204" pitchFamily="34" charset="0"/>
              </a:rPr>
              <a:t>rationalize </a:t>
            </a:r>
            <a:r>
              <a:rPr lang="en-US" dirty="0">
                <a:solidFill>
                  <a:srgbClr val="7E7E7E"/>
                </a:solidFill>
                <a:latin typeface="Calibri" panose="020F0502020204030204" pitchFamily="34" charset="0"/>
              </a:rPr>
              <a:t>the importance of sovereignty. For them, dumping from China must be stopped, especially because the Chinese worker is being mistreated.</a:t>
            </a:r>
          </a:p>
          <a:p>
            <a:pPr lvl="0" indent="-69850">
              <a:spcBef>
                <a:spcPts val="600"/>
              </a:spcBef>
              <a:spcAft>
                <a:spcPts val="200"/>
              </a:spcAft>
              <a:buClr>
                <a:schemeClr val="dk1"/>
              </a:buClr>
              <a:buSzPct val="100000"/>
            </a:pPr>
            <a:r>
              <a:rPr lang="en-US" b="1" dirty="0">
                <a:solidFill>
                  <a:srgbClr val="7E7E7E"/>
                </a:solidFill>
                <a:latin typeface="Calibri" panose="020F0502020204030204" pitchFamily="34" charset="0"/>
              </a:rPr>
              <a:t>Political </a:t>
            </a:r>
            <a:r>
              <a:rPr lang="en-US" b="1" dirty="0" smtClean="0">
                <a:solidFill>
                  <a:srgbClr val="7E7E7E"/>
                </a:solidFill>
                <a:latin typeface="Calibri" panose="020F0502020204030204" pitchFamily="34" charset="0"/>
              </a:rPr>
              <a:t>support</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In this cluster, </a:t>
            </a:r>
            <a:r>
              <a:rPr lang="en-US" dirty="0" err="1">
                <a:solidFill>
                  <a:srgbClr val="7E7E7E"/>
                </a:solidFill>
                <a:latin typeface="Calibri" panose="020F0502020204030204" pitchFamily="34" charset="0"/>
              </a:rPr>
              <a:t>Mélenchon</a:t>
            </a:r>
            <a:r>
              <a:rPr lang="en-US" dirty="0">
                <a:solidFill>
                  <a:srgbClr val="7E7E7E"/>
                </a:solidFill>
                <a:latin typeface="Calibri" panose="020F0502020204030204" pitchFamily="34" charset="0"/>
              </a:rPr>
              <a:t> receives moderate support as the flagship of the radical change these sources believe France needs. There is also an effort to delineate </a:t>
            </a:r>
            <a:r>
              <a:rPr lang="en-US" dirty="0" err="1">
                <a:solidFill>
                  <a:srgbClr val="7E7E7E"/>
                </a:solidFill>
                <a:latin typeface="Calibri" panose="020F0502020204030204" pitchFamily="34" charset="0"/>
              </a:rPr>
              <a:t>Mélenchon’s</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programme</a:t>
            </a:r>
            <a:r>
              <a:rPr lang="en-US" dirty="0">
                <a:solidFill>
                  <a:srgbClr val="7E7E7E"/>
                </a:solidFill>
                <a:latin typeface="Calibri" panose="020F0502020204030204" pitchFamily="34" charset="0"/>
              </a:rPr>
              <a:t> from that of Le Pen’s:</a:t>
            </a:r>
            <a:r>
              <a:rPr lang="en-US" dirty="0">
                <a:solidFill>
                  <a:srgbClr val="7E7E7E"/>
                </a:solidFill>
                <a:latin typeface="Calibri" panose="020F0502020204030204" pitchFamily="34" charset="0"/>
                <a:hlinkClick r:id="rId3"/>
              </a:rPr>
              <a:t> </a:t>
            </a:r>
            <a:r>
              <a:rPr lang="en-US" u="sng" dirty="0">
                <a:solidFill>
                  <a:srgbClr val="7E7E7E"/>
                </a:solidFill>
                <a:latin typeface="Calibri" panose="020F0502020204030204" pitchFamily="34" charset="0"/>
                <a:hlinkClick r:id="rId3"/>
              </a:rPr>
              <a:t>http://heuredupeuple.fr/programmes-melenchon-pen-oppose/</a:t>
            </a:r>
            <a:r>
              <a:rPr lang="en-US" dirty="0">
                <a:solidFill>
                  <a:srgbClr val="7E7E7E"/>
                </a:solidFill>
                <a:latin typeface="Calibri" panose="020F0502020204030204" pitchFamily="34" charset="0"/>
              </a:rPr>
              <a:t>. </a:t>
            </a:r>
            <a:r>
              <a:rPr lang="en-US" dirty="0" err="1">
                <a:solidFill>
                  <a:srgbClr val="7E7E7E"/>
                </a:solidFill>
                <a:latin typeface="Calibri" panose="020F0502020204030204" pitchFamily="34" charset="0"/>
              </a:rPr>
              <a:t>Poutou</a:t>
            </a:r>
            <a:r>
              <a:rPr lang="en-US" dirty="0">
                <a:solidFill>
                  <a:srgbClr val="7E7E7E"/>
                </a:solidFill>
                <a:latin typeface="Calibri" panose="020F0502020204030204" pitchFamily="34" charset="0"/>
              </a:rPr>
              <a:t> receives weak support from sources in this cluster as well.</a:t>
            </a:r>
          </a:p>
          <a:p>
            <a:pPr lvl="0" indent="-69850">
              <a:spcBef>
                <a:spcPts val="600"/>
              </a:spcBef>
              <a:buClr>
                <a:schemeClr val="dk1"/>
              </a:buClr>
              <a:buSzPct val="100000"/>
            </a:pPr>
            <a:r>
              <a:rPr lang="en-US" dirty="0">
                <a:solidFill>
                  <a:srgbClr val="7E7E7E"/>
                </a:solidFill>
                <a:latin typeface="Calibri" panose="020F0502020204030204" pitchFamily="34" charset="0"/>
              </a:rPr>
              <a:t>Sources in this cluster tend to oppose Macron, naturally, as the candidate of the </a:t>
            </a:r>
            <a:r>
              <a:rPr lang="en-US" dirty="0" smtClean="0">
                <a:solidFill>
                  <a:srgbClr val="7E7E7E"/>
                </a:solidFill>
                <a:latin typeface="Calibri" panose="020F0502020204030204" pitchFamily="34" charset="0"/>
              </a:rPr>
              <a:t>mainstream, </a:t>
            </a:r>
            <a:r>
              <a:rPr lang="en-US" dirty="0">
                <a:solidFill>
                  <a:srgbClr val="7E7E7E"/>
                </a:solidFill>
                <a:latin typeface="Calibri" panose="020F0502020204030204" pitchFamily="34" charset="0"/>
              </a:rPr>
              <a:t>which sees him as the source of renewal France needs.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b="1">
                <a:solidFill>
                  <a:srgbClr val="243049"/>
                </a:solidFill>
              </a:rPr>
              <a:t>ALTERNATIVE CLUSTERS</a:t>
            </a:r>
          </a:p>
        </p:txBody>
      </p:sp>
      <p:sp>
        <p:nvSpPr>
          <p:cNvPr id="417" name="Shape 417"/>
          <p:cNvSpPr txBox="1">
            <a:spLocks noGrp="1"/>
          </p:cNvSpPr>
          <p:nvPr>
            <p:ph type="body" idx="1"/>
          </p:nvPr>
        </p:nvSpPr>
        <p:spPr>
          <a:xfrm>
            <a:off x="838200" y="1343720"/>
            <a:ext cx="4933950" cy="4907400"/>
          </a:xfrm>
          <a:prstGeom prst="rect">
            <a:avLst/>
          </a:prstGeom>
        </p:spPr>
        <p:txBody>
          <a:bodyPr lIns="91425" tIns="91425" rIns="91425" bIns="91425" anchor="t" anchorCtr="0">
            <a:noAutofit/>
          </a:bodyPr>
          <a:lstStyle/>
          <a:p>
            <a:pPr marL="0" lvl="0">
              <a:lnSpc>
                <a:spcPct val="100000"/>
              </a:lnSpc>
              <a:spcBef>
                <a:spcPts val="600"/>
              </a:spcBef>
              <a:buClr>
                <a:schemeClr val="dk1"/>
              </a:buClr>
              <a:buSzPct val="100000"/>
              <a:buFont typeface="Arial"/>
              <a:buNone/>
            </a:pPr>
            <a:r>
              <a:rPr lang="en-US" sz="1800" b="1" dirty="0" smtClean="0">
                <a:solidFill>
                  <a:srgbClr val="A22C44"/>
                </a:solidFill>
                <a:ea typeface="Arial"/>
                <a:sym typeface="Arial"/>
              </a:rPr>
              <a:t>CONSPIRATORIAL/ANTI-SYSTEM</a:t>
            </a:r>
            <a:endParaRPr lang="en-US" sz="1800" b="1" dirty="0">
              <a:solidFill>
                <a:srgbClr val="A22C44"/>
              </a:solidFill>
              <a:ea typeface="Arial"/>
              <a:sym typeface="Arial"/>
            </a:endParaRPr>
          </a:p>
          <a:p>
            <a:pPr marL="0" lvl="0" indent="-69850" rtl="0">
              <a:lnSpc>
                <a:spcPct val="100000"/>
              </a:lnSpc>
              <a:spcBef>
                <a:spcPts val="600"/>
              </a:spcBef>
              <a:buClr>
                <a:schemeClr val="dk1"/>
              </a:buClr>
              <a:buSzPct val="100000"/>
              <a:buFont typeface="Arial"/>
              <a:buNone/>
            </a:pPr>
            <a:r>
              <a:rPr lang="en-US" sz="1400" dirty="0">
                <a:solidFill>
                  <a:srgbClr val="7E7E7E"/>
                </a:solidFill>
                <a:ea typeface="Arial"/>
                <a:sym typeface="Arial"/>
              </a:rPr>
              <a:t>Number of sites: 32 </a:t>
            </a:r>
          </a:p>
          <a:p>
            <a:pPr marL="0" lvl="0" indent="-69850" rtl="0">
              <a:lnSpc>
                <a:spcPct val="100000"/>
              </a:lnSpc>
              <a:spcBef>
                <a:spcPts val="0"/>
              </a:spcBef>
              <a:buClr>
                <a:schemeClr val="dk1"/>
              </a:buClr>
              <a:buSzPct val="100000"/>
              <a:buFont typeface="Arial"/>
              <a:buNone/>
            </a:pPr>
            <a:r>
              <a:rPr lang="en-US" sz="1400" dirty="0" smtClean="0">
                <a:solidFill>
                  <a:srgbClr val="7E7E7E"/>
                </a:solidFill>
                <a:ea typeface="Arial"/>
                <a:sym typeface="Arial"/>
              </a:rPr>
              <a:t>Percent </a:t>
            </a:r>
            <a:r>
              <a:rPr lang="en-US" sz="1400" dirty="0">
                <a:solidFill>
                  <a:srgbClr val="7E7E7E"/>
                </a:solidFill>
                <a:ea typeface="Arial"/>
                <a:sym typeface="Arial"/>
              </a:rPr>
              <a:t>of total links shared: </a:t>
            </a:r>
            <a:r>
              <a:rPr lang="en-US" sz="1400" dirty="0" smtClean="0">
                <a:solidFill>
                  <a:srgbClr val="7E7E7E"/>
                </a:solidFill>
                <a:ea typeface="Arial"/>
                <a:sym typeface="Arial"/>
              </a:rPr>
              <a:t>2.7 percent</a:t>
            </a:r>
            <a:endParaRPr lang="en-US" sz="1400" dirty="0">
              <a:solidFill>
                <a:srgbClr val="7E7E7E"/>
              </a:solidFill>
              <a:ea typeface="Arial"/>
              <a:sym typeface="Arial"/>
            </a:endParaRPr>
          </a:p>
          <a:p>
            <a:pPr marL="0" lvl="0" indent="-69850" rtl="0">
              <a:lnSpc>
                <a:spcPct val="100000"/>
              </a:lnSpc>
              <a:spcBef>
                <a:spcPts val="600"/>
              </a:spcBef>
              <a:spcAft>
                <a:spcPts val="200"/>
              </a:spcAft>
              <a:buClr>
                <a:schemeClr val="dk1"/>
              </a:buClr>
              <a:buSzPct val="100000"/>
              <a:buFont typeface="Arial"/>
              <a:buNone/>
            </a:pPr>
            <a:r>
              <a:rPr lang="en-US" sz="1400" b="1" dirty="0">
                <a:solidFill>
                  <a:srgbClr val="7E7E7E"/>
                </a:solidFill>
                <a:ea typeface="Arial"/>
                <a:sym typeface="Arial"/>
              </a:rPr>
              <a:t>Background</a:t>
            </a:r>
          </a:p>
          <a:p>
            <a:pPr marL="0" lvl="0" indent="-69850" rtl="0">
              <a:lnSpc>
                <a:spcPct val="100000"/>
              </a:lnSpc>
              <a:spcBef>
                <a:spcPts val="600"/>
              </a:spcBef>
              <a:buClr>
                <a:schemeClr val="dk1"/>
              </a:buClr>
              <a:buSzPct val="100000"/>
              <a:buFont typeface="Arial"/>
              <a:buNone/>
            </a:pPr>
            <a:r>
              <a:rPr lang="en-US" sz="1400" dirty="0">
                <a:solidFill>
                  <a:srgbClr val="7E7E7E"/>
                </a:solidFill>
                <a:ea typeface="Arial"/>
                <a:sym typeface="Arial"/>
              </a:rPr>
              <a:t>The objective of these media sources is to upend or discredit the system. Any information that could lead someone to question the system is </a:t>
            </a:r>
            <a:r>
              <a:rPr lang="en-US" sz="1400" dirty="0" smtClean="0">
                <a:solidFill>
                  <a:srgbClr val="7E7E7E"/>
                </a:solidFill>
                <a:ea typeface="Arial"/>
                <a:sym typeface="Arial"/>
              </a:rPr>
              <a:t>utilized</a:t>
            </a:r>
            <a:r>
              <a:rPr lang="en-US" sz="1400" dirty="0">
                <a:solidFill>
                  <a:srgbClr val="7E7E7E"/>
                </a:solidFill>
                <a:ea typeface="Arial"/>
                <a:sym typeface="Arial"/>
              </a:rPr>
              <a:t>, often leading to complex conspiratorial theories. For these sources, the conspiracy revolves around the freemasons, who are identified as a king of Satan-devoted </a:t>
            </a:r>
            <a:r>
              <a:rPr lang="en-US" sz="1400" dirty="0" smtClean="0">
                <a:solidFill>
                  <a:srgbClr val="7E7E7E"/>
                </a:solidFill>
                <a:ea typeface="Arial"/>
                <a:sym typeface="Arial"/>
              </a:rPr>
              <a:t>anti- </a:t>
            </a:r>
            <a:r>
              <a:rPr lang="en-US" sz="1400" dirty="0">
                <a:solidFill>
                  <a:srgbClr val="7E7E7E"/>
                </a:solidFill>
                <a:ea typeface="Arial"/>
                <a:sym typeface="Arial"/>
              </a:rPr>
              <a:t>church, who are, in turn, being used by the secret Jewish conspiracy to undermine the world economy. A further line of tension is the one between rationality and heart; the former is associated with Judaism, universalism, and globalism, while the latter is seen as non-deracinated and authentic.</a:t>
            </a:r>
          </a:p>
          <a:p>
            <a:pPr marL="0" lvl="0" indent="-69850" rtl="0">
              <a:lnSpc>
                <a:spcPct val="100000"/>
              </a:lnSpc>
              <a:spcBef>
                <a:spcPts val="600"/>
              </a:spcBef>
              <a:buClr>
                <a:schemeClr val="dk1"/>
              </a:buClr>
              <a:buSzPct val="100000"/>
              <a:buFont typeface="Arial"/>
              <a:buNone/>
            </a:pPr>
            <a:r>
              <a:rPr lang="en-US" sz="1400" dirty="0">
                <a:solidFill>
                  <a:srgbClr val="7E7E7E"/>
                </a:solidFill>
                <a:ea typeface="Arial"/>
                <a:sym typeface="Arial"/>
              </a:rPr>
              <a:t>The sites repurpose factual information, modify it, and use it as a source of legitimation to spread it thinking.</a:t>
            </a:r>
          </a:p>
          <a:p>
            <a:pPr marL="0" lvl="0" indent="-69850" rtl="0">
              <a:lnSpc>
                <a:spcPct val="100000"/>
              </a:lnSpc>
              <a:spcBef>
                <a:spcPts val="600"/>
              </a:spcBef>
              <a:spcAft>
                <a:spcPts val="200"/>
              </a:spcAft>
              <a:buClr>
                <a:schemeClr val="dk1"/>
              </a:buClr>
              <a:buSzPct val="100000"/>
              <a:buFont typeface="Arial"/>
              <a:buNone/>
            </a:pPr>
            <a:r>
              <a:rPr lang="en-US" sz="1400" b="1" dirty="0" smtClean="0">
                <a:solidFill>
                  <a:srgbClr val="7E7E7E"/>
                </a:solidFill>
                <a:ea typeface="Arial"/>
                <a:sym typeface="Arial"/>
              </a:rPr>
              <a:t>Political </a:t>
            </a:r>
            <a:r>
              <a:rPr lang="en-US" sz="1400" b="1" dirty="0">
                <a:solidFill>
                  <a:srgbClr val="7E7E7E"/>
                </a:solidFill>
                <a:ea typeface="Arial"/>
                <a:sym typeface="Arial"/>
              </a:rPr>
              <a:t>s</a:t>
            </a:r>
            <a:r>
              <a:rPr lang="en-US" sz="1400" b="1" dirty="0" smtClean="0">
                <a:solidFill>
                  <a:srgbClr val="7E7E7E"/>
                </a:solidFill>
                <a:ea typeface="Arial"/>
                <a:sym typeface="Arial"/>
              </a:rPr>
              <a:t>upport</a:t>
            </a:r>
            <a:endParaRPr lang="en-US" sz="1400" b="1" dirty="0">
              <a:solidFill>
                <a:srgbClr val="7E7E7E"/>
              </a:solidFill>
              <a:ea typeface="Arial"/>
              <a:sym typeface="Arial"/>
            </a:endParaRPr>
          </a:p>
          <a:p>
            <a:pPr marL="0" lvl="0" indent="-69850" rtl="0">
              <a:lnSpc>
                <a:spcPct val="100000"/>
              </a:lnSpc>
              <a:spcBef>
                <a:spcPts val="600"/>
              </a:spcBef>
              <a:spcAft>
                <a:spcPts val="200"/>
              </a:spcAft>
              <a:buClr>
                <a:schemeClr val="dk1"/>
              </a:buClr>
              <a:buSzPct val="100000"/>
              <a:buFont typeface="Arial"/>
              <a:buNone/>
            </a:pPr>
            <a:r>
              <a:rPr lang="en-US" sz="1400" dirty="0" err="1">
                <a:solidFill>
                  <a:srgbClr val="7E7E7E"/>
                </a:solidFill>
                <a:ea typeface="Roboto"/>
                <a:sym typeface="Roboto"/>
              </a:rPr>
              <a:t>Asselineau</a:t>
            </a:r>
            <a:r>
              <a:rPr lang="en-US" sz="1400" dirty="0">
                <a:solidFill>
                  <a:srgbClr val="7E7E7E"/>
                </a:solidFill>
                <a:ea typeface="Roboto"/>
                <a:sym typeface="Roboto"/>
              </a:rPr>
              <a:t> and Le Pen are the two candidates spoken of positively, although recently </a:t>
            </a:r>
            <a:r>
              <a:rPr lang="en-US" sz="1400" dirty="0" err="1">
                <a:solidFill>
                  <a:srgbClr val="7E7E7E"/>
                </a:solidFill>
                <a:ea typeface="Roboto"/>
                <a:sym typeface="Roboto"/>
              </a:rPr>
              <a:t>Mélenchon</a:t>
            </a:r>
            <a:r>
              <a:rPr lang="en-US" sz="1400" dirty="0">
                <a:solidFill>
                  <a:srgbClr val="7E7E7E"/>
                </a:solidFill>
                <a:ea typeface="Roboto"/>
                <a:sym typeface="Roboto"/>
              </a:rPr>
              <a:t> has joined the ranks. The key criteria for earning political support are anti-elitism and rejection of liberal economics.</a:t>
            </a:r>
          </a:p>
        </p:txBody>
      </p:sp>
      <p:sp>
        <p:nvSpPr>
          <p:cNvPr id="5" name="Rectangle 4">
            <a:extLst>
              <a:ext uri="{FF2B5EF4-FFF2-40B4-BE49-F238E27FC236}">
                <a16:creationId xmlns:a16="http://schemas.microsoft.com/office/drawing/2014/main" xmlns="" id="{6787D5BE-63F9-46CD-9203-BC1492143C9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067425" y="1515939"/>
            <a:ext cx="5704028" cy="4734629"/>
          </a:xfrm>
          <a:prstGeom prst="rect">
            <a:avLst/>
          </a:prstGeom>
        </p:spPr>
        <p:txBody>
          <a:bodyPr wrap="square">
            <a:spAutoFit/>
          </a:bodyPr>
          <a:lstStyle/>
          <a:p>
            <a:pPr lvl="0" indent="-69850">
              <a:spcBef>
                <a:spcPts val="600"/>
              </a:spcBef>
              <a:spcAft>
                <a:spcPts val="200"/>
              </a:spcAft>
              <a:buClr>
                <a:schemeClr val="dk1"/>
              </a:buClr>
              <a:buSzPct val="100000"/>
            </a:pPr>
            <a:r>
              <a:rPr lang="en-US" b="1" dirty="0">
                <a:solidFill>
                  <a:srgbClr val="7E7E7E"/>
                </a:solidFill>
                <a:latin typeface="Calibri" panose="020F0502020204030204" pitchFamily="34" charset="0"/>
              </a:rPr>
              <a:t>Top </a:t>
            </a:r>
            <a:r>
              <a:rPr lang="en-US" b="1" dirty="0" smtClean="0">
                <a:solidFill>
                  <a:srgbClr val="7E7E7E"/>
                </a:solidFill>
                <a:latin typeface="Calibri" panose="020F0502020204030204" pitchFamily="34" charset="0"/>
              </a:rPr>
              <a:t>themes</a:t>
            </a:r>
            <a:endParaRPr lang="en-US" b="1" dirty="0">
              <a:solidFill>
                <a:srgbClr val="7E7E7E"/>
              </a:solidFill>
              <a:latin typeface="Calibri" panose="020F0502020204030204" pitchFamily="34" charset="0"/>
            </a:endParaRPr>
          </a:p>
          <a:p>
            <a:pPr lvl="0" indent="-69850">
              <a:spcBef>
                <a:spcPts val="600"/>
              </a:spcBef>
              <a:buClr>
                <a:schemeClr val="dk1"/>
              </a:buClr>
              <a:buSzPct val="100000"/>
            </a:pPr>
            <a:r>
              <a:rPr lang="en-US" dirty="0">
                <a:solidFill>
                  <a:srgbClr val="7E7E7E"/>
                </a:solidFill>
                <a:latin typeface="Calibri" panose="020F0502020204030204" pitchFamily="34" charset="0"/>
              </a:rPr>
              <a:t>Sources in this cluster believe Macron’s “scandals” are not being pursued by traditional media, as he is the candidate of the elite. This cluster continues the investigation. Questions arise around where his money comes from, and how he has spent it. Macron is said to be worse than Hollande, mainly because of the “devastating” legislation he initiated.</a:t>
            </a:r>
          </a:p>
          <a:p>
            <a:pPr lvl="0" indent="-69850">
              <a:spcBef>
                <a:spcPts val="600"/>
              </a:spcBef>
              <a:buClr>
                <a:schemeClr val="dk1"/>
              </a:buClr>
              <a:buSzPct val="100000"/>
            </a:pPr>
            <a:r>
              <a:rPr lang="en-US" dirty="0">
                <a:solidFill>
                  <a:srgbClr val="7E7E7E"/>
                </a:solidFill>
                <a:latin typeface="Calibri" panose="020F0502020204030204" pitchFamily="34" charset="0"/>
              </a:rPr>
              <a:t>Syria is an important theme in this cluster. Per these sources, and contrary to reports in traditional media, the Western powers are supporting the terrorist, while Bashar al Assad is </a:t>
            </a:r>
            <a:r>
              <a:rPr lang="en-US" dirty="0" smtClean="0">
                <a:solidFill>
                  <a:srgbClr val="7E7E7E"/>
                </a:solidFill>
                <a:latin typeface="Calibri" panose="020F0502020204030204" pitchFamily="34" charset="0"/>
              </a:rPr>
              <a:t>a trustworthy </a:t>
            </a:r>
            <a:r>
              <a:rPr lang="en-US" dirty="0">
                <a:solidFill>
                  <a:srgbClr val="7E7E7E"/>
                </a:solidFill>
                <a:latin typeface="Calibri" panose="020F0502020204030204" pitchFamily="34" charset="0"/>
              </a:rPr>
              <a:t>and tolerant leader, as witness reports prove. Religious tolerance existed before the terrorists upended it. Some claim that Christians were safer in Syria then now in Europe. Moreover, reports alleged that images and videos from Syria are fake, included the “staged” rescue videos by the White Helmets.  </a:t>
            </a:r>
          </a:p>
          <a:p>
            <a:pPr lvl="0" indent="-69850">
              <a:spcBef>
                <a:spcPts val="600"/>
              </a:spcBef>
              <a:buClr>
                <a:schemeClr val="dk1"/>
              </a:buClr>
              <a:buSzPct val="100000"/>
            </a:pPr>
            <a:r>
              <a:rPr lang="en-US" dirty="0">
                <a:solidFill>
                  <a:srgbClr val="7E7E7E"/>
                </a:solidFill>
                <a:latin typeface="Calibri" panose="020F0502020204030204" pitchFamily="34" charset="0"/>
              </a:rPr>
              <a:t>These sources claim free speech is undermined because traditional media seek to discredit the media sources that pose uncomfortable questions.  Particularly under attack is Le Monde fact checking effort, </a:t>
            </a:r>
            <a:r>
              <a:rPr lang="en-US" i="1" dirty="0">
                <a:solidFill>
                  <a:srgbClr val="7E7E7E"/>
                </a:solidFill>
                <a:latin typeface="Calibri" panose="020F0502020204030204" pitchFamily="34" charset="0"/>
              </a:rPr>
              <a:t>Le </a:t>
            </a:r>
            <a:r>
              <a:rPr lang="en-US" i="1" dirty="0" err="1">
                <a:solidFill>
                  <a:srgbClr val="7E7E7E"/>
                </a:solidFill>
                <a:latin typeface="Calibri" panose="020F0502020204030204" pitchFamily="34" charset="0"/>
              </a:rPr>
              <a:t>Décodex</a:t>
            </a:r>
            <a:r>
              <a:rPr lang="en-US" dirty="0">
                <a:solidFill>
                  <a:srgbClr val="7E7E7E"/>
                </a:solidFill>
                <a:latin typeface="Calibri" panose="020F0502020204030204" pitchFamily="34" charset="0"/>
              </a:rPr>
              <a:t>. This has been created to silence dissent and is used by politicians to refuse to enter into dialog with banned media sources.</a:t>
            </a:r>
          </a:p>
          <a:p>
            <a:pPr lvl="0" indent="-69850">
              <a:spcBef>
                <a:spcPts val="600"/>
              </a:spcBef>
              <a:buClr>
                <a:schemeClr val="dk1"/>
              </a:buClr>
              <a:buSzPct val="100000"/>
            </a:pPr>
            <a:r>
              <a:rPr lang="en-US" dirty="0">
                <a:solidFill>
                  <a:srgbClr val="7E7E7E"/>
                </a:solidFill>
                <a:latin typeface="Calibri" panose="020F0502020204030204" pitchFamily="34" charset="0"/>
              </a:rPr>
              <a:t>Finally, Rockefellers are said to live longer because they have access to “secret medicine” imported from Israel </a:t>
            </a:r>
            <a:r>
              <a:rPr lang="en-US" dirty="0" smtClean="0">
                <a:solidFill>
                  <a:srgbClr val="7E7E7E"/>
                </a:solidFill>
                <a:latin typeface="Calibri" panose="020F0502020204030204" pitchFamily="34" charset="0"/>
              </a:rPr>
              <a:t>that </a:t>
            </a:r>
            <a:r>
              <a:rPr lang="en-US" dirty="0">
                <a:solidFill>
                  <a:srgbClr val="7E7E7E"/>
                </a:solidFill>
                <a:latin typeface="Calibri" panose="020F0502020204030204" pitchFamily="34" charset="0"/>
              </a:rPr>
              <a:t>is being denied to anyone else.</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b="1">
                <a:solidFill>
                  <a:srgbClr val="243049"/>
                </a:solidFill>
              </a:rPr>
              <a:t>ALTERNATIVE CLUSTERS</a:t>
            </a:r>
            <a:endParaRPr lang="en-US"/>
          </a:p>
        </p:txBody>
      </p:sp>
      <p:sp>
        <p:nvSpPr>
          <p:cNvPr id="424" name="Shape 424"/>
          <p:cNvSpPr txBox="1">
            <a:spLocks noGrp="1"/>
          </p:cNvSpPr>
          <p:nvPr>
            <p:ph type="body" idx="1"/>
          </p:nvPr>
        </p:nvSpPr>
        <p:spPr>
          <a:xfrm>
            <a:off x="363395" y="1406895"/>
            <a:ext cx="5942154" cy="4934835"/>
          </a:xfrm>
          <a:prstGeom prst="rect">
            <a:avLst/>
          </a:prstGeom>
        </p:spPr>
        <p:txBody>
          <a:bodyPr lIns="91425" tIns="91425" rIns="91425" bIns="91425" anchor="t" anchorCtr="0">
            <a:noAutofit/>
          </a:bodyPr>
          <a:lstStyle/>
          <a:p>
            <a:pPr marL="0" lvl="0" indent="-69850" rtl="0">
              <a:lnSpc>
                <a:spcPct val="100000"/>
              </a:lnSpc>
              <a:spcBef>
                <a:spcPts val="0"/>
              </a:spcBef>
              <a:spcAft>
                <a:spcPts val="600"/>
              </a:spcAft>
              <a:buClr>
                <a:schemeClr val="dk1"/>
              </a:buClr>
              <a:buSzPct val="84615"/>
              <a:buFont typeface="Arial"/>
              <a:buNone/>
            </a:pPr>
            <a:r>
              <a:rPr lang="en-US" sz="1800" b="1" dirty="0" smtClean="0">
                <a:solidFill>
                  <a:srgbClr val="A22C44"/>
                </a:solidFill>
                <a:latin typeface="Calibri" panose="020F0502020204030204" pitchFamily="34" charset="0"/>
                <a:ea typeface="Arial"/>
                <a:sym typeface="Arial"/>
              </a:rPr>
              <a:t>CONFUSION/BEYOND </a:t>
            </a:r>
            <a:r>
              <a:rPr lang="en-US" sz="1800" b="1" dirty="0">
                <a:solidFill>
                  <a:srgbClr val="A22C44"/>
                </a:solidFill>
                <a:latin typeface="Calibri" panose="020F0502020204030204" pitchFamily="34" charset="0"/>
                <a:ea typeface="Arial"/>
                <a:sym typeface="Arial"/>
              </a:rPr>
              <a:t>INFORMATION</a:t>
            </a:r>
          </a:p>
          <a:p>
            <a:pPr marL="0" lvl="0" indent="-69850" rtl="0">
              <a:spcBef>
                <a:spcPts val="0"/>
              </a:spcBef>
              <a:buClr>
                <a:schemeClr val="dk1"/>
              </a:buClr>
              <a:buSzPct val="100000"/>
              <a:buFont typeface="Arial"/>
              <a:buNone/>
            </a:pPr>
            <a:r>
              <a:rPr lang="en-US" sz="1400" dirty="0">
                <a:solidFill>
                  <a:srgbClr val="7E7E7E"/>
                </a:solidFill>
                <a:latin typeface="Calibri" panose="020F0502020204030204" pitchFamily="34" charset="0"/>
                <a:ea typeface="Arial"/>
                <a:sym typeface="Arial"/>
              </a:rPr>
              <a:t>Number of sites: 17 </a:t>
            </a:r>
          </a:p>
          <a:p>
            <a:pPr marL="0" lvl="0" indent="-69850" rtl="0">
              <a:spcBef>
                <a:spcPts val="0"/>
              </a:spcBef>
              <a:buClr>
                <a:schemeClr val="dk1"/>
              </a:buClr>
              <a:buSzPct val="100000"/>
              <a:buFont typeface="Arial"/>
              <a:buNone/>
            </a:pPr>
            <a:r>
              <a:rPr lang="en-US" sz="1400" dirty="0" smtClean="0">
                <a:solidFill>
                  <a:srgbClr val="7E7E7E"/>
                </a:solidFill>
                <a:latin typeface="Calibri" panose="020F0502020204030204" pitchFamily="34" charset="0"/>
                <a:ea typeface="Arial"/>
                <a:sym typeface="Arial"/>
              </a:rPr>
              <a:t>Percent </a:t>
            </a:r>
            <a:r>
              <a:rPr lang="en-US" sz="1400" dirty="0">
                <a:solidFill>
                  <a:srgbClr val="7E7E7E"/>
                </a:solidFill>
                <a:latin typeface="Calibri" panose="020F0502020204030204" pitchFamily="34" charset="0"/>
                <a:ea typeface="Arial"/>
                <a:sym typeface="Arial"/>
              </a:rPr>
              <a:t>of total links shared: </a:t>
            </a:r>
            <a:r>
              <a:rPr lang="en-US" sz="1400" dirty="0" smtClean="0">
                <a:solidFill>
                  <a:srgbClr val="7E7E7E"/>
                </a:solidFill>
                <a:latin typeface="Calibri" panose="020F0502020204030204" pitchFamily="34" charset="0"/>
                <a:ea typeface="Arial"/>
                <a:sym typeface="Arial"/>
              </a:rPr>
              <a:t>1.6 percent</a:t>
            </a:r>
            <a:endParaRPr lang="en-US" sz="1400" dirty="0">
              <a:solidFill>
                <a:srgbClr val="7E7E7E"/>
              </a:solidFill>
              <a:latin typeface="Calibri" panose="020F0502020204030204" pitchFamily="34" charset="0"/>
              <a:ea typeface="Arial"/>
              <a:sym typeface="Arial"/>
            </a:endParaRPr>
          </a:p>
          <a:p>
            <a:pPr marL="0" lvl="0" indent="-69850" rtl="0">
              <a:spcBef>
                <a:spcPts val="1200"/>
              </a:spcBef>
              <a:spcAft>
                <a:spcPts val="200"/>
              </a:spcAft>
              <a:buClr>
                <a:schemeClr val="dk1"/>
              </a:buClr>
              <a:buSzPct val="100000"/>
              <a:buFont typeface="Arial"/>
              <a:buNone/>
            </a:pPr>
            <a:r>
              <a:rPr lang="en-US" sz="1400" b="1" dirty="0">
                <a:solidFill>
                  <a:srgbClr val="7E7E7E"/>
                </a:solidFill>
                <a:latin typeface="Calibri" panose="020F0502020204030204" pitchFamily="34" charset="0"/>
                <a:ea typeface="Arial"/>
                <a:sym typeface="Arial"/>
              </a:rPr>
              <a:t>Background</a:t>
            </a:r>
          </a:p>
          <a:p>
            <a:pPr marL="0" lvl="0" indent="-69850" rtl="0">
              <a:spcBef>
                <a:spcPts val="0"/>
              </a:spcBef>
              <a:spcAft>
                <a:spcPts val="600"/>
              </a:spcAft>
              <a:buClr>
                <a:schemeClr val="dk1"/>
              </a:buClr>
              <a:buSzPct val="100000"/>
              <a:buFont typeface="Arial"/>
              <a:buNone/>
            </a:pPr>
            <a:r>
              <a:rPr lang="en-US" sz="1400" dirty="0">
                <a:solidFill>
                  <a:srgbClr val="7E7E7E"/>
                </a:solidFill>
                <a:latin typeface="Calibri" panose="020F0502020204030204" pitchFamily="34" charset="0"/>
                <a:ea typeface="Arial"/>
                <a:sym typeface="Arial"/>
              </a:rPr>
              <a:t>These sites tend to discuss the world order, global tendencies, and events. Articles published by this cluster of media sources are confusing, incoherent, and noisy, leaving the reader unsure what to make of them. The sole unifying attitude is anti-elitism. Some sites are aware of their contradictions, but because they are concerned with a new worldview in the making, they suggest that these contradictions will be possible to overcome in due course, even if we do not yet see how.</a:t>
            </a:r>
          </a:p>
          <a:p>
            <a:pPr marL="0" lvl="0" indent="-69850">
              <a:spcBef>
                <a:spcPts val="0"/>
              </a:spcBef>
              <a:spcAft>
                <a:spcPts val="600"/>
              </a:spcAft>
              <a:buClr>
                <a:schemeClr val="dk1"/>
              </a:buClr>
              <a:buSzPct val="100000"/>
              <a:buFont typeface="Arial"/>
              <a:buNone/>
            </a:pPr>
            <a:r>
              <a:rPr lang="en-US" sz="1400" dirty="0">
                <a:solidFill>
                  <a:srgbClr val="7E7E7E"/>
                </a:solidFill>
                <a:latin typeface="Calibri" panose="020F0502020204030204" pitchFamily="34" charset="0"/>
                <a:ea typeface="Arial"/>
                <a:sym typeface="Arial"/>
              </a:rPr>
              <a:t>The themes discussed often touch on geopolitics and foreign policy, presenting the reader with an astonishing complexity of inconsistent ideas, connections, and surprising twists. Often Russia emerges as a positive actor in the geopolitical arena and the Third World is pictured as the vulnerable victim of transatlantic imperialism.</a:t>
            </a:r>
          </a:p>
          <a:p>
            <a:pPr marL="0" lvl="0" indent="-69850">
              <a:spcBef>
                <a:spcPts val="0"/>
              </a:spcBef>
              <a:spcAft>
                <a:spcPts val="600"/>
              </a:spcAft>
              <a:buClr>
                <a:schemeClr val="dk1"/>
              </a:buClr>
              <a:buSzPct val="100000"/>
              <a:buFont typeface="Arial"/>
              <a:buNone/>
            </a:pPr>
            <a:r>
              <a:rPr lang="en-US" sz="1400" dirty="0">
                <a:solidFill>
                  <a:srgbClr val="7E7E7E"/>
                </a:solidFill>
                <a:latin typeface="Calibri" panose="020F0502020204030204" pitchFamily="34" charset="0"/>
                <a:ea typeface="Arial"/>
                <a:sym typeface="Arial"/>
              </a:rPr>
              <a:t>It becomes virtually impossible to decipher whether the source is serious or a caricature given the abundance of red herrings. Is the source aiming to convey some alternative secret? Or is it counting on our complicity to make fun of the idea that there is an alternative secret? </a:t>
            </a:r>
            <a:r>
              <a:rPr lang="en-US" sz="1400" dirty="0" smtClean="0">
                <a:solidFill>
                  <a:srgbClr val="7E7E7E"/>
                </a:solidFill>
                <a:latin typeface="Calibri" panose="020F0502020204030204" pitchFamily="34" charset="0"/>
                <a:ea typeface="Arial"/>
                <a:sym typeface="Arial"/>
              </a:rPr>
              <a:t>  </a:t>
            </a:r>
            <a:endParaRPr lang="en-US" sz="1400" dirty="0">
              <a:solidFill>
                <a:srgbClr val="7E7E7E"/>
              </a:solidFill>
              <a:latin typeface="Calibri" panose="020F0502020204030204" pitchFamily="34" charset="0"/>
              <a:ea typeface="Arial"/>
              <a:sym typeface="Arial"/>
            </a:endParaRPr>
          </a:p>
          <a:p>
            <a:pPr marL="0" lvl="0" indent="-69850">
              <a:spcBef>
                <a:spcPts val="0"/>
              </a:spcBef>
              <a:spcAft>
                <a:spcPts val="600"/>
              </a:spcAft>
              <a:buClr>
                <a:schemeClr val="dk1"/>
              </a:buClr>
              <a:buSzPct val="100000"/>
              <a:buFont typeface="Arial"/>
              <a:buNone/>
            </a:pPr>
            <a:r>
              <a:rPr lang="en-US" sz="1400" dirty="0">
                <a:solidFill>
                  <a:srgbClr val="7E7E7E"/>
                </a:solidFill>
                <a:latin typeface="Calibri" panose="020F0502020204030204" pitchFamily="34" charset="0"/>
                <a:ea typeface="Arial"/>
                <a:sym typeface="Arial"/>
              </a:rPr>
              <a:t>To a great extent, the media sources are collaborative in nature, allowing a broader set of authors to publish. About half of all media sources are explicitly and overtly pro-Russian.</a:t>
            </a:r>
          </a:p>
          <a:p>
            <a:pPr lvl="0">
              <a:spcBef>
                <a:spcPts val="0"/>
              </a:spcBef>
              <a:buNone/>
            </a:pPr>
            <a:endParaRPr dirty="0">
              <a:solidFill>
                <a:srgbClr val="7E7E7E"/>
              </a:solidFill>
            </a:endParaRPr>
          </a:p>
        </p:txBody>
      </p:sp>
      <p:sp>
        <p:nvSpPr>
          <p:cNvPr id="5" name="Rectangle 4">
            <a:extLst>
              <a:ext uri="{FF2B5EF4-FFF2-40B4-BE49-F238E27FC236}">
                <a16:creationId xmlns:a16="http://schemas.microsoft.com/office/drawing/2014/main" xmlns="" id="{FF5BFD92-428E-477D-8F5F-BD33E9713D1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2" name="Rectangle 1"/>
          <p:cNvSpPr/>
          <p:nvPr/>
        </p:nvSpPr>
        <p:spPr>
          <a:xfrm>
            <a:off x="6305549" y="1509438"/>
            <a:ext cx="5657851" cy="5013680"/>
          </a:xfrm>
          <a:prstGeom prst="rect">
            <a:avLst/>
          </a:prstGeom>
        </p:spPr>
        <p:txBody>
          <a:bodyPr wrap="square">
            <a:spAutoFit/>
          </a:bodyPr>
          <a:lstStyle/>
          <a:p>
            <a:pPr indent="-69850">
              <a:lnSpc>
                <a:spcPct val="90000"/>
              </a:lnSpc>
              <a:spcAft>
                <a:spcPts val="600"/>
              </a:spcAft>
              <a:buClr>
                <a:schemeClr val="dk1"/>
              </a:buClr>
              <a:buSzPct val="100000"/>
            </a:pPr>
            <a:r>
              <a:rPr lang="en-US" dirty="0">
                <a:solidFill>
                  <a:srgbClr val="7E7E7E"/>
                </a:solidFill>
                <a:latin typeface="Calibri" panose="020F0502020204030204" pitchFamily="34" charset="0"/>
              </a:rPr>
              <a:t>They also propose an alliance with certain productive and creative sectors of mainstream science and technology as a way of furthering their aims, such as harnessing quantum physics, biology, ecology, cybernetics, and informatics to lead to a new holistic worldview.</a:t>
            </a:r>
          </a:p>
          <a:p>
            <a:pPr lvl="0" indent="-69850">
              <a:lnSpc>
                <a:spcPct val="90000"/>
              </a:lnSpc>
              <a:spcAft>
                <a:spcPts val="600"/>
              </a:spcAft>
              <a:buClr>
                <a:schemeClr val="dk1"/>
              </a:buClr>
              <a:buSzPct val="100000"/>
            </a:pPr>
            <a:r>
              <a:rPr lang="en-US" b="1" dirty="0" smtClean="0">
                <a:solidFill>
                  <a:srgbClr val="7E7E7E"/>
                </a:solidFill>
                <a:latin typeface="Calibri" panose="020F0502020204030204" pitchFamily="34" charset="0"/>
              </a:rPr>
              <a:t>Top themes</a:t>
            </a:r>
            <a:endParaRPr lang="en-US" b="1" dirty="0">
              <a:solidFill>
                <a:srgbClr val="7E7E7E"/>
              </a:solidFill>
              <a:latin typeface="Calibri" panose="020F0502020204030204" pitchFamily="34" charset="0"/>
            </a:endParaRPr>
          </a:p>
          <a:p>
            <a:pPr lvl="0" indent="-69850">
              <a:lnSpc>
                <a:spcPct val="90000"/>
              </a:lnSpc>
              <a:spcAft>
                <a:spcPts val="600"/>
              </a:spcAft>
              <a:buClr>
                <a:schemeClr val="dk1"/>
              </a:buClr>
              <a:buSzPct val="100000"/>
            </a:pPr>
            <a:r>
              <a:rPr lang="en-US" dirty="0">
                <a:solidFill>
                  <a:srgbClr val="7E7E7E"/>
                </a:solidFill>
                <a:latin typeface="Calibri" panose="020F0502020204030204" pitchFamily="34" charset="0"/>
              </a:rPr>
              <a:t>Per these sources, whenever there is an anti-system candidate, the system will launch a new candidate. This true for </a:t>
            </a:r>
            <a:r>
              <a:rPr lang="en-US" dirty="0" err="1">
                <a:solidFill>
                  <a:srgbClr val="7E7E7E"/>
                </a:solidFill>
                <a:latin typeface="Calibri" panose="020F0502020204030204" pitchFamily="34" charset="0"/>
              </a:rPr>
              <a:t>Fillon</a:t>
            </a:r>
            <a:r>
              <a:rPr lang="en-US" dirty="0">
                <a:solidFill>
                  <a:srgbClr val="7E7E7E"/>
                </a:solidFill>
                <a:latin typeface="Calibri" panose="020F0502020204030204" pitchFamily="34" charset="0"/>
              </a:rPr>
              <a:t>, who within his party’s confines represented the anti-system. The system in response to </a:t>
            </a:r>
            <a:r>
              <a:rPr lang="en-US" dirty="0" err="1">
                <a:solidFill>
                  <a:srgbClr val="7E7E7E"/>
                </a:solidFill>
                <a:latin typeface="Calibri" panose="020F0502020204030204" pitchFamily="34" charset="0"/>
              </a:rPr>
              <a:t>Fillon</a:t>
            </a:r>
            <a:r>
              <a:rPr lang="en-US" dirty="0">
                <a:solidFill>
                  <a:srgbClr val="7E7E7E"/>
                </a:solidFill>
                <a:latin typeface="Calibri" panose="020F0502020204030204" pitchFamily="34" charset="0"/>
              </a:rPr>
              <a:t> launched Macron.</a:t>
            </a:r>
          </a:p>
          <a:p>
            <a:pPr lvl="0" indent="-69850">
              <a:lnSpc>
                <a:spcPct val="90000"/>
              </a:lnSpc>
              <a:spcAft>
                <a:spcPts val="600"/>
              </a:spcAft>
              <a:buClr>
                <a:schemeClr val="dk1"/>
              </a:buClr>
              <a:buSzPct val="100000"/>
            </a:pPr>
            <a:r>
              <a:rPr lang="en-US" dirty="0">
                <a:solidFill>
                  <a:srgbClr val="7E7E7E"/>
                </a:solidFill>
                <a:latin typeface="Calibri" panose="020F0502020204030204" pitchFamily="34" charset="0"/>
              </a:rPr>
              <a:t>These sources also explore candidates’ backgrounds, presenting them all as greedy careerist politicians who are all part of the system. They stand with the elite, serving foreign interests. Macron, for example, is seen as part of the Rothschild bank, the Bilderberg group, and the French-American Foundation. </a:t>
            </a:r>
            <a:r>
              <a:rPr lang="en-US" dirty="0" err="1">
                <a:solidFill>
                  <a:srgbClr val="7E7E7E"/>
                </a:solidFill>
                <a:latin typeface="Calibri" panose="020F0502020204030204" pitchFamily="34" charset="0"/>
              </a:rPr>
              <a:t>Hamon’s</a:t>
            </a:r>
            <a:r>
              <a:rPr lang="en-US" dirty="0">
                <a:solidFill>
                  <a:srgbClr val="7E7E7E"/>
                </a:solidFill>
                <a:latin typeface="Calibri" panose="020F0502020204030204" pitchFamily="34" charset="0"/>
              </a:rPr>
              <a:t> wife is a rich liberal working for a luxury company. Other politicians are attacked as well for having fake or exaggerated university degrees.</a:t>
            </a:r>
          </a:p>
          <a:p>
            <a:pPr lvl="0" indent="-69850">
              <a:lnSpc>
                <a:spcPct val="90000"/>
              </a:lnSpc>
              <a:spcAft>
                <a:spcPts val="600"/>
              </a:spcAft>
              <a:buClr>
                <a:schemeClr val="dk1"/>
              </a:buClr>
              <a:buSzPct val="100000"/>
            </a:pPr>
            <a:r>
              <a:rPr lang="en-US" dirty="0">
                <a:solidFill>
                  <a:srgbClr val="7E7E7E"/>
                </a:solidFill>
                <a:latin typeface="Calibri" panose="020F0502020204030204" pitchFamily="34" charset="0"/>
              </a:rPr>
              <a:t>These sources also take issue with opinion polls since they are owned by the same “capitalists” who control traditional media. For these sources, the polls are biased in </a:t>
            </a:r>
            <a:r>
              <a:rPr lang="en-US" dirty="0" err="1">
                <a:solidFill>
                  <a:srgbClr val="7E7E7E"/>
                </a:solidFill>
                <a:latin typeface="Calibri" panose="020F0502020204030204" pitchFamily="34" charset="0"/>
              </a:rPr>
              <a:t>favour</a:t>
            </a:r>
            <a:r>
              <a:rPr lang="en-US" dirty="0">
                <a:solidFill>
                  <a:srgbClr val="7E7E7E"/>
                </a:solidFill>
                <a:latin typeface="Calibri" panose="020F0502020204030204" pitchFamily="34" charset="0"/>
              </a:rPr>
              <a:t> of business interests, which means they will support Macron. Alternative opinion polls, such as the one conducted by </a:t>
            </a:r>
            <a:r>
              <a:rPr lang="en-US" dirty="0" err="1">
                <a:solidFill>
                  <a:srgbClr val="7E7E7E"/>
                </a:solidFill>
                <a:latin typeface="Calibri" panose="020F0502020204030204" pitchFamily="34" charset="0"/>
              </a:rPr>
              <a:t>Filteris</a:t>
            </a:r>
            <a:r>
              <a:rPr lang="en-US" dirty="0">
                <a:solidFill>
                  <a:srgbClr val="7E7E7E"/>
                </a:solidFill>
                <a:latin typeface="Calibri" panose="020F0502020204030204" pitchFamily="34" charset="0"/>
              </a:rPr>
              <a:t>, provide a clearer picture and are free of the capitalist influence.</a:t>
            </a:r>
          </a:p>
          <a:p>
            <a:pPr lvl="0" indent="-69850">
              <a:lnSpc>
                <a:spcPct val="90000"/>
              </a:lnSpc>
              <a:spcAft>
                <a:spcPts val="600"/>
              </a:spcAft>
              <a:buClr>
                <a:schemeClr val="dk1"/>
              </a:buClr>
              <a:buSzPct val="100000"/>
            </a:pPr>
            <a:r>
              <a:rPr lang="en-US" b="1" dirty="0">
                <a:solidFill>
                  <a:srgbClr val="7E7E7E"/>
                </a:solidFill>
                <a:latin typeface="Calibri" panose="020F0502020204030204" pitchFamily="34" charset="0"/>
              </a:rPr>
              <a:t>Political </a:t>
            </a:r>
            <a:r>
              <a:rPr lang="en-US" b="1" dirty="0" smtClean="0">
                <a:solidFill>
                  <a:srgbClr val="7E7E7E"/>
                </a:solidFill>
                <a:latin typeface="Calibri" panose="020F0502020204030204" pitchFamily="34" charset="0"/>
              </a:rPr>
              <a:t>support</a:t>
            </a:r>
            <a:endParaRPr lang="en-US" b="1" dirty="0">
              <a:solidFill>
                <a:srgbClr val="7E7E7E"/>
              </a:solidFill>
              <a:latin typeface="Calibri" panose="020F0502020204030204" pitchFamily="34" charset="0"/>
            </a:endParaRPr>
          </a:p>
          <a:p>
            <a:pPr lvl="0" indent="-69850">
              <a:lnSpc>
                <a:spcPct val="90000"/>
              </a:lnSpc>
              <a:spcAft>
                <a:spcPts val="600"/>
              </a:spcAft>
              <a:buClr>
                <a:schemeClr val="dk1"/>
              </a:buClr>
              <a:buSzPct val="100000"/>
            </a:pPr>
            <a:r>
              <a:rPr lang="en-US" dirty="0" err="1">
                <a:solidFill>
                  <a:srgbClr val="7E7E7E"/>
                </a:solidFill>
                <a:latin typeface="Calibri" panose="020F0502020204030204" pitchFamily="34" charset="0"/>
              </a:rPr>
              <a:t>Fillon</a:t>
            </a:r>
            <a:r>
              <a:rPr lang="en-US" dirty="0">
                <a:solidFill>
                  <a:srgbClr val="7E7E7E"/>
                </a:solidFill>
                <a:latin typeface="Calibri" panose="020F0502020204030204" pitchFamily="34" charset="0"/>
              </a:rPr>
              <a:t> and </a:t>
            </a:r>
            <a:r>
              <a:rPr lang="en-US" dirty="0" err="1">
                <a:solidFill>
                  <a:srgbClr val="7E7E7E"/>
                </a:solidFill>
                <a:latin typeface="Calibri" panose="020F0502020204030204" pitchFamily="34" charset="0"/>
              </a:rPr>
              <a:t>Asselineau</a:t>
            </a:r>
            <a:r>
              <a:rPr lang="en-US" dirty="0">
                <a:solidFill>
                  <a:srgbClr val="7E7E7E"/>
                </a:solidFill>
                <a:latin typeface="Calibri" panose="020F0502020204030204" pitchFamily="34" charset="0"/>
              </a:rPr>
              <a:t> receive weak support in this cluster.</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6600" b="1" dirty="0">
                <a:solidFill>
                  <a:srgbClr val="ED2E52"/>
                </a:solidFill>
              </a:rPr>
              <a:t>QUOTES</a:t>
            </a:r>
            <a:r>
              <a:rPr lang="en-US" sz="6600" b="1" dirty="0">
                <a:solidFill>
                  <a:srgbClr val="243049"/>
                </a:solidFill>
              </a:rPr>
              <a:t/>
            </a:r>
            <a:br>
              <a:rPr lang="en-US" sz="6600" b="1" dirty="0">
                <a:solidFill>
                  <a:srgbClr val="243049"/>
                </a:solidFill>
              </a:rPr>
            </a:br>
            <a:endParaRPr lang="en-US" sz="6600" b="1" dirty="0">
              <a:solidFill>
                <a:srgbClr val="243049"/>
              </a:solidFill>
            </a:endParaRPr>
          </a:p>
        </p:txBody>
      </p:sp>
      <p:sp>
        <p:nvSpPr>
          <p:cNvPr id="4" name="Rectangle 3">
            <a:extLst>
              <a:ext uri="{FF2B5EF4-FFF2-40B4-BE49-F238E27FC236}">
                <a16:creationId xmlns:a16="http://schemas.microsoft.com/office/drawing/2014/main" xmlns="" id="{BC710352-F046-45D3-8576-CFFDC1D46FC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0861772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b="1" dirty="0">
                <a:solidFill>
                  <a:srgbClr val="243049"/>
                </a:solidFill>
              </a:rPr>
              <a:t/>
            </a:r>
            <a:br>
              <a:rPr lang="en-US" b="1" dirty="0">
                <a:solidFill>
                  <a:srgbClr val="243049"/>
                </a:solidFill>
              </a:rPr>
            </a:br>
            <a:r>
              <a:rPr lang="en-US" sz="3600" b="1" dirty="0" smtClean="0">
                <a:solidFill>
                  <a:schemeClr val="accent1">
                    <a:lumMod val="75000"/>
                  </a:schemeClr>
                </a:solidFill>
              </a:rPr>
              <a:t>REPEAT</a:t>
            </a:r>
            <a:r>
              <a:rPr lang="en-US" sz="3600" b="1" dirty="0" smtClean="0">
                <a:solidFill>
                  <a:srgbClr val="243049"/>
                </a:solidFill>
              </a:rPr>
              <a:t> POST BEHAVIOUR</a:t>
            </a:r>
            <a:r>
              <a:rPr lang="en-US" b="1" dirty="0">
                <a:solidFill>
                  <a:srgbClr val="243049"/>
                </a:solidFill>
              </a:rPr>
              <a:t/>
            </a:r>
            <a:br>
              <a:rPr lang="en-US" b="1" dirty="0">
                <a:solidFill>
                  <a:srgbClr val="243049"/>
                </a:solidFill>
              </a:rPr>
            </a:br>
            <a:endParaRPr lang="en-US" b="1" dirty="0">
              <a:solidFill>
                <a:srgbClr val="243049"/>
              </a:solidFill>
            </a:endParaRPr>
          </a:p>
        </p:txBody>
      </p:sp>
      <p:sp>
        <p:nvSpPr>
          <p:cNvPr id="499" name="Shape 499"/>
          <p:cNvSpPr txBox="1">
            <a:spLocks noGrp="1"/>
          </p:cNvSpPr>
          <p:nvPr>
            <p:ph type="body" idx="1"/>
          </p:nvPr>
        </p:nvSpPr>
        <p:spPr>
          <a:xfrm>
            <a:off x="669455" y="1798109"/>
            <a:ext cx="4695900" cy="4351200"/>
          </a:xfrm>
          <a:prstGeom prst="rect">
            <a:avLst/>
          </a:prstGeom>
        </p:spPr>
        <p:txBody>
          <a:bodyPr lIns="91425" tIns="91425" rIns="91425" bIns="91425" anchor="t" anchorCtr="0">
            <a:noAutofit/>
          </a:bodyPr>
          <a:lstStyle/>
          <a:p>
            <a:pPr lvl="0">
              <a:spcBef>
                <a:spcPts val="0"/>
              </a:spcBef>
              <a:buNone/>
            </a:pPr>
            <a:r>
              <a:rPr lang="en-US" b="1" dirty="0">
                <a:solidFill>
                  <a:srgbClr val="A22C44"/>
                </a:solidFill>
              </a:rPr>
              <a:t>REPEAT POST ON FACEBOOK</a:t>
            </a:r>
          </a:p>
        </p:txBody>
      </p:sp>
      <p:sp>
        <p:nvSpPr>
          <p:cNvPr id="500" name="Shape 500"/>
          <p:cNvSpPr txBox="1">
            <a:spLocks noGrp="1"/>
          </p:cNvSpPr>
          <p:nvPr>
            <p:ph type="body" idx="2"/>
          </p:nvPr>
        </p:nvSpPr>
        <p:spPr>
          <a:xfrm>
            <a:off x="5672616" y="1798109"/>
            <a:ext cx="5748000" cy="4351200"/>
          </a:xfrm>
          <a:prstGeom prst="rect">
            <a:avLst/>
          </a:prstGeom>
        </p:spPr>
        <p:txBody>
          <a:bodyPr lIns="91425" tIns="91425" rIns="91425" bIns="91425" anchor="t" anchorCtr="0">
            <a:noAutofit/>
          </a:bodyPr>
          <a:lstStyle/>
          <a:p>
            <a:pPr lvl="0" rtl="0">
              <a:spcBef>
                <a:spcPts val="0"/>
              </a:spcBef>
              <a:buNone/>
            </a:pPr>
            <a:r>
              <a:rPr lang="en-US" b="1" dirty="0">
                <a:solidFill>
                  <a:srgbClr val="A22C44"/>
                </a:solidFill>
              </a:rPr>
              <a:t>REPEAT POST ON TWITTER</a:t>
            </a:r>
          </a:p>
        </p:txBody>
      </p:sp>
      <p:pic>
        <p:nvPicPr>
          <p:cNvPr id="501" name="Shape 501"/>
          <p:cNvPicPr preferRelativeResize="0"/>
          <p:nvPr/>
        </p:nvPicPr>
        <p:blipFill rotWithShape="1">
          <a:blip r:embed="rId3" cstate="email">
            <a:alphaModFix/>
            <a:extLst>
              <a:ext uri="{28A0092B-C50C-407E-A947-70E740481C1C}">
                <a14:useLocalDpi xmlns:a14="http://schemas.microsoft.com/office/drawing/2010/main"/>
              </a:ext>
            </a:extLst>
          </a:blip>
          <a:srcRect b="6393"/>
          <a:stretch/>
        </p:blipFill>
        <p:spPr>
          <a:xfrm>
            <a:off x="909248" y="2599334"/>
            <a:ext cx="4313037" cy="3996504"/>
          </a:xfrm>
          <a:prstGeom prst="rect">
            <a:avLst/>
          </a:prstGeom>
          <a:noFill/>
          <a:ln>
            <a:noFill/>
          </a:ln>
        </p:spPr>
      </p:pic>
      <p:pic>
        <p:nvPicPr>
          <p:cNvPr id="504" name="Shape 50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68824" y="2599321"/>
            <a:ext cx="5344183" cy="3119750"/>
          </a:xfrm>
          <a:prstGeom prst="rect">
            <a:avLst/>
          </a:prstGeom>
          <a:noFill/>
          <a:ln>
            <a:noFill/>
          </a:ln>
        </p:spPr>
      </p:pic>
      <p:sp>
        <p:nvSpPr>
          <p:cNvPr id="9" name="Rectangle 8"/>
          <p:cNvSpPr/>
          <p:nvPr/>
        </p:nvSpPr>
        <p:spPr>
          <a:xfrm>
            <a:off x="1359579" y="2672419"/>
            <a:ext cx="1147279" cy="337361"/>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33610" y="2718723"/>
            <a:ext cx="1147279" cy="37043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p:cNvGraphicFramePr/>
          <p:nvPr>
            <p:extLst>
              <p:ext uri="{D42A27DB-BD31-4B8C-83A1-F6EECF244321}">
                <p14:modId xmlns:p14="http://schemas.microsoft.com/office/powerpoint/2010/main" val="2204972333"/>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Repeat</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5" action="ppaction://hlinksldjump"/>
                        </a:rPr>
                        <a:t>Post </a:t>
                      </a:r>
                      <a:r>
                        <a:rPr lang="en-US" sz="1200" u="none" strike="noStrike" cap="none" dirty="0">
                          <a:hlinkClick r:id="rId5" action="ppaction://hlinksldjump"/>
                        </a:rPr>
                        <a:t>– </a:t>
                      </a:r>
                      <a:r>
                        <a:rPr lang="en-US" sz="1200" dirty="0">
                          <a:hlinkClick r:id="rId5"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p:cNvGraphicFramePr/>
          <p:nvPr>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F3B78965-7DF6-4AC9-AFEF-C93FFE927D6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30550461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aphicFrame>
        <p:nvGraphicFramePr>
          <p:cNvPr id="539" name="Shape 539"/>
          <p:cNvGraphicFramePr/>
          <p:nvPr>
            <p:extLst>
              <p:ext uri="{D42A27DB-BD31-4B8C-83A1-F6EECF244321}">
                <p14:modId xmlns:p14="http://schemas.microsoft.com/office/powerpoint/2010/main" val="1143111787"/>
              </p:ext>
            </p:extLst>
          </p:nvPr>
        </p:nvGraphicFramePr>
        <p:xfrm>
          <a:off x="941433" y="2060081"/>
          <a:ext cx="10935916" cy="2011590"/>
        </p:xfrm>
        <a:graphic>
          <a:graphicData uri="http://schemas.openxmlformats.org/drawingml/2006/table">
            <a:tbl>
              <a:tblPr>
                <a:noFill/>
                <a:tableStyleId>{E1E1A81E-7EFA-48D1-AD55-F04F4CB29770}</a:tableStyleId>
              </a:tblPr>
              <a:tblGrid>
                <a:gridCol w="3437118">
                  <a:extLst>
                    <a:ext uri="{9D8B030D-6E8A-4147-A177-3AD203B41FA5}">
                      <a16:colId xmlns:a16="http://schemas.microsoft.com/office/drawing/2014/main" xmlns="" val="20000"/>
                    </a:ext>
                  </a:extLst>
                </a:gridCol>
                <a:gridCol w="1074655">
                  <a:extLst>
                    <a:ext uri="{9D8B030D-6E8A-4147-A177-3AD203B41FA5}">
                      <a16:colId xmlns:a16="http://schemas.microsoft.com/office/drawing/2014/main" xmlns="" val="20001"/>
                    </a:ext>
                  </a:extLst>
                </a:gridCol>
                <a:gridCol w="6424143">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User highlights the ex-minister’s name to point to the establishment’s role in censoring the Internet. The hashtag is intended to clarify the link between the article and the political actor </a:t>
                      </a:r>
                      <a:r>
                        <a:rPr lang="en-US" sz="1200" dirty="0" smtClean="0">
                          <a:solidFill>
                            <a:srgbClr val="7E7E7E"/>
                          </a:solidFill>
                          <a:latin typeface="Calibri"/>
                          <a:ea typeface="Calibri"/>
                          <a:cs typeface="Calibri"/>
                          <a:sym typeface="Calibri"/>
                        </a:rPr>
                        <a:t>– thereby </a:t>
                      </a:r>
                      <a:r>
                        <a:rPr lang="en-US" sz="1200" dirty="0">
                          <a:solidFill>
                            <a:srgbClr val="7E7E7E"/>
                          </a:solidFill>
                          <a:latin typeface="Calibri"/>
                          <a:ea typeface="Calibri"/>
                          <a:cs typeface="Calibri"/>
                          <a:sym typeface="Calibri"/>
                        </a:rPr>
                        <a:t>contributing to the overall perception of the person.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u="sng" dirty="0">
                          <a:solidFill>
                            <a:srgbClr val="7E7E7E"/>
                          </a:solidFill>
                          <a:latin typeface="Calibri"/>
                          <a:ea typeface="Calibri"/>
                          <a:cs typeface="Calibri"/>
                          <a:sym typeface="Calibri"/>
                          <a:hlinkClick r:id="rId3"/>
                        </a:rPr>
                        <a:t>#</a:t>
                      </a:r>
                      <a:r>
                        <a:rPr lang="en-US" sz="1200" u="sng" dirty="0" err="1">
                          <a:solidFill>
                            <a:srgbClr val="7E7E7E"/>
                          </a:solidFill>
                          <a:latin typeface="Calibri"/>
                          <a:ea typeface="Calibri"/>
                          <a:cs typeface="Calibri"/>
                          <a:sym typeface="Calibri"/>
                          <a:hlinkClick r:id="rId3"/>
                        </a:rPr>
                        <a:t>Taubira</a:t>
                      </a:r>
                      <a:r>
                        <a:rPr lang="en-US" sz="1200" dirty="0">
                          <a:solidFill>
                            <a:srgbClr val="7E7E7E"/>
                          </a:solidFill>
                          <a:latin typeface="Calibri"/>
                          <a:ea typeface="Calibri"/>
                          <a:cs typeface="Calibri"/>
                          <a:sym typeface="Calibri"/>
                        </a:rPr>
                        <a:t> : " Internet pose un </a:t>
                      </a:r>
                      <a:r>
                        <a:rPr lang="en-US" sz="1200" dirty="0" err="1">
                          <a:solidFill>
                            <a:srgbClr val="7E7E7E"/>
                          </a:solidFill>
                          <a:latin typeface="Calibri"/>
                          <a:ea typeface="Calibri"/>
                          <a:cs typeface="Calibri"/>
                          <a:sym typeface="Calibri"/>
                        </a:rPr>
                        <a:t>vrai</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problème</a:t>
                      </a:r>
                      <a:r>
                        <a:rPr lang="en-US" sz="1200" dirty="0">
                          <a:solidFill>
                            <a:srgbClr val="7E7E7E"/>
                          </a:solidFill>
                          <a:latin typeface="Calibri"/>
                          <a:ea typeface="Calibri"/>
                          <a:cs typeface="Calibri"/>
                          <a:sym typeface="Calibri"/>
                        </a:rPr>
                        <a:t> car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un </a:t>
                      </a:r>
                      <a:r>
                        <a:rPr lang="en-US" sz="1200" dirty="0" err="1">
                          <a:solidFill>
                            <a:srgbClr val="7E7E7E"/>
                          </a:solidFill>
                          <a:latin typeface="Calibri"/>
                          <a:ea typeface="Calibri"/>
                          <a:cs typeface="Calibri"/>
                          <a:sym typeface="Calibri"/>
                        </a:rPr>
                        <a:t>espace</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liberté</a:t>
                      </a:r>
                      <a:r>
                        <a:rPr lang="en-US" sz="1200" dirty="0">
                          <a:solidFill>
                            <a:srgbClr val="7E7E7E"/>
                          </a:solidFill>
                          <a:latin typeface="Calibri"/>
                          <a:ea typeface="Calibri"/>
                          <a:cs typeface="Calibri"/>
                          <a:sym typeface="Calibri"/>
                        </a:rPr>
                        <a:t> " Eh </a:t>
                      </a:r>
                      <a:r>
                        <a:rPr lang="en-US" sz="1200" dirty="0" err="1">
                          <a:solidFill>
                            <a:srgbClr val="7E7E7E"/>
                          </a:solidFill>
                          <a:latin typeface="Calibri"/>
                          <a:ea typeface="Calibri"/>
                          <a:cs typeface="Calibri"/>
                          <a:sym typeface="Calibri"/>
                        </a:rPr>
                        <a:t>oui</a:t>
                      </a:r>
                      <a:r>
                        <a:rPr lang="en-US" sz="1200" dirty="0">
                          <a:solidFill>
                            <a:srgbClr val="7E7E7E"/>
                          </a:solidFill>
                          <a:latin typeface="Calibri"/>
                          <a:ea typeface="Calibri"/>
                          <a:cs typeface="Calibri"/>
                          <a:sym typeface="Calibri"/>
                        </a:rPr>
                        <a:t> on </a:t>
                      </a:r>
                      <a:r>
                        <a:rPr lang="en-US" sz="1200" dirty="0" err="1">
                          <a:solidFill>
                            <a:srgbClr val="7E7E7E"/>
                          </a:solidFill>
                          <a:latin typeface="Calibri"/>
                          <a:ea typeface="Calibri"/>
                          <a:cs typeface="Calibri"/>
                          <a:sym typeface="Calibri"/>
                        </a:rPr>
                        <a:t>peut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t'y</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vomir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librement</a:t>
                      </a:r>
                      <a:r>
                        <a:rPr lang="en-US" sz="1200" b="1" dirty="0">
                          <a:solidFill>
                            <a:srgbClr val="7E7E7E"/>
                          </a:solidFill>
                          <a:latin typeface="Calibri"/>
                          <a:ea typeface="Calibri"/>
                          <a:cs typeface="Calibri"/>
                          <a:sym typeface="Calibri"/>
                        </a:rPr>
                        <a:t> </a:t>
                      </a:r>
                      <a:r>
                        <a:rPr lang="en-US" sz="1200" u="sng" dirty="0">
                          <a:solidFill>
                            <a:srgbClr val="7E7E7E"/>
                          </a:solidFill>
                          <a:latin typeface="Calibri"/>
                          <a:ea typeface="Calibri"/>
                          <a:cs typeface="Calibri"/>
                          <a:sym typeface="Calibri"/>
                          <a:hlinkClick r:id="rId4"/>
                        </a:rPr>
                        <a:t>https://t.co/SQYscOLdjA</a:t>
                      </a:r>
                    </a:p>
                    <a:p>
                      <a:pPr lvl="0" rtl="0">
                        <a:lnSpc>
                          <a:spcPct val="100000"/>
                        </a:lnSpc>
                        <a:spcBef>
                          <a:spcPts val="0"/>
                        </a:spcBef>
                        <a:buNone/>
                      </a:pPr>
                      <a:r>
                        <a:rPr lang="en-US" sz="1200" dirty="0">
                          <a:solidFill>
                            <a:srgbClr val="7E7E7E"/>
                          </a:solidFill>
                          <a:latin typeface="Calibri"/>
                          <a:ea typeface="Calibri"/>
                          <a:cs typeface="Calibri"/>
                          <a:sym typeface="Calibri"/>
                        </a:rPr>
                        <a:t>Link to the tweet: </a:t>
                      </a:r>
                      <a:r>
                        <a:rPr lang="en-US" sz="1200" u="sng" dirty="0">
                          <a:solidFill>
                            <a:srgbClr val="7E7E7E"/>
                          </a:solidFill>
                          <a:latin typeface="Calibri"/>
                          <a:ea typeface="Calibri"/>
                          <a:cs typeface="Calibri"/>
                          <a:sym typeface="Calibri"/>
                          <a:hlinkClick r:id="rId5"/>
                        </a:rPr>
                        <a:t>http://twitter.com/CercleVoltaire/status/798251664247496704</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Clr>
                          <a:schemeClr val="dk1"/>
                        </a:buClr>
                        <a:buSzPct val="78571"/>
                        <a:buFont typeface="Arial"/>
                        <a:buNone/>
                      </a:pPr>
                      <a:r>
                        <a:rPr lang="en-US" sz="1200">
                          <a:solidFill>
                            <a:srgbClr val="7E7E7E"/>
                          </a:solidFill>
                          <a:latin typeface="Calibri"/>
                          <a:ea typeface="Calibri"/>
                          <a:cs typeface="Calibri"/>
                          <a:sym typeface="Calibri"/>
                        </a:rPr>
                        <a:t>The Internet poses a real problem, since it is a space of liberty. “And yes, anyone can vomit you in the face online”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40" name="Shape 54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sz="3400" b="1" dirty="0">
                <a:solidFill>
                  <a:srgbClr val="243049"/>
                </a:solidFill>
              </a:rPr>
              <a:t/>
            </a:r>
            <a:br>
              <a:rPr lang="en-US" sz="34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Filing &amp; pointing</a:t>
            </a:r>
            <a:endParaRPr lang="en-US" sz="3600" b="1" dirty="0">
              <a:solidFill>
                <a:srgbClr val="243049"/>
              </a:solidFill>
            </a:endParaRPr>
          </a:p>
        </p:txBody>
      </p:sp>
      <p:pic>
        <p:nvPicPr>
          <p:cNvPr id="541" name="Shape 54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78999" y="2152758"/>
            <a:ext cx="3319619" cy="1860824"/>
          </a:xfrm>
          <a:prstGeom prst="rect">
            <a:avLst/>
          </a:prstGeom>
          <a:noFill/>
          <a:ln>
            <a:noFill/>
          </a:ln>
        </p:spPr>
      </p:pic>
      <p:graphicFrame>
        <p:nvGraphicFramePr>
          <p:cNvPr id="542" name="Shape 542"/>
          <p:cNvGraphicFramePr/>
          <p:nvPr>
            <p:extLst>
              <p:ext uri="{D42A27DB-BD31-4B8C-83A1-F6EECF244321}">
                <p14:modId xmlns:p14="http://schemas.microsoft.com/office/powerpoint/2010/main" val="1978395070"/>
              </p:ext>
            </p:extLst>
          </p:nvPr>
        </p:nvGraphicFramePr>
        <p:xfrm>
          <a:off x="941432" y="4178937"/>
          <a:ext cx="10935917" cy="2277218"/>
        </p:xfrm>
        <a:graphic>
          <a:graphicData uri="http://schemas.openxmlformats.org/drawingml/2006/table">
            <a:tbl>
              <a:tblPr>
                <a:noFill/>
                <a:tableStyleId>{E1E1A81E-7EFA-48D1-AD55-F04F4CB29770}</a:tableStyleId>
              </a:tblPr>
              <a:tblGrid>
                <a:gridCol w="3436017">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749218">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User thematizing the Traore case by hashtagging this title, in an effort to raise awareness of police brutality and racism.</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72269">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u="sng" dirty="0">
                          <a:solidFill>
                            <a:srgbClr val="7E7E7E"/>
                          </a:solidFill>
                          <a:latin typeface="Calibri"/>
                          <a:ea typeface="Calibri"/>
                          <a:cs typeface="Calibri"/>
                          <a:sym typeface="Calibri"/>
                          <a:hlinkClick r:id="rId7"/>
                        </a:rPr>
                        <a:t>#</a:t>
                      </a:r>
                      <a:r>
                        <a:rPr lang="en-US" sz="1200" u="sng" dirty="0" err="1">
                          <a:solidFill>
                            <a:srgbClr val="7E7E7E"/>
                          </a:solidFill>
                          <a:latin typeface="Calibri"/>
                          <a:ea typeface="Calibri"/>
                          <a:cs typeface="Calibri"/>
                          <a:sym typeface="Calibri"/>
                          <a:hlinkClick r:id="rId7"/>
                        </a:rPr>
                        <a:t>AdamaTraoré</a:t>
                      </a:r>
                      <a:r>
                        <a:rPr lang="en-US" sz="1200" dirty="0">
                          <a:solidFill>
                            <a:srgbClr val="7E7E7E"/>
                          </a:solidFill>
                          <a:latin typeface="Calibri"/>
                          <a:ea typeface="Calibri"/>
                          <a:cs typeface="Calibri"/>
                          <a:sym typeface="Calibri"/>
                        </a:rPr>
                        <a:t> : </a:t>
                      </a:r>
                      <a:r>
                        <a:rPr lang="en-US" sz="1200" dirty="0" err="1">
                          <a:solidFill>
                            <a:srgbClr val="7E7E7E"/>
                          </a:solidFill>
                          <a:latin typeface="Calibri"/>
                          <a:ea typeface="Calibri"/>
                          <a:cs typeface="Calibri"/>
                          <a:sym typeface="Calibri"/>
                        </a:rPr>
                        <a:t>chronique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d’une</a:t>
                      </a:r>
                      <a:r>
                        <a:rPr lang="en-US" sz="1200" dirty="0">
                          <a:solidFill>
                            <a:srgbClr val="7E7E7E"/>
                          </a:solidFill>
                          <a:latin typeface="Calibri"/>
                          <a:ea typeface="Calibri"/>
                          <a:cs typeface="Calibri"/>
                          <a:sym typeface="Calibri"/>
                        </a:rPr>
                        <a:t> affaire </a:t>
                      </a:r>
                      <a:r>
                        <a:rPr lang="en-US" sz="1200" dirty="0" err="1">
                          <a:solidFill>
                            <a:srgbClr val="7E7E7E"/>
                          </a:solidFill>
                          <a:latin typeface="Calibri"/>
                          <a:ea typeface="Calibri"/>
                          <a:cs typeface="Calibri"/>
                          <a:sym typeface="Calibri"/>
                        </a:rPr>
                        <a:t>d’État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Sihame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Assbague</a:t>
                      </a:r>
                      <a:r>
                        <a:rPr lang="en-US" sz="1200" dirty="0">
                          <a:solidFill>
                            <a:srgbClr val="7E7E7E"/>
                          </a:solidFill>
                          <a:latin typeface="Calibri"/>
                          <a:ea typeface="Calibri"/>
                          <a:cs typeface="Calibri"/>
                          <a:sym typeface="Calibri"/>
                        </a:rPr>
                        <a:t>)</a:t>
                      </a:r>
                      <a:r>
                        <a:rPr lang="en-US" sz="1200" dirty="0">
                          <a:solidFill>
                            <a:srgbClr val="7E7E7E"/>
                          </a:solidFill>
                          <a:latin typeface="Calibri"/>
                          <a:ea typeface="Calibri"/>
                          <a:cs typeface="Calibri"/>
                          <a:sym typeface="Calibri"/>
                          <a:hlinkClick r:id="rId8"/>
                        </a:rPr>
                        <a:t> </a:t>
                      </a:r>
                    </a:p>
                    <a:p>
                      <a:pPr lvl="0" rtl="0">
                        <a:lnSpc>
                          <a:spcPct val="100000"/>
                        </a:lnSpc>
                        <a:spcBef>
                          <a:spcPts val="0"/>
                        </a:spcBef>
                        <a:buNone/>
                      </a:pPr>
                      <a:r>
                        <a:rPr lang="en-US" sz="1200" u="sng" dirty="0">
                          <a:solidFill>
                            <a:srgbClr val="7E7E7E"/>
                          </a:solidFill>
                          <a:latin typeface="Calibri"/>
                          <a:ea typeface="Calibri"/>
                          <a:cs typeface="Calibri"/>
                          <a:sym typeface="Calibri"/>
                          <a:hlinkClick r:id="rId8"/>
                        </a:rPr>
                        <a:t>https://t.co/Smg54kEhfG</a:t>
                      </a:r>
                      <a:r>
                        <a:rPr lang="en-US" sz="1200" u="sng" dirty="0">
                          <a:solidFill>
                            <a:srgbClr val="7E7E7E"/>
                          </a:solidFill>
                          <a:latin typeface="Calibri"/>
                          <a:ea typeface="Calibri"/>
                          <a:cs typeface="Calibri"/>
                          <a:sym typeface="Calibri"/>
                        </a:rPr>
                        <a:t> </a:t>
                      </a:r>
                      <a:r>
                        <a:rPr lang="en-US" sz="1200" u="sng" dirty="0">
                          <a:solidFill>
                            <a:srgbClr val="7E7E7E"/>
                          </a:solidFill>
                          <a:latin typeface="Calibri"/>
                          <a:ea typeface="Calibri"/>
                          <a:cs typeface="Calibri"/>
                          <a:sym typeface="Calibri"/>
                          <a:hlinkClick r:id="rId9"/>
                        </a:rPr>
                        <a:t>#</a:t>
                      </a:r>
                      <a:r>
                        <a:rPr lang="en-US" sz="1200" u="sng" dirty="0" err="1">
                          <a:solidFill>
                            <a:srgbClr val="7E7E7E"/>
                          </a:solidFill>
                          <a:latin typeface="Calibri"/>
                          <a:ea typeface="Calibri"/>
                          <a:cs typeface="Calibri"/>
                          <a:sym typeface="Calibri"/>
                          <a:hlinkClick r:id="rId9"/>
                        </a:rPr>
                        <a:t>PoliceJustice</a:t>
                      </a:r>
                      <a:endParaRPr lang="en-US" sz="1200" u="sng" dirty="0">
                        <a:solidFill>
                          <a:srgbClr val="7E7E7E"/>
                        </a:solidFill>
                        <a:latin typeface="Calibri"/>
                        <a:ea typeface="Calibri"/>
                        <a:cs typeface="Calibri"/>
                        <a:sym typeface="Calibri"/>
                        <a:hlinkClick r:id="rId9"/>
                      </a:endParaRPr>
                    </a:p>
                    <a:p>
                      <a:pPr lvl="0" rtl="0">
                        <a:lnSpc>
                          <a:spcPct val="100000"/>
                        </a:lnSpc>
                        <a:spcBef>
                          <a:spcPts val="0"/>
                        </a:spcBef>
                        <a:buNone/>
                      </a:pPr>
                      <a:r>
                        <a:rPr lang="en-US" sz="1200" dirty="0">
                          <a:solidFill>
                            <a:srgbClr val="7E7E7E"/>
                          </a:solidFill>
                          <a:latin typeface="Calibri"/>
                          <a:ea typeface="Calibri"/>
                          <a:cs typeface="Calibri"/>
                          <a:sym typeface="Calibri"/>
                        </a:rPr>
                        <a:t>Link to the tweet: </a:t>
                      </a:r>
                      <a:r>
                        <a:rPr lang="en-US" sz="1200" u="sng" dirty="0">
                          <a:solidFill>
                            <a:srgbClr val="7E7E7E"/>
                          </a:solidFill>
                          <a:latin typeface="Calibri"/>
                          <a:ea typeface="Calibri"/>
                          <a:cs typeface="Calibri"/>
                          <a:sym typeface="Calibri"/>
                          <a:hlinkClick r:id="rId10"/>
                        </a:rPr>
                        <a:t>http://twitter.com/Antiraciste2012/status/803637699244683264</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55731">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#AdamaTraoré: chronicle of a state-affaire {LINK} #PoliceJustice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43" name="Shape 543"/>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1088624" y="4216925"/>
            <a:ext cx="2881381" cy="2163536"/>
          </a:xfrm>
          <a:prstGeom prst="rect">
            <a:avLst/>
          </a:prstGeom>
          <a:noFill/>
          <a:ln>
            <a:noFill/>
          </a:ln>
        </p:spPr>
      </p:pic>
      <p:sp>
        <p:nvSpPr>
          <p:cNvPr id="9" name="Rectangle 8"/>
          <p:cNvSpPr/>
          <p:nvPr/>
        </p:nvSpPr>
        <p:spPr>
          <a:xfrm>
            <a:off x="1352966" y="2189532"/>
            <a:ext cx="1034834" cy="271211"/>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386038" y="4253381"/>
            <a:ext cx="1034834" cy="271211"/>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p:cNvGraphicFramePr/>
          <p:nvPr>
            <p:extLst>
              <p:ext uri="{D42A27DB-BD31-4B8C-83A1-F6EECF244321}">
                <p14:modId xmlns:p14="http://schemas.microsoft.com/office/powerpoint/2010/main" val="363403821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12" action="ppaction://hlinksldjump"/>
                        </a:rPr>
                        <a:t>Post </a:t>
                      </a:r>
                      <a:r>
                        <a:rPr lang="en-US" sz="1200" u="none" strike="noStrike" cap="none" dirty="0">
                          <a:hlinkClick r:id="rId12" action="ppaction://hlinksldjump"/>
                        </a:rPr>
                        <a:t>– </a:t>
                      </a:r>
                      <a:r>
                        <a:rPr lang="en-US" sz="1200" dirty="0">
                          <a:hlinkClick r:id="rId12"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13" action="ppaction://hlinksldjump"/>
                        </a:rPr>
                        <a:t>Post </a:t>
                      </a:r>
                      <a:r>
                        <a:rPr lang="en-US" sz="1200" u="none" strike="noStrike" cap="none" dirty="0">
                          <a:hlinkClick r:id="rId13" action="ppaction://hlinksldjump"/>
                        </a:rPr>
                        <a:t>– </a:t>
                      </a:r>
                      <a:r>
                        <a:rPr lang="en-US" sz="1200" dirty="0">
                          <a:hlinkClick r:id="rId13"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p:cNvGraphicFramePr/>
          <p:nvPr>
            <p:extLst>
              <p:ext uri="{D42A27DB-BD31-4B8C-83A1-F6EECF244321}">
                <p14:modId xmlns:p14="http://schemas.microsoft.com/office/powerpoint/2010/main" val="118397866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4" action="ppaction://hlinksldjump"/>
                        </a:rPr>
                        <a:t>Summary of the </a:t>
                      </a:r>
                      <a:r>
                        <a:rPr lang="en-US" sz="1200" i="1" dirty="0" err="1">
                          <a:hlinkClick r:id="rId14" action="ppaction://hlinksldjump"/>
                        </a:rPr>
                        <a:t>b</a:t>
                      </a:r>
                      <a:r>
                        <a:rPr lang="en-US" sz="1200" i="1" u="none" strike="noStrike" cap="none" dirty="0" err="1">
                          <a:hlinkClick r:id="rId14"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5"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6"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AAA3E6BC-A016-4BE4-9423-AA0D953FF69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aphicFrame>
        <p:nvGraphicFramePr>
          <p:cNvPr id="551" name="Shape 551"/>
          <p:cNvGraphicFramePr/>
          <p:nvPr>
            <p:extLst>
              <p:ext uri="{D42A27DB-BD31-4B8C-83A1-F6EECF244321}">
                <p14:modId xmlns:p14="http://schemas.microsoft.com/office/powerpoint/2010/main" val="2820003489"/>
              </p:ext>
            </p:extLst>
          </p:nvPr>
        </p:nvGraphicFramePr>
        <p:xfrm>
          <a:off x="941432" y="3685220"/>
          <a:ext cx="10935917" cy="2587300"/>
        </p:xfrm>
        <a:graphic>
          <a:graphicData uri="http://schemas.openxmlformats.org/drawingml/2006/table">
            <a:tbl>
              <a:tblPr>
                <a:noFill/>
                <a:tableStyleId>{E1E1A81E-7EFA-48D1-AD55-F04F4CB29770}</a:tableStyleId>
              </a:tblPr>
              <a:tblGrid>
                <a:gridCol w="3436017">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890300">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User adds hashtag(s) to provide an interpretative frame to an article, by filing it to a topic, or highlighting a political player’s role, such as adding the </a:t>
                      </a:r>
                      <a:r>
                        <a:rPr lang="en-US" dirty="0" err="1">
                          <a:solidFill>
                            <a:srgbClr val="7E7E7E"/>
                          </a:solidFill>
                          <a:latin typeface="Calibri"/>
                          <a:ea typeface="Calibri"/>
                          <a:cs typeface="Calibri"/>
                          <a:sym typeface="Calibri"/>
                        </a:rPr>
                        <a:t>hashtag“Islamophobie</a:t>
                      </a:r>
                      <a:r>
                        <a:rPr lang="en-US" dirty="0">
                          <a:solidFill>
                            <a:srgbClr val="7E7E7E"/>
                          </a:solidFill>
                          <a:latin typeface="Calibri"/>
                          <a:ea typeface="Calibri"/>
                          <a:cs typeface="Calibri"/>
                          <a:sym typeface="Calibri"/>
                        </a:rPr>
                        <a:t>” to the below shared article post.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0366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err="1">
                          <a:solidFill>
                            <a:srgbClr val="7E7E7E"/>
                          </a:solidFill>
                          <a:latin typeface="Calibri"/>
                          <a:ea typeface="Calibri"/>
                          <a:cs typeface="Calibri"/>
                          <a:sym typeface="Calibri"/>
                        </a:rPr>
                        <a:t>Malek</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Boutih</a:t>
                      </a:r>
                      <a:r>
                        <a:rPr lang="en-US" dirty="0">
                          <a:solidFill>
                            <a:srgbClr val="7E7E7E"/>
                          </a:solidFill>
                          <a:latin typeface="Calibri"/>
                          <a:ea typeface="Calibri"/>
                          <a:cs typeface="Calibri"/>
                          <a:sym typeface="Calibri"/>
                        </a:rPr>
                        <a:t> : 10 </a:t>
                      </a:r>
                      <a:r>
                        <a:rPr lang="en-US" dirty="0" err="1">
                          <a:solidFill>
                            <a:srgbClr val="7E7E7E"/>
                          </a:solidFill>
                          <a:latin typeface="Calibri"/>
                          <a:ea typeface="Calibri"/>
                          <a:cs typeface="Calibri"/>
                          <a:sym typeface="Calibri"/>
                        </a:rPr>
                        <a:t>lignes</a:t>
                      </a:r>
                      <a:r>
                        <a:rPr lang="en-US" dirty="0">
                          <a:solidFill>
                            <a:srgbClr val="7E7E7E"/>
                          </a:solidFill>
                          <a:latin typeface="Calibri"/>
                          <a:ea typeface="Calibri"/>
                          <a:cs typeface="Calibri"/>
                          <a:sym typeface="Calibri"/>
                        </a:rPr>
                        <a:t>, 3 </a:t>
                      </a:r>
                      <a:r>
                        <a:rPr lang="en-US" dirty="0" err="1">
                          <a:solidFill>
                            <a:srgbClr val="7E7E7E"/>
                          </a:solidFill>
                          <a:latin typeface="Calibri"/>
                          <a:ea typeface="Calibri"/>
                          <a:cs typeface="Calibri"/>
                          <a:sym typeface="Calibri"/>
                        </a:rPr>
                        <a:t>mensonges</a:t>
                      </a:r>
                      <a:r>
                        <a:rPr lang="en-US" dirty="0">
                          <a:solidFill>
                            <a:srgbClr val="7E7E7E"/>
                          </a:solidFill>
                          <a:latin typeface="Calibri"/>
                          <a:ea typeface="Calibri"/>
                          <a:cs typeface="Calibri"/>
                          <a:sym typeface="Calibri"/>
                        </a:rPr>
                        <a:t> et </a:t>
                      </a:r>
                      <a:r>
                        <a:rPr lang="en-US" dirty="0" err="1">
                          <a:solidFill>
                            <a:srgbClr val="7E7E7E"/>
                          </a:solidFill>
                          <a:latin typeface="Calibri"/>
                          <a:ea typeface="Calibri"/>
                          <a:cs typeface="Calibri"/>
                          <a:sym typeface="Calibri"/>
                        </a:rPr>
                        <a:t>une</a:t>
                      </a:r>
                      <a:r>
                        <a:rPr lang="en-US" dirty="0">
                          <a:solidFill>
                            <a:srgbClr val="7E7E7E"/>
                          </a:solidFill>
                          <a:latin typeface="Calibri"/>
                          <a:ea typeface="Calibri"/>
                          <a:cs typeface="Calibri"/>
                          <a:sym typeface="Calibri"/>
                        </a:rPr>
                        <a:t> caution à </a:t>
                      </a:r>
                      <a:r>
                        <a:rPr lang="en-US" dirty="0" err="1">
                          <a:solidFill>
                            <a:srgbClr val="7E7E7E"/>
                          </a:solidFill>
                          <a:latin typeface="Calibri"/>
                          <a:ea typeface="Calibri"/>
                          <a:cs typeface="Calibri"/>
                          <a:sym typeface="Calibri"/>
                        </a:rPr>
                        <a:t>l’extrême-droite</a:t>
                      </a:r>
                      <a:r>
                        <a:rPr lang="en-US" dirty="0">
                          <a:solidFill>
                            <a:srgbClr val="7E7E7E"/>
                          </a:solidFill>
                          <a:latin typeface="Calibri"/>
                          <a:ea typeface="Calibri"/>
                          <a:cs typeface="Calibri"/>
                          <a:sym typeface="Calibri"/>
                          <a:hlinkClick r:id="rId3"/>
                        </a:rPr>
                        <a:t> </a:t>
                      </a:r>
                      <a:r>
                        <a:rPr lang="en-US" u="sng" dirty="0">
                          <a:solidFill>
                            <a:srgbClr val="7E7E7E"/>
                          </a:solidFill>
                          <a:latin typeface="Calibri"/>
                          <a:ea typeface="Calibri"/>
                          <a:cs typeface="Calibri"/>
                          <a:sym typeface="Calibri"/>
                          <a:hlinkClick r:id="rId3"/>
                        </a:rPr>
                        <a:t>https://t.co/DFV0yraFYg</a:t>
                      </a:r>
                      <a:r>
                        <a:rPr lang="en-US" dirty="0">
                          <a:solidFill>
                            <a:srgbClr val="7E7E7E"/>
                          </a:solidFill>
                          <a:latin typeface="Calibri"/>
                          <a:ea typeface="Calibri"/>
                          <a:cs typeface="Calibri"/>
                          <a:sym typeface="Calibri"/>
                        </a:rPr>
                        <a:t>   </a:t>
                      </a:r>
                      <a:r>
                        <a:rPr lang="en-US" u="sng" dirty="0">
                          <a:solidFill>
                            <a:srgbClr val="7E7E7E"/>
                          </a:solidFill>
                          <a:latin typeface="Calibri"/>
                          <a:ea typeface="Calibri"/>
                          <a:cs typeface="Calibri"/>
                          <a:sym typeface="Calibri"/>
                          <a:hlinkClick r:id="rId4"/>
                        </a:rPr>
                        <a:t>@</a:t>
                      </a:r>
                      <a:r>
                        <a:rPr lang="en-US" u="sng" dirty="0" err="1">
                          <a:solidFill>
                            <a:srgbClr val="7E7E7E"/>
                          </a:solidFill>
                          <a:latin typeface="Calibri"/>
                          <a:ea typeface="Calibri"/>
                          <a:cs typeface="Calibri"/>
                          <a:sym typeface="Calibri"/>
                          <a:hlinkClick r:id="rId4"/>
                        </a:rPr>
                        <a:t>CAislamophobie</a:t>
                      </a:r>
                      <a:r>
                        <a:rPr lang="en-US" dirty="0">
                          <a:solidFill>
                            <a:srgbClr val="7E7E7E"/>
                          </a:solidFill>
                          <a:latin typeface="Calibri"/>
                          <a:ea typeface="Calibri"/>
                          <a:cs typeface="Calibri"/>
                          <a:sym typeface="Calibri"/>
                          <a:hlinkClick r:id="rId5"/>
                        </a:rPr>
                        <a:t> </a:t>
                      </a:r>
                      <a:r>
                        <a:rPr lang="en-US" u="sng" dirty="0">
                          <a:solidFill>
                            <a:srgbClr val="7E7E7E"/>
                          </a:solidFill>
                          <a:latin typeface="Calibri"/>
                          <a:ea typeface="Calibri"/>
                          <a:cs typeface="Calibri"/>
                          <a:sym typeface="Calibri"/>
                          <a:hlinkClick r:id="rId5"/>
                        </a:rPr>
                        <a:t>#</a:t>
                      </a:r>
                      <a:r>
                        <a:rPr lang="en-US" u="sng" dirty="0" err="1">
                          <a:solidFill>
                            <a:srgbClr val="7E7E7E"/>
                          </a:solidFill>
                          <a:latin typeface="Calibri"/>
                          <a:ea typeface="Calibri"/>
                          <a:cs typeface="Calibri"/>
                          <a:sym typeface="Calibri"/>
                          <a:hlinkClick r:id="rId5"/>
                        </a:rPr>
                        <a:t>Islamophobie</a:t>
                      </a:r>
                      <a:endParaRPr lang="en-US" u="sng" dirty="0">
                        <a:solidFill>
                          <a:srgbClr val="7E7E7E"/>
                        </a:solidFill>
                        <a:latin typeface="Calibri"/>
                        <a:ea typeface="Calibri"/>
                        <a:cs typeface="Calibri"/>
                        <a:sym typeface="Calibri"/>
                        <a:hlinkClick r:id="rId5"/>
                      </a:endParaRPr>
                    </a:p>
                    <a:p>
                      <a:pPr lvl="0" rtl="0">
                        <a:lnSpc>
                          <a:spcPct val="100000"/>
                        </a:lnSpc>
                        <a:spcBef>
                          <a:spcPts val="1000"/>
                        </a:spcBef>
                        <a:buNone/>
                      </a:pPr>
                      <a:r>
                        <a:rPr lang="en-US" dirty="0">
                          <a:solidFill>
                            <a:srgbClr val="7E7E7E"/>
                          </a:solidFill>
                          <a:latin typeface="Calibri"/>
                          <a:ea typeface="Calibri"/>
                          <a:cs typeface="Calibri"/>
                          <a:sym typeface="Calibri"/>
                        </a:rPr>
                        <a:t>Link to the tweet: </a:t>
                      </a:r>
                      <a:r>
                        <a:rPr lang="en-US" u="sng" dirty="0">
                          <a:solidFill>
                            <a:srgbClr val="7E7E7E"/>
                          </a:solidFill>
                          <a:latin typeface="Calibri"/>
                          <a:ea typeface="Calibri"/>
                          <a:cs typeface="Calibri"/>
                          <a:sym typeface="Calibri"/>
                          <a:hlinkClick r:id="rId6"/>
                        </a:rPr>
                        <a:t>http://twitter.com/alaingresh/status/825250253884506112</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604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Malek Boutih: 10 lines and 3 lies and a warning to the extreme right.</a:t>
                      </a:r>
                      <a:r>
                        <a:rPr lang="en-US">
                          <a:solidFill>
                            <a:srgbClr val="7E7E7E"/>
                          </a:solidFill>
                          <a:latin typeface="Calibri"/>
                          <a:ea typeface="Calibri"/>
                          <a:cs typeface="Calibri"/>
                          <a:sym typeface="Calibri"/>
                          <a:hlinkClick r:id="rId4"/>
                        </a:rPr>
                        <a:t>@CAislamophobie</a:t>
                      </a:r>
                      <a:r>
                        <a:rPr lang="en-US">
                          <a:solidFill>
                            <a:srgbClr val="7E7E7E"/>
                          </a:solidFill>
                          <a:latin typeface="Calibri"/>
                          <a:ea typeface="Calibri"/>
                          <a:cs typeface="Calibri"/>
                          <a:sym typeface="Calibri"/>
                          <a:hlinkClick r:id="rId5"/>
                        </a:rPr>
                        <a:t> #Islam</a:t>
                      </a:r>
                      <a:r>
                        <a:rPr lang="en-US">
                          <a:solidFill>
                            <a:srgbClr val="7E7E7E"/>
                          </a:solidFill>
                          <a:latin typeface="Calibri"/>
                          <a:ea typeface="Calibri"/>
                          <a:cs typeface="Calibri"/>
                          <a:sym typeface="Calibri"/>
                        </a:rPr>
                        <a:t>phobia</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53" name="Shape 55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25532" y="3756058"/>
            <a:ext cx="3242022" cy="2445637"/>
          </a:xfrm>
          <a:prstGeom prst="rect">
            <a:avLst/>
          </a:prstGeom>
          <a:noFill/>
          <a:ln>
            <a:noFill/>
          </a:ln>
        </p:spPr>
      </p:pic>
      <p:sp>
        <p:nvSpPr>
          <p:cNvPr id="8" name="Shape 54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sz="3400" b="1" dirty="0">
                <a:solidFill>
                  <a:srgbClr val="243049"/>
                </a:solidFill>
              </a:rPr>
              <a:t/>
            </a:r>
            <a:br>
              <a:rPr lang="en-US" sz="34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Filing &amp; pointing</a:t>
            </a:r>
            <a:endParaRPr lang="en-US" sz="3600" b="1" dirty="0">
              <a:solidFill>
                <a:srgbClr val="243049"/>
              </a:solidFill>
            </a:endParaRPr>
          </a:p>
        </p:txBody>
      </p:sp>
      <p:sp>
        <p:nvSpPr>
          <p:cNvPr id="7" name="Rectangle 6"/>
          <p:cNvSpPr/>
          <p:nvPr/>
        </p:nvSpPr>
        <p:spPr>
          <a:xfrm>
            <a:off x="1366195" y="3810183"/>
            <a:ext cx="1034834" cy="27121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Shape 544">
            <a:extLst>
              <a:ext uri="{FF2B5EF4-FFF2-40B4-BE49-F238E27FC236}">
                <a16:creationId xmlns:a16="http://schemas.microsoft.com/office/drawing/2014/main" xmlns="" id="{9BA369E1-0511-452C-8836-67DE03497107}"/>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8" action="ppaction://hlinksldjump"/>
                        </a:rPr>
                        <a:t>Post </a:t>
                      </a:r>
                      <a:r>
                        <a:rPr lang="en-US" sz="1200" u="none" strike="noStrike" cap="none" dirty="0">
                          <a:hlinkClick r:id="rId8" action="ppaction://hlinksldjump"/>
                        </a:rPr>
                        <a:t>– </a:t>
                      </a:r>
                      <a:r>
                        <a:rPr lang="en-US" sz="1200" dirty="0">
                          <a:hlinkClick r:id="rId8"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FCD78AEB-FC7F-4BAF-A303-1B880C65D2B7}"/>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0" action="ppaction://hlinksldjump"/>
                        </a:rPr>
                        <a:t>Summary of the </a:t>
                      </a:r>
                      <a:r>
                        <a:rPr lang="en-US" sz="1200" i="1" dirty="0" err="1">
                          <a:hlinkClick r:id="rId10" action="ppaction://hlinksldjump"/>
                        </a:rPr>
                        <a:t>b</a:t>
                      </a:r>
                      <a:r>
                        <a:rPr lang="en-US" sz="1200" i="1" u="none" strike="noStrike" cap="none" dirty="0" err="1">
                          <a:hlinkClick r:id="rId10"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1"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2"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4F75010F-FE97-495E-9ABE-50053B5E185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118" y="593621"/>
            <a:ext cx="10515599" cy="1335853"/>
          </a:xfrm>
        </p:spPr>
        <p:txBody>
          <a:bodyPr/>
          <a:lstStyle/>
          <a:p>
            <a:r>
              <a:rPr lang="en-US" b="1" dirty="0" smtClean="0">
                <a:solidFill>
                  <a:srgbClr val="243049"/>
                </a:solidFill>
              </a:rPr>
              <a:t>The narrative frame positions the source:</a:t>
            </a:r>
            <a:br>
              <a:rPr lang="en-US" b="1" dirty="0" smtClean="0">
                <a:solidFill>
                  <a:srgbClr val="243049"/>
                </a:solidFill>
              </a:rPr>
            </a:br>
            <a:r>
              <a:rPr lang="en-US" b="1" dirty="0" smtClean="0">
                <a:solidFill>
                  <a:srgbClr val="243049"/>
                </a:solidFill>
              </a:rPr>
              <a:t>left vs. right or global vs. local</a:t>
            </a:r>
            <a:endParaRPr lang="en-US" b="1" dirty="0">
              <a:solidFill>
                <a:srgbClr val="243049"/>
              </a:solidFill>
            </a:endParaRPr>
          </a:p>
        </p:txBody>
      </p:sp>
      <p:sp>
        <p:nvSpPr>
          <p:cNvPr id="3" name="Text Placeholder 2"/>
          <p:cNvSpPr>
            <a:spLocks noGrp="1"/>
          </p:cNvSpPr>
          <p:nvPr>
            <p:ph type="body" idx="1"/>
          </p:nvPr>
        </p:nvSpPr>
        <p:spPr>
          <a:xfrm>
            <a:off x="870818" y="2197100"/>
            <a:ext cx="5502030" cy="4351338"/>
          </a:xfrm>
        </p:spPr>
        <p:txBody>
          <a:bodyPr/>
          <a:lstStyle/>
          <a:p>
            <a:pPr marL="177800" indent="0">
              <a:spcAft>
                <a:spcPts val="600"/>
              </a:spcAft>
              <a:buNone/>
            </a:pPr>
            <a:r>
              <a:rPr lang="en-US" sz="1800" dirty="0" smtClean="0">
                <a:solidFill>
                  <a:srgbClr val="7E7E7E"/>
                </a:solidFill>
              </a:rPr>
              <a:t>“Narrative frames” are used </a:t>
            </a:r>
            <a:r>
              <a:rPr lang="en-US" sz="1800" dirty="0">
                <a:solidFill>
                  <a:srgbClr val="7E7E7E"/>
                </a:solidFill>
              </a:rPr>
              <a:t>to orient and position </a:t>
            </a:r>
            <a:r>
              <a:rPr lang="en-US" sz="1800" dirty="0" smtClean="0">
                <a:solidFill>
                  <a:srgbClr val="7E7E7E"/>
                </a:solidFill>
              </a:rPr>
              <a:t>opinions on the media map. They are a </a:t>
            </a:r>
            <a:r>
              <a:rPr lang="en-US" sz="1800" dirty="0">
                <a:solidFill>
                  <a:srgbClr val="7E7E7E"/>
                </a:solidFill>
              </a:rPr>
              <a:t>key distinction between </a:t>
            </a:r>
            <a:r>
              <a:rPr lang="en-US" sz="1800" dirty="0" smtClean="0">
                <a:solidFill>
                  <a:srgbClr val="7E7E7E"/>
                </a:solidFill>
              </a:rPr>
              <a:t>media sources of Non-Traditional media. </a:t>
            </a:r>
          </a:p>
          <a:p>
            <a:pPr>
              <a:spcAft>
                <a:spcPts val="600"/>
              </a:spcAft>
            </a:pPr>
            <a:r>
              <a:rPr lang="en-US" sz="1800" dirty="0" smtClean="0">
                <a:solidFill>
                  <a:srgbClr val="7E7E7E"/>
                </a:solidFill>
              </a:rPr>
              <a:t> </a:t>
            </a:r>
            <a:r>
              <a:rPr lang="en-US" sz="2400" b="1" dirty="0" smtClean="0">
                <a:solidFill>
                  <a:srgbClr val="7E7E7E"/>
                </a:solidFill>
              </a:rPr>
              <a:t>Left vs. right frame</a:t>
            </a:r>
            <a:r>
              <a:rPr lang="en-US" sz="2400" dirty="0" smtClean="0">
                <a:solidFill>
                  <a:srgbClr val="7E7E7E"/>
                </a:solidFill>
              </a:rPr>
              <a:t>: </a:t>
            </a:r>
            <a:r>
              <a:rPr lang="en-US" sz="1800" dirty="0" smtClean="0">
                <a:solidFill>
                  <a:srgbClr val="7E7E7E"/>
                </a:solidFill>
              </a:rPr>
              <a:t>The </a:t>
            </a:r>
            <a:r>
              <a:rPr lang="en-US" sz="1800" dirty="0">
                <a:solidFill>
                  <a:srgbClr val="7E7E7E"/>
                </a:solidFill>
              </a:rPr>
              <a:t>entrenched binary opposition between left and right works for </a:t>
            </a:r>
            <a:r>
              <a:rPr lang="en-US" sz="1800" dirty="0" smtClean="0">
                <a:solidFill>
                  <a:srgbClr val="7E7E7E"/>
                </a:solidFill>
              </a:rPr>
              <a:t>Traditional </a:t>
            </a:r>
            <a:r>
              <a:rPr lang="en-US" sz="1800" dirty="0">
                <a:solidFill>
                  <a:srgbClr val="7E7E7E"/>
                </a:solidFill>
              </a:rPr>
              <a:t>media </a:t>
            </a:r>
            <a:r>
              <a:rPr lang="en-US" sz="1800" dirty="0" smtClean="0">
                <a:solidFill>
                  <a:srgbClr val="7E7E7E"/>
                </a:solidFill>
              </a:rPr>
              <a:t>sources. It also works for </a:t>
            </a:r>
            <a:r>
              <a:rPr lang="en-US" sz="1800" dirty="0">
                <a:solidFill>
                  <a:srgbClr val="7E7E7E"/>
                </a:solidFill>
              </a:rPr>
              <a:t>parts of the </a:t>
            </a:r>
            <a:r>
              <a:rPr lang="en-US" sz="1800" dirty="0" smtClean="0">
                <a:solidFill>
                  <a:srgbClr val="7E7E7E"/>
                </a:solidFill>
              </a:rPr>
              <a:t>Extend </a:t>
            </a:r>
            <a:r>
              <a:rPr lang="en-US" sz="1800" dirty="0">
                <a:solidFill>
                  <a:srgbClr val="7E7E7E"/>
                </a:solidFill>
              </a:rPr>
              <a:t>and the Reframe </a:t>
            </a:r>
            <a:r>
              <a:rPr lang="en-US" sz="1800" dirty="0" smtClean="0">
                <a:solidFill>
                  <a:srgbClr val="7E7E7E"/>
                </a:solidFill>
              </a:rPr>
              <a:t>publishers (as shown in the diagram). </a:t>
            </a:r>
            <a:endParaRPr lang="en-US" sz="1800" dirty="0">
              <a:solidFill>
                <a:srgbClr val="7E7E7E"/>
              </a:solidFill>
            </a:endParaRPr>
          </a:p>
          <a:p>
            <a:r>
              <a:rPr lang="en-US" sz="1800" dirty="0" smtClean="0">
                <a:solidFill>
                  <a:srgbClr val="7E7E7E"/>
                </a:solidFill>
              </a:rPr>
              <a:t> </a:t>
            </a:r>
            <a:r>
              <a:rPr lang="en-US" sz="2400" b="1" dirty="0" smtClean="0">
                <a:solidFill>
                  <a:srgbClr val="7E7E7E"/>
                </a:solidFill>
              </a:rPr>
              <a:t>Global vs. local frame</a:t>
            </a:r>
            <a:r>
              <a:rPr lang="en-US" sz="2400" dirty="0" smtClean="0">
                <a:solidFill>
                  <a:srgbClr val="7E7E7E"/>
                </a:solidFill>
              </a:rPr>
              <a:t>: </a:t>
            </a:r>
            <a:r>
              <a:rPr lang="en-US" sz="1800" dirty="0" smtClean="0">
                <a:solidFill>
                  <a:srgbClr val="7E7E7E"/>
                </a:solidFill>
              </a:rPr>
              <a:t>For media </a:t>
            </a:r>
            <a:r>
              <a:rPr lang="en-US" sz="1800" dirty="0">
                <a:solidFill>
                  <a:srgbClr val="7E7E7E"/>
                </a:solidFill>
              </a:rPr>
              <a:t>sources located further up on the media </a:t>
            </a:r>
            <a:r>
              <a:rPr lang="en-US" sz="1800" dirty="0" smtClean="0">
                <a:solidFill>
                  <a:srgbClr val="7E7E7E"/>
                </a:solidFill>
              </a:rPr>
              <a:t>map, the familiar left vs. right divide </a:t>
            </a:r>
            <a:r>
              <a:rPr lang="en-US" sz="1800" dirty="0">
                <a:solidFill>
                  <a:srgbClr val="7E7E7E"/>
                </a:solidFill>
              </a:rPr>
              <a:t>is supplanted by a new divide: the global </a:t>
            </a:r>
            <a:r>
              <a:rPr lang="en-US" sz="1800" dirty="0" smtClean="0">
                <a:solidFill>
                  <a:srgbClr val="7E7E7E"/>
                </a:solidFill>
              </a:rPr>
              <a:t>vs. </a:t>
            </a:r>
            <a:r>
              <a:rPr lang="en-US" sz="1800" dirty="0">
                <a:solidFill>
                  <a:srgbClr val="7E7E7E"/>
                </a:solidFill>
              </a:rPr>
              <a:t>local narrative frame. </a:t>
            </a:r>
            <a:r>
              <a:rPr lang="en-US" sz="1800" dirty="0" smtClean="0">
                <a:solidFill>
                  <a:srgbClr val="7E7E7E"/>
                </a:solidFill>
              </a:rPr>
              <a:t>It pits </a:t>
            </a:r>
            <a:r>
              <a:rPr lang="en-US" sz="1800" dirty="0">
                <a:solidFill>
                  <a:srgbClr val="7E7E7E"/>
                </a:solidFill>
              </a:rPr>
              <a:t>globalization and transnational organizations against </a:t>
            </a:r>
            <a:r>
              <a:rPr lang="en-US" sz="1800" dirty="0" smtClean="0">
                <a:solidFill>
                  <a:srgbClr val="7E7E7E"/>
                </a:solidFill>
              </a:rPr>
              <a:t>local </a:t>
            </a:r>
            <a:r>
              <a:rPr lang="en-US" sz="1800" dirty="0">
                <a:solidFill>
                  <a:srgbClr val="7E7E7E"/>
                </a:solidFill>
              </a:rPr>
              <a:t>patriotic interests.</a:t>
            </a:r>
          </a:p>
          <a:p>
            <a:endParaRPr lang="en-US" sz="1800" dirty="0">
              <a:solidFill>
                <a:srgbClr val="7E7E7E"/>
              </a:solidFill>
            </a:endParaRPr>
          </a:p>
          <a:p>
            <a:endParaRPr lang="en-US" sz="1800" dirty="0">
              <a:solidFill>
                <a:srgbClr val="7E7E7E"/>
              </a:solidFill>
            </a:endParaRPr>
          </a:p>
        </p:txBody>
      </p:sp>
      <p:sp>
        <p:nvSpPr>
          <p:cNvPr id="10" name="Rectangle 9">
            <a:extLst>
              <a:ext uri="{FF2B5EF4-FFF2-40B4-BE49-F238E27FC236}">
                <a16:creationId xmlns:a16="http://schemas.microsoft.com/office/drawing/2014/main" xmlns="" id="{134BD3EB-6237-4AD5-BFBB-CF45FAA96974}"/>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grpSp>
        <p:nvGrpSpPr>
          <p:cNvPr id="11" name="Group 10"/>
          <p:cNvGrpSpPr/>
          <p:nvPr/>
        </p:nvGrpSpPr>
        <p:grpSpPr>
          <a:xfrm>
            <a:off x="9622762" y="5869401"/>
            <a:ext cx="2061238"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2"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9673" y="2197100"/>
            <a:ext cx="4986177" cy="3229914"/>
          </a:xfrm>
          <a:prstGeom prst="rect">
            <a:avLst/>
          </a:prstGeom>
        </p:spPr>
      </p:pic>
    </p:spTree>
    <p:extLst>
      <p:ext uri="{BB962C8B-B14F-4D97-AF65-F5344CB8AC3E}">
        <p14:creationId xmlns:p14="http://schemas.microsoft.com/office/powerpoint/2010/main" val="1496052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Addressing &amp; alerting</a:t>
            </a:r>
            <a:endParaRPr lang="en-US" sz="3600" b="1" dirty="0">
              <a:solidFill>
                <a:srgbClr val="243049"/>
              </a:solidFill>
            </a:endParaRPr>
          </a:p>
        </p:txBody>
      </p:sp>
      <p:graphicFrame>
        <p:nvGraphicFramePr>
          <p:cNvPr id="564" name="Shape 564"/>
          <p:cNvGraphicFramePr/>
          <p:nvPr>
            <p:extLst>
              <p:ext uri="{D42A27DB-BD31-4B8C-83A1-F6EECF244321}">
                <p14:modId xmlns:p14="http://schemas.microsoft.com/office/powerpoint/2010/main" val="2252255074"/>
              </p:ext>
            </p:extLst>
          </p:nvPr>
        </p:nvGraphicFramePr>
        <p:xfrm>
          <a:off x="914788" y="2478849"/>
          <a:ext cx="10962561" cy="1999398"/>
        </p:xfrm>
        <a:graphic>
          <a:graphicData uri="http://schemas.openxmlformats.org/drawingml/2006/table">
            <a:tbl>
              <a:tblPr>
                <a:noFill/>
                <a:tableStyleId>{E1E1A81E-7EFA-48D1-AD55-F04F4CB29770}</a:tableStyleId>
              </a:tblPr>
              <a:tblGrid>
                <a:gridCol w="3462661">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505014">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User posts friendly and funny article to politician’s page to express to promote their hero and reconfirm their belonging to the community.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879818">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See screenshot</a:t>
                      </a:r>
                    </a:p>
                    <a:p>
                      <a:pPr lvl="0" rtl="0">
                        <a:lnSpc>
                          <a:spcPct val="100000"/>
                        </a:lnSpc>
                        <a:spcBef>
                          <a:spcPts val="0"/>
                        </a:spcBef>
                        <a:buNone/>
                      </a:pPr>
                      <a:r>
                        <a:rPr lang="en-US" dirty="0" err="1" smtClean="0">
                          <a:solidFill>
                            <a:srgbClr val="7E7E7E"/>
                          </a:solidFill>
                          <a:latin typeface="Calibri"/>
                          <a:ea typeface="Calibri"/>
                          <a:cs typeface="Calibri"/>
                          <a:sym typeface="Calibri"/>
                        </a:rPr>
                        <a:t>ULink</a:t>
                      </a:r>
                      <a:r>
                        <a:rPr lang="en-US" dirty="0">
                          <a:solidFill>
                            <a:srgbClr val="7E7E7E"/>
                          </a:solidFill>
                          <a:latin typeface="Calibri"/>
                          <a:ea typeface="Calibri"/>
                          <a:cs typeface="Calibri"/>
                          <a:sym typeface="Calibri"/>
                        </a:rPr>
                        <a:t>: </a:t>
                      </a:r>
                      <a:r>
                        <a:rPr lang="en-US" u="sng" dirty="0">
                          <a:solidFill>
                            <a:srgbClr val="7E7E7E"/>
                          </a:solidFill>
                          <a:latin typeface="Calibri"/>
                          <a:ea typeface="Calibri"/>
                          <a:cs typeface="Calibri"/>
                          <a:sym typeface="Calibri"/>
                          <a:hlinkClick r:id="rId3"/>
                        </a:rPr>
                        <a:t>http://www.facebook.com/permalink.php?id=11450328749&amp;story_fbid=10154115970131987</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1705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70000"/>
                        </a:lnSpc>
                        <a:spcBef>
                          <a:spcPts val="0"/>
                        </a:spcBef>
                        <a:buClr>
                          <a:schemeClr val="dk1"/>
                        </a:buClr>
                        <a:buSzPct val="78571"/>
                        <a:buFont typeface="Arial"/>
                        <a:buNone/>
                      </a:pPr>
                      <a:r>
                        <a:rPr lang="en-US">
                          <a:solidFill>
                            <a:srgbClr val="7E7E7E"/>
                          </a:solidFill>
                          <a:latin typeface="Calibri"/>
                          <a:ea typeface="Calibri"/>
                          <a:cs typeface="Calibri"/>
                          <a:sym typeface="Calibri"/>
                        </a:rPr>
                        <a:t>A hologramme haunts the city, spreading fear.</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565" name="Shape 565"/>
          <p:cNvGraphicFramePr/>
          <p:nvPr>
            <p:extLst>
              <p:ext uri="{D42A27DB-BD31-4B8C-83A1-F6EECF244321}">
                <p14:modId xmlns:p14="http://schemas.microsoft.com/office/powerpoint/2010/main" val="1811651858"/>
              </p:ext>
            </p:extLst>
          </p:nvPr>
        </p:nvGraphicFramePr>
        <p:xfrm>
          <a:off x="923670" y="4511013"/>
          <a:ext cx="10953680" cy="1962499"/>
        </p:xfrm>
        <a:graphic>
          <a:graphicData uri="http://schemas.openxmlformats.org/drawingml/2006/table">
            <a:tbl>
              <a:tblPr>
                <a:noFill/>
                <a:tableStyleId>{E1E1A81E-7EFA-48D1-AD55-F04F4CB29770}</a:tableStyleId>
              </a:tblPr>
              <a:tblGrid>
                <a:gridCol w="3453780">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536974">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70000"/>
                        </a:lnSpc>
                        <a:spcBef>
                          <a:spcPts val="0"/>
                        </a:spcBef>
                        <a:buClr>
                          <a:schemeClr val="dk1"/>
                        </a:buClr>
                        <a:buSzPct val="78571"/>
                        <a:buFont typeface="Arial"/>
                        <a:buNone/>
                      </a:pPr>
                      <a:r>
                        <a:rPr lang="en-US">
                          <a:solidFill>
                            <a:srgbClr val="7E7E7E"/>
                          </a:solidFill>
                          <a:latin typeface="Calibri"/>
                          <a:ea typeface="Calibri"/>
                          <a:cs typeface="Calibri"/>
                          <a:sym typeface="Calibri"/>
                        </a:rPr>
                        <a:t>User requests politician to participate in a survey.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545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70000"/>
                        </a:lnSpc>
                        <a:spcBef>
                          <a:spcPts val="0"/>
                        </a:spcBef>
                        <a:buNone/>
                      </a:pPr>
                      <a:r>
                        <a:rPr lang="en-US">
                          <a:solidFill>
                            <a:srgbClr val="7E7E7E"/>
                          </a:solidFill>
                          <a:latin typeface="Calibri"/>
                          <a:ea typeface="Calibri"/>
                          <a:cs typeface="Calibri"/>
                          <a:sym typeface="Calibri"/>
                        </a:rPr>
                        <a:t>Pensez à remplir cette page de </a:t>
                      </a:r>
                      <a:r>
                        <a:rPr lang="en-US" u="sng">
                          <a:solidFill>
                            <a:srgbClr val="7E7E7E"/>
                          </a:solidFill>
                          <a:latin typeface="Calibri"/>
                          <a:ea typeface="Calibri"/>
                          <a:cs typeface="Calibri"/>
                          <a:sym typeface="Calibri"/>
                          <a:hlinkClick r:id="rId4"/>
                        </a:rPr>
                        <a:t>Change.org</a:t>
                      </a:r>
                      <a:r>
                        <a:rPr lang="en-US">
                          <a:solidFill>
                            <a:srgbClr val="7E7E7E"/>
                          </a:solidFill>
                          <a:latin typeface="Calibri"/>
                          <a:ea typeface="Calibri"/>
                          <a:cs typeface="Calibri"/>
                          <a:sym typeface="Calibri"/>
                        </a:rPr>
                        <a:t> , Jean-Luc ;)</a:t>
                      </a:r>
                    </a:p>
                    <a:p>
                      <a:pPr lvl="0" rtl="0">
                        <a:lnSpc>
                          <a:spcPct val="70000"/>
                        </a:lnSpc>
                        <a:spcBef>
                          <a:spcPts val="0"/>
                        </a:spcBef>
                        <a:buClr>
                          <a:schemeClr val="dk1"/>
                        </a:buClr>
                        <a:buSzPct val="78571"/>
                        <a:buFont typeface="Arial"/>
                        <a:buNone/>
                      </a:pPr>
                      <a:r>
                        <a:rPr lang="en-US">
                          <a:solidFill>
                            <a:srgbClr val="7E7E7E"/>
                          </a:solidFill>
                          <a:latin typeface="Calibri"/>
                          <a:ea typeface="Calibri"/>
                          <a:cs typeface="Calibri"/>
                          <a:sym typeface="Calibri"/>
                        </a:rPr>
                        <a:t>Link: </a:t>
                      </a:r>
                      <a:r>
                        <a:rPr lang="en-US" u="sng">
                          <a:solidFill>
                            <a:srgbClr val="7E7E7E"/>
                          </a:solidFill>
                          <a:latin typeface="Calibri"/>
                          <a:ea typeface="Calibri"/>
                          <a:cs typeface="Calibri"/>
                          <a:sym typeface="Calibri"/>
                          <a:hlinkClick r:id="rId5"/>
                        </a:rPr>
                        <a:t>https://www.facebook.com/permalink.php?id=11450328749&amp;story_fbid=10155213315175921</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7102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70000"/>
                        </a:lnSpc>
                        <a:spcBef>
                          <a:spcPts val="0"/>
                        </a:spcBef>
                        <a:buNone/>
                      </a:pPr>
                      <a:r>
                        <a:rPr lang="en-US">
                          <a:solidFill>
                            <a:srgbClr val="7E7E7E"/>
                          </a:solidFill>
                          <a:latin typeface="Calibri"/>
                          <a:ea typeface="Calibri"/>
                          <a:cs typeface="Calibri"/>
                          <a:sym typeface="Calibri"/>
                        </a:rPr>
                        <a:t>Do not forget to fill out this page on Change.org, Jean-Luc!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66" name="Shape 566" descr="Screen Shot 2017-05-22 at 5.31.39 PM.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62177" y="2515925"/>
            <a:ext cx="1961702" cy="1871064"/>
          </a:xfrm>
          <a:prstGeom prst="rect">
            <a:avLst/>
          </a:prstGeom>
          <a:noFill/>
          <a:ln>
            <a:noFill/>
          </a:ln>
        </p:spPr>
      </p:pic>
      <p:pic>
        <p:nvPicPr>
          <p:cNvPr id="567" name="Shape 56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415493" y="4670268"/>
            <a:ext cx="2483976" cy="1687898"/>
          </a:xfrm>
          <a:prstGeom prst="rect">
            <a:avLst/>
          </a:prstGeom>
          <a:noFill/>
          <a:ln>
            <a:noFill/>
          </a:ln>
        </p:spPr>
      </p:pic>
      <p:sp>
        <p:nvSpPr>
          <p:cNvPr id="568" name="Shape 568"/>
          <p:cNvSpPr txBox="1"/>
          <p:nvPr/>
        </p:nvSpPr>
        <p:spPr>
          <a:xfrm>
            <a:off x="829450" y="2110953"/>
            <a:ext cx="3000000" cy="291600"/>
          </a:xfrm>
          <a:prstGeom prst="rect">
            <a:avLst/>
          </a:prstGeom>
          <a:noFill/>
          <a:ln>
            <a:noFill/>
          </a:ln>
        </p:spPr>
        <p:txBody>
          <a:bodyPr lIns="91425" tIns="91425" rIns="91425" bIns="91425" anchor="ctr" anchorCtr="0">
            <a:noAutofit/>
          </a:bodyPr>
          <a:lstStyle/>
          <a:p>
            <a:pPr lvl="0" rtl="0">
              <a:lnSpc>
                <a:spcPct val="70000"/>
              </a:lnSpc>
              <a:spcBef>
                <a:spcPts val="0"/>
              </a:spcBef>
              <a:buNone/>
            </a:pPr>
            <a:r>
              <a:rPr lang="en-US" b="1">
                <a:solidFill>
                  <a:srgbClr val="A22C44"/>
                </a:solidFill>
                <a:latin typeface="Calibri"/>
                <a:ea typeface="Calibri"/>
                <a:cs typeface="Calibri"/>
                <a:sym typeface="Calibri"/>
              </a:rPr>
              <a:t>SUPPORT AND REQUESTS</a:t>
            </a:r>
          </a:p>
        </p:txBody>
      </p:sp>
      <p:sp>
        <p:nvSpPr>
          <p:cNvPr id="12" name="Rectangle 11"/>
          <p:cNvSpPr/>
          <p:nvPr/>
        </p:nvSpPr>
        <p:spPr>
          <a:xfrm>
            <a:off x="1994563" y="2579812"/>
            <a:ext cx="1034834" cy="6066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70457" y="4732973"/>
            <a:ext cx="1497842" cy="9922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Shape 544">
            <a:extLst>
              <a:ext uri="{FF2B5EF4-FFF2-40B4-BE49-F238E27FC236}">
                <a16:creationId xmlns:a16="http://schemas.microsoft.com/office/drawing/2014/main" xmlns="" id="{A6C9C644-F043-4F4F-A4E7-054A5AD822E3}"/>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8" action="ppaction://hlinksldjump"/>
                        </a:rPr>
                        <a:t>Post </a:t>
                      </a:r>
                      <a:r>
                        <a:rPr lang="en-US" sz="1200" u="none" strike="noStrike" cap="none" dirty="0">
                          <a:hlinkClick r:id="rId8" action="ppaction://hlinksldjump"/>
                        </a:rPr>
                        <a:t>– </a:t>
                      </a:r>
                      <a:r>
                        <a:rPr lang="en-US" sz="1200" dirty="0">
                          <a:hlinkClick r:id="rId8"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7" name="Shape 545">
            <a:extLst>
              <a:ext uri="{FF2B5EF4-FFF2-40B4-BE49-F238E27FC236}">
                <a16:creationId xmlns:a16="http://schemas.microsoft.com/office/drawing/2014/main" xmlns="" id="{C1053F82-31E2-424E-B7FC-04B099C7966A}"/>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0" action="ppaction://hlinksldjump"/>
                        </a:rPr>
                        <a:t>Summary of the </a:t>
                      </a:r>
                      <a:r>
                        <a:rPr lang="en-US" sz="1200" i="1" dirty="0" err="1">
                          <a:hlinkClick r:id="rId10" action="ppaction://hlinksldjump"/>
                        </a:rPr>
                        <a:t>b</a:t>
                      </a:r>
                      <a:r>
                        <a:rPr lang="en-US" sz="1200" i="1" u="none" strike="noStrike" cap="none" dirty="0" err="1">
                          <a:hlinkClick r:id="rId10"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1"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2"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5" name="Rectangle 14">
            <a:extLst>
              <a:ext uri="{FF2B5EF4-FFF2-40B4-BE49-F238E27FC236}">
                <a16:creationId xmlns:a16="http://schemas.microsoft.com/office/drawing/2014/main" xmlns="" id="{A8200B7D-0AEB-4B78-AA33-C0DA5838813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447817" y="2099643"/>
            <a:ext cx="11195100" cy="332400"/>
          </a:xfrm>
          <a:prstGeom prst="rect">
            <a:avLst/>
          </a:prstGeom>
        </p:spPr>
        <p:txBody>
          <a:bodyPr lIns="91425" tIns="91425" rIns="91425" bIns="91425" anchor="t" anchorCtr="0">
            <a:noAutofit/>
          </a:bodyPr>
          <a:lstStyle/>
          <a:p>
            <a:pPr lvl="0" indent="164465" rtl="0">
              <a:lnSpc>
                <a:spcPct val="70000"/>
              </a:lnSpc>
              <a:spcBef>
                <a:spcPts val="0"/>
              </a:spcBef>
              <a:buNone/>
            </a:pPr>
            <a:r>
              <a:rPr lang="en-US" sz="1400" b="1" dirty="0">
                <a:solidFill>
                  <a:srgbClr val="A22C44"/>
                </a:solidFill>
              </a:rPr>
              <a:t>IMPORTANT INFORMATION: </a:t>
            </a:r>
            <a:r>
              <a:rPr lang="en-US" sz="1400" dirty="0">
                <a:solidFill>
                  <a:srgbClr val="7E7E7E"/>
                </a:solidFill>
              </a:rPr>
              <a:t>Users alerts an audience to a specific piece of news that remained unnoticed, but </a:t>
            </a:r>
            <a:r>
              <a:rPr lang="en-US" sz="1400" dirty="0" smtClean="0">
                <a:solidFill>
                  <a:srgbClr val="7E7E7E"/>
                </a:solidFill>
              </a:rPr>
              <a:t>deserved </a:t>
            </a:r>
            <a:r>
              <a:rPr lang="en-US" sz="1400" dirty="0">
                <a:solidFill>
                  <a:srgbClr val="7E7E7E"/>
                </a:solidFill>
              </a:rPr>
              <a:t>heightened attention.</a:t>
            </a:r>
          </a:p>
          <a:p>
            <a:pPr lvl="0" indent="164465" rtl="0">
              <a:lnSpc>
                <a:spcPct val="70000"/>
              </a:lnSpc>
              <a:spcBef>
                <a:spcPts val="0"/>
              </a:spcBef>
              <a:buNone/>
            </a:pPr>
            <a:endParaRPr sz="1400" dirty="0">
              <a:solidFill>
                <a:srgbClr val="7E7E7E"/>
              </a:solidFill>
            </a:endParaRPr>
          </a:p>
          <a:p>
            <a:pPr lvl="0" indent="164465" rtl="0">
              <a:lnSpc>
                <a:spcPct val="70000"/>
              </a:lnSpc>
              <a:spcBef>
                <a:spcPts val="0"/>
              </a:spcBef>
              <a:buNone/>
            </a:pPr>
            <a:endParaRPr sz="1400" dirty="0">
              <a:solidFill>
                <a:srgbClr val="7E7E7E"/>
              </a:solidFill>
            </a:endParaRPr>
          </a:p>
          <a:p>
            <a:pPr lvl="0" indent="164465" rtl="0">
              <a:lnSpc>
                <a:spcPct val="70000"/>
              </a:lnSpc>
              <a:spcBef>
                <a:spcPts val="0"/>
              </a:spcBef>
              <a:buNone/>
            </a:pPr>
            <a:endParaRPr sz="1400" dirty="0">
              <a:solidFill>
                <a:srgbClr val="7E7E7E"/>
              </a:solidFill>
            </a:endParaRPr>
          </a:p>
          <a:p>
            <a:pPr lvl="0" indent="164465" rtl="0">
              <a:lnSpc>
                <a:spcPct val="70000"/>
              </a:lnSpc>
              <a:spcBef>
                <a:spcPts val="0"/>
              </a:spcBef>
              <a:buNone/>
            </a:pPr>
            <a:endParaRPr sz="1400" dirty="0">
              <a:solidFill>
                <a:srgbClr val="7E7E7E"/>
              </a:solidFill>
            </a:endParaRPr>
          </a:p>
          <a:p>
            <a:pPr marL="0" lvl="0" indent="0" rtl="0">
              <a:lnSpc>
                <a:spcPct val="70000"/>
              </a:lnSpc>
              <a:spcBef>
                <a:spcPts val="0"/>
              </a:spcBef>
              <a:buNone/>
            </a:pPr>
            <a:endParaRPr sz="1400" dirty="0">
              <a:solidFill>
                <a:srgbClr val="7E7E7E"/>
              </a:solidFill>
            </a:endParaRPr>
          </a:p>
          <a:p>
            <a:pPr lvl="0" indent="164465" rtl="0">
              <a:lnSpc>
                <a:spcPct val="70000"/>
              </a:lnSpc>
              <a:spcBef>
                <a:spcPts val="0"/>
              </a:spcBef>
              <a:buNone/>
            </a:pPr>
            <a:endParaRPr sz="1400" dirty="0">
              <a:solidFill>
                <a:srgbClr val="7E7E7E"/>
              </a:solidFill>
            </a:endParaRPr>
          </a:p>
        </p:txBody>
      </p:sp>
      <p:graphicFrame>
        <p:nvGraphicFramePr>
          <p:cNvPr id="578" name="Shape 578"/>
          <p:cNvGraphicFramePr/>
          <p:nvPr>
            <p:extLst>
              <p:ext uri="{D42A27DB-BD31-4B8C-83A1-F6EECF244321}">
                <p14:modId xmlns:p14="http://schemas.microsoft.com/office/powerpoint/2010/main" val="3027029881"/>
              </p:ext>
            </p:extLst>
          </p:nvPr>
        </p:nvGraphicFramePr>
        <p:xfrm>
          <a:off x="894435" y="3719527"/>
          <a:ext cx="10509337" cy="2547072"/>
        </p:xfrm>
        <a:graphic>
          <a:graphicData uri="http://schemas.openxmlformats.org/drawingml/2006/table">
            <a:tbl>
              <a:tblPr>
                <a:noFill/>
                <a:tableStyleId>{E1E1A81E-7EFA-48D1-AD55-F04F4CB29770}</a:tableStyleId>
              </a:tblPr>
              <a:tblGrid>
                <a:gridCol w="3956550">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5474737">
                  <a:extLst>
                    <a:ext uri="{9D8B030D-6E8A-4147-A177-3AD203B41FA5}">
                      <a16:colId xmlns:a16="http://schemas.microsoft.com/office/drawing/2014/main" xmlns="" val="20002"/>
                    </a:ext>
                  </a:extLst>
                </a:gridCol>
              </a:tblGrid>
              <a:tr h="753025">
                <a:tc rowSpan="3">
                  <a:txBody>
                    <a:bodyPr/>
                    <a:lstStyle/>
                    <a:p>
                      <a:pPr lvl="0" rtl="0">
                        <a:lnSpc>
                          <a:spcPct val="100000"/>
                        </a:lnSpc>
                        <a:spcBef>
                          <a:spcPts val="0"/>
                        </a:spcBef>
                        <a:buNone/>
                      </a:pPr>
                      <a:endParaRPr dirty="0">
                        <a:solidFill>
                          <a:srgbClr val="7F7F7F"/>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F7F7F"/>
                          </a:solidFill>
                          <a:latin typeface="Calibri"/>
                          <a:ea typeface="Calibri"/>
                          <a:cs typeface="Calibri"/>
                          <a:sym typeface="Calibri"/>
                        </a:rPr>
                        <a:t>A French user </a:t>
                      </a:r>
                      <a:r>
                        <a:rPr lang="en-US" dirty="0" smtClean="0">
                          <a:solidFill>
                            <a:srgbClr val="7F7F7F"/>
                          </a:solidFill>
                          <a:latin typeface="Calibri"/>
                          <a:ea typeface="Calibri"/>
                          <a:cs typeface="Calibri"/>
                          <a:sym typeface="Calibri"/>
                        </a:rPr>
                        <a:t>uses a </a:t>
                      </a:r>
                      <a:r>
                        <a:rPr lang="en-US" dirty="0">
                          <a:solidFill>
                            <a:srgbClr val="7F7F7F"/>
                          </a:solidFill>
                          <a:latin typeface="Calibri"/>
                          <a:ea typeface="Calibri"/>
                          <a:cs typeface="Calibri"/>
                          <a:sym typeface="Calibri"/>
                        </a:rPr>
                        <a:t>Swiss French-speaking Facebook page to disseminate information hidden by the mainstream media on the critical migrant-situation in Sweden threatening the whole of Western-Europe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229575">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70000"/>
                        </a:lnSpc>
                        <a:spcBef>
                          <a:spcPts val="0"/>
                        </a:spcBef>
                        <a:buNone/>
                      </a:pPr>
                      <a:r>
                        <a:rPr lang="en-US" dirty="0">
                          <a:solidFill>
                            <a:srgbClr val="7F7F7F"/>
                          </a:solidFill>
                          <a:latin typeface="Calibri"/>
                          <a:ea typeface="Calibri"/>
                          <a:cs typeface="Calibri"/>
                          <a:sym typeface="Calibri"/>
                        </a:rPr>
                        <a:t>De PIRE EN PIRE ! ! ! Avec la COMPLICITÉ des MEDIA qui </a:t>
                      </a:r>
                      <a:r>
                        <a:rPr lang="en-US" dirty="0" err="1">
                          <a:solidFill>
                            <a:srgbClr val="7F7F7F"/>
                          </a:solidFill>
                          <a:latin typeface="Calibri"/>
                          <a:ea typeface="Calibri"/>
                          <a:cs typeface="Calibri"/>
                          <a:sym typeface="Calibri"/>
                        </a:rPr>
                        <a:t>cachent</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ces</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événements</a:t>
                      </a:r>
                      <a:r>
                        <a:rPr lang="en-US" dirty="0">
                          <a:solidFill>
                            <a:srgbClr val="7F7F7F"/>
                          </a:solidFill>
                          <a:latin typeface="Calibri"/>
                          <a:ea typeface="Calibri"/>
                          <a:cs typeface="Calibri"/>
                          <a:sym typeface="Calibri"/>
                        </a:rPr>
                        <a:t> ABJECTS !!! Merci à </a:t>
                      </a:r>
                      <a:r>
                        <a:rPr lang="en-US" dirty="0" err="1">
                          <a:solidFill>
                            <a:srgbClr val="7F7F7F"/>
                          </a:solidFill>
                          <a:latin typeface="Calibri"/>
                          <a:ea typeface="Calibri"/>
                          <a:cs typeface="Calibri"/>
                          <a:sym typeface="Calibri"/>
                        </a:rPr>
                        <a:t>nos</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amis</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Suisses</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d'avoir</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relayé</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l'information</a:t>
                      </a:r>
                      <a:r>
                        <a:rPr lang="en-US" dirty="0">
                          <a:solidFill>
                            <a:srgbClr val="7F7F7F"/>
                          </a:solidFill>
                          <a:latin typeface="Calibri"/>
                          <a:ea typeface="Calibri"/>
                          <a:cs typeface="Calibri"/>
                          <a:sym typeface="Calibri"/>
                        </a:rPr>
                        <a:t>.</a:t>
                      </a:r>
                    </a:p>
                    <a:p>
                      <a:pPr marL="0" lvl="0" indent="-69850" rtl="0">
                        <a:lnSpc>
                          <a:spcPct val="70000"/>
                        </a:lnSpc>
                        <a:spcBef>
                          <a:spcPts val="0"/>
                        </a:spcBef>
                        <a:buClr>
                          <a:schemeClr val="dk1"/>
                        </a:buClr>
                        <a:buSzPct val="78571"/>
                        <a:buFont typeface="Arial"/>
                        <a:buNone/>
                      </a:pPr>
                      <a:r>
                        <a:rPr lang="en-US" dirty="0">
                          <a:solidFill>
                            <a:srgbClr val="7F7F7F"/>
                          </a:solidFill>
                          <a:latin typeface="Calibri"/>
                          <a:ea typeface="Calibri"/>
                          <a:cs typeface="Calibri"/>
                          <a:sym typeface="Calibri"/>
                        </a:rPr>
                        <a:t>Link: </a:t>
                      </a:r>
                      <a:r>
                        <a:rPr lang="en-US" u="sng" dirty="0">
                          <a:solidFill>
                            <a:srgbClr val="7F7F7F"/>
                          </a:solidFill>
                          <a:latin typeface="Calibri"/>
                          <a:ea typeface="Calibri"/>
                          <a:cs typeface="Calibri"/>
                          <a:sym typeface="Calibri"/>
                          <a:hlinkClick r:id="rId3"/>
                        </a:rPr>
                        <a:t>http://www.facebook.com/permalink.php?id=212297922293183&amp;story_fbid=1169169456535673</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58575">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70000"/>
                        </a:lnSpc>
                        <a:spcBef>
                          <a:spcPts val="0"/>
                        </a:spcBef>
                        <a:buClr>
                          <a:schemeClr val="dk1"/>
                        </a:buClr>
                        <a:buSzPct val="78571"/>
                        <a:buFont typeface="Arial"/>
                        <a:buNone/>
                      </a:pPr>
                      <a:r>
                        <a:rPr lang="en-US">
                          <a:solidFill>
                            <a:srgbClr val="7F7F7F"/>
                          </a:solidFill>
                          <a:latin typeface="Calibri"/>
                          <a:ea typeface="Calibri"/>
                          <a:cs typeface="Calibri"/>
                          <a:sym typeface="Calibri"/>
                        </a:rPr>
                        <a:t>From bad to worse!!!! With the COMPLICITY of the media that hides these hideous events!!! Thanks to our Swiss friends to spreading word.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79" name="Shape 57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50160" y="4622152"/>
            <a:ext cx="3832475" cy="838800"/>
          </a:xfrm>
          <a:prstGeom prst="rect">
            <a:avLst/>
          </a:prstGeom>
          <a:noFill/>
          <a:ln>
            <a:noFill/>
          </a:ln>
        </p:spPr>
      </p:pic>
      <p:sp>
        <p:nvSpPr>
          <p:cNvPr id="9" name="Shape 561"/>
          <p:cNvSpPr txBox="1">
            <a:spLocks noGrp="1"/>
          </p:cNvSpPr>
          <p:nvPr>
            <p:ph type="title"/>
          </p:nvPr>
        </p:nvSpPr>
        <p:spPr>
          <a:xfrm>
            <a:off x="809625" y="373341"/>
            <a:ext cx="10306050" cy="1325700"/>
          </a:xfrm>
          <a:prstGeom prst="rect">
            <a:avLst/>
          </a:prstGeom>
        </p:spPr>
        <p:txBody>
          <a:bodyPr lIns="91425" tIns="91425" rIns="91425" bIns="91425" anchor="ctr" anchorCtr="0">
            <a:noAutofit/>
          </a:bodyPr>
          <a:lstStyle/>
          <a:p>
            <a:pPr lvl="0" rtl="0">
              <a:spcBef>
                <a:spcPts val="0"/>
              </a:spcBef>
              <a:buNone/>
            </a:pP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Addressing &amp; alerting</a:t>
            </a:r>
            <a:endParaRPr lang="en-US" sz="3600" b="1" dirty="0">
              <a:solidFill>
                <a:srgbClr val="243049"/>
              </a:solidFill>
            </a:endParaRPr>
          </a:p>
        </p:txBody>
      </p:sp>
      <p:graphicFrame>
        <p:nvGraphicFramePr>
          <p:cNvPr id="11" name="Shape 544">
            <a:extLst>
              <a:ext uri="{FF2B5EF4-FFF2-40B4-BE49-F238E27FC236}">
                <a16:creationId xmlns:a16="http://schemas.microsoft.com/office/drawing/2014/main" xmlns="" id="{2A5AF0C6-28B7-46B0-85B5-EEE2828F7405}"/>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5" action="ppaction://hlinksldjump"/>
                        </a:rPr>
                        <a:t>Post </a:t>
                      </a:r>
                      <a:r>
                        <a:rPr lang="en-US" sz="1200" u="none" strike="noStrike" cap="none" dirty="0">
                          <a:hlinkClick r:id="rId5" action="ppaction://hlinksldjump"/>
                        </a:rPr>
                        <a:t>– </a:t>
                      </a:r>
                      <a:r>
                        <a:rPr lang="en-US" sz="1200" dirty="0">
                          <a:hlinkClick r:id="rId5"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601331E4-1E57-495B-AAF9-EBC7937FC9EE}"/>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05A7898E-8BA0-4217-ABD3-883655B730F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aphicFrame>
        <p:nvGraphicFramePr>
          <p:cNvPr id="588" name="Shape 588"/>
          <p:cNvGraphicFramePr/>
          <p:nvPr>
            <p:extLst>
              <p:ext uri="{D42A27DB-BD31-4B8C-83A1-F6EECF244321}">
                <p14:modId xmlns:p14="http://schemas.microsoft.com/office/powerpoint/2010/main" val="683642689"/>
              </p:ext>
            </p:extLst>
          </p:nvPr>
        </p:nvGraphicFramePr>
        <p:xfrm>
          <a:off x="941432" y="2367980"/>
          <a:ext cx="10935917" cy="1906181"/>
        </p:xfrm>
        <a:graphic>
          <a:graphicData uri="http://schemas.openxmlformats.org/drawingml/2006/table">
            <a:tbl>
              <a:tblPr>
                <a:noFill/>
                <a:tableStyleId>{E1E1A81E-7EFA-48D1-AD55-F04F4CB29770}</a:tableStyleId>
              </a:tblPr>
              <a:tblGrid>
                <a:gridCol w="2824300">
                  <a:extLst>
                    <a:ext uri="{9D8B030D-6E8A-4147-A177-3AD203B41FA5}">
                      <a16:colId xmlns:a16="http://schemas.microsoft.com/office/drawing/2014/main" xmlns="" val="20000"/>
                    </a:ext>
                  </a:extLst>
                </a:gridCol>
                <a:gridCol w="1207876">
                  <a:extLst>
                    <a:ext uri="{9D8B030D-6E8A-4147-A177-3AD203B41FA5}">
                      <a16:colId xmlns:a16="http://schemas.microsoft.com/office/drawing/2014/main" xmlns="" val="20001"/>
                    </a:ext>
                  </a:extLst>
                </a:gridCol>
                <a:gridCol w="6903741">
                  <a:extLst>
                    <a:ext uri="{9D8B030D-6E8A-4147-A177-3AD203B41FA5}">
                      <a16:colId xmlns:a16="http://schemas.microsoft.com/office/drawing/2014/main" xmlns="" val="20002"/>
                    </a:ext>
                  </a:extLst>
                </a:gridCol>
              </a:tblGrid>
              <a:tr h="580361">
                <a:tc rowSpan="3">
                  <a:txBody>
                    <a:bodyPr/>
                    <a:lstStyle/>
                    <a:p>
                      <a:pPr lvl="0" rtl="0">
                        <a:lnSpc>
                          <a:spcPct val="100000"/>
                        </a:lnSpc>
                        <a:spcBef>
                          <a:spcPts val="0"/>
                        </a:spcBef>
                        <a:buNone/>
                      </a:pPr>
                      <a:endParaRPr dirty="0">
                        <a:solidFill>
                          <a:srgbClr val="7F7F7F"/>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a:solidFill>
                            <a:srgbClr val="7F7F7F"/>
                          </a:solidFill>
                          <a:latin typeface="Calibri"/>
                          <a:ea typeface="Calibri"/>
                          <a:cs typeface="Calibri"/>
                          <a:sym typeface="Calibri"/>
                        </a:rPr>
                        <a:t>Users tag the handle of a political actor to the shared article, ensuring that the tagged individual will notice their activity; creating a bond between the user and the political actor.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11807">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F7F7F"/>
                          </a:solidFill>
                          <a:latin typeface="Calibri"/>
                          <a:ea typeface="Calibri"/>
                          <a:cs typeface="Calibri"/>
                          <a:sym typeface="Calibri"/>
                        </a:rPr>
                        <a:t>"Le plan de la #</a:t>
                      </a:r>
                      <a:r>
                        <a:rPr lang="en-US" dirty="0" err="1">
                          <a:solidFill>
                            <a:srgbClr val="7F7F7F"/>
                          </a:solidFill>
                          <a:latin typeface="Calibri"/>
                          <a:ea typeface="Calibri"/>
                          <a:cs typeface="Calibri"/>
                          <a:sym typeface="Calibri"/>
                        </a:rPr>
                        <a:t>FranceInsoumise</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est</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animé</a:t>
                      </a:r>
                      <a:r>
                        <a:rPr lang="en-US" dirty="0">
                          <a:solidFill>
                            <a:srgbClr val="7F7F7F"/>
                          </a:solidFill>
                          <a:latin typeface="Calibri"/>
                          <a:ea typeface="Calibri"/>
                          <a:cs typeface="Calibri"/>
                          <a:sym typeface="Calibri"/>
                        </a:rPr>
                        <a:t> par </a:t>
                      </a:r>
                      <a:r>
                        <a:rPr lang="en-US" dirty="0" err="1">
                          <a:solidFill>
                            <a:srgbClr val="7F7F7F"/>
                          </a:solidFill>
                          <a:latin typeface="Calibri"/>
                          <a:ea typeface="Calibri"/>
                          <a:cs typeface="Calibri"/>
                          <a:sym typeface="Calibri"/>
                        </a:rPr>
                        <a:t>l'idée</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qu'il</a:t>
                      </a:r>
                      <a:r>
                        <a:rPr lang="en-US" dirty="0">
                          <a:solidFill>
                            <a:srgbClr val="7F7F7F"/>
                          </a:solidFill>
                          <a:latin typeface="Calibri"/>
                          <a:ea typeface="Calibri"/>
                          <a:cs typeface="Calibri"/>
                          <a:sym typeface="Calibri"/>
                        </a:rPr>
                        <a:t> y a </a:t>
                      </a:r>
                      <a:r>
                        <a:rPr lang="en-US" dirty="0" err="1">
                          <a:solidFill>
                            <a:srgbClr val="7F7F7F"/>
                          </a:solidFill>
                          <a:latin typeface="Calibri"/>
                          <a:ea typeface="Calibri"/>
                          <a:cs typeface="Calibri"/>
                          <a:sym typeface="Calibri"/>
                        </a:rPr>
                        <a:t>urgence</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écologique</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MartineBillard</a:t>
                      </a:r>
                      <a:r>
                        <a:rPr lang="en-US" dirty="0">
                          <a:solidFill>
                            <a:srgbClr val="7F7F7F"/>
                          </a:solidFill>
                          <a:latin typeface="Calibri"/>
                          <a:ea typeface="Calibri"/>
                          <a:cs typeface="Calibri"/>
                          <a:sym typeface="Calibri"/>
                        </a:rPr>
                        <a:t> </a:t>
                      </a:r>
                      <a:r>
                        <a:rPr lang="en-US" u="sng" dirty="0">
                          <a:solidFill>
                            <a:srgbClr val="7F7F7F"/>
                          </a:solidFill>
                          <a:latin typeface="Calibri"/>
                          <a:ea typeface="Calibri"/>
                          <a:cs typeface="Calibri"/>
                          <a:sym typeface="Calibri"/>
                          <a:hlinkClick r:id="rId3"/>
                        </a:rPr>
                        <a:t>https://t.co/HH8d4Rl2KI</a:t>
                      </a:r>
                    </a:p>
                    <a:p>
                      <a:pPr lvl="0" rtl="0">
                        <a:lnSpc>
                          <a:spcPct val="90000"/>
                        </a:lnSpc>
                        <a:spcBef>
                          <a:spcPts val="0"/>
                        </a:spcBef>
                        <a:buNone/>
                      </a:pPr>
                      <a:r>
                        <a:rPr lang="en-US" dirty="0">
                          <a:solidFill>
                            <a:srgbClr val="7F7F7F"/>
                          </a:solidFill>
                          <a:latin typeface="Calibri"/>
                          <a:ea typeface="Calibri"/>
                          <a:cs typeface="Calibri"/>
                          <a:sym typeface="Calibri"/>
                        </a:rPr>
                        <a:t>Link: </a:t>
                      </a:r>
                      <a:r>
                        <a:rPr lang="en-US" u="sng" dirty="0">
                          <a:solidFill>
                            <a:srgbClr val="7F7F7F"/>
                          </a:solidFill>
                          <a:latin typeface="Calibri"/>
                          <a:ea typeface="Calibri"/>
                          <a:cs typeface="Calibri"/>
                          <a:sym typeface="Calibri"/>
                          <a:hlinkClick r:id="rId4"/>
                        </a:rPr>
                        <a:t>https://twitter.com/LaFILyon/status/835465346102480896</a:t>
                      </a:r>
                      <a:r>
                        <a:rPr lang="en-US" dirty="0">
                          <a:solidFill>
                            <a:srgbClr val="7F7F7F"/>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52393">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dirty="0">
                          <a:solidFill>
                            <a:srgbClr val="7F7F7F"/>
                          </a:solidFill>
                          <a:latin typeface="Calibri"/>
                          <a:ea typeface="Calibri"/>
                          <a:cs typeface="Calibri"/>
                          <a:sym typeface="Calibri"/>
                        </a:rPr>
                        <a:t>“The plan of #</a:t>
                      </a:r>
                      <a:r>
                        <a:rPr lang="en-US" dirty="0" err="1">
                          <a:solidFill>
                            <a:srgbClr val="7F7F7F"/>
                          </a:solidFill>
                          <a:latin typeface="Calibri"/>
                          <a:ea typeface="Calibri"/>
                          <a:cs typeface="Calibri"/>
                          <a:sym typeface="Calibri"/>
                        </a:rPr>
                        <a:t>Franceinsoumise</a:t>
                      </a:r>
                      <a:r>
                        <a:rPr lang="en-US" dirty="0">
                          <a:solidFill>
                            <a:srgbClr val="7F7F7F"/>
                          </a:solidFill>
                          <a:latin typeface="Calibri"/>
                          <a:ea typeface="Calibri"/>
                          <a:cs typeface="Calibri"/>
                          <a:sym typeface="Calibri"/>
                        </a:rPr>
                        <a:t> {</a:t>
                      </a:r>
                      <a:r>
                        <a:rPr lang="en-US" dirty="0" err="1">
                          <a:solidFill>
                            <a:srgbClr val="7F7F7F"/>
                          </a:solidFill>
                          <a:latin typeface="Calibri"/>
                          <a:ea typeface="Calibri"/>
                          <a:cs typeface="Calibri"/>
                          <a:sym typeface="Calibri"/>
                        </a:rPr>
                        <a:t>Melenchon’s</a:t>
                      </a:r>
                      <a:r>
                        <a:rPr lang="en-US" dirty="0">
                          <a:solidFill>
                            <a:srgbClr val="7F7F7F"/>
                          </a:solidFill>
                          <a:latin typeface="Calibri"/>
                          <a:ea typeface="Calibri"/>
                          <a:cs typeface="Calibri"/>
                          <a:sym typeface="Calibri"/>
                        </a:rPr>
                        <a:t> party} is driven by the idea that there is a real ecological emergency” @</a:t>
                      </a:r>
                      <a:r>
                        <a:rPr lang="en-US" dirty="0" err="1">
                          <a:solidFill>
                            <a:srgbClr val="7F7F7F"/>
                          </a:solidFill>
                          <a:latin typeface="Calibri"/>
                          <a:ea typeface="Calibri"/>
                          <a:cs typeface="Calibri"/>
                          <a:sym typeface="Calibri"/>
                        </a:rPr>
                        <a:t>MartineBillard</a:t>
                      </a:r>
                      <a:endParaRPr lang="en-US" dirty="0">
                        <a:solidFill>
                          <a:srgbClr val="7F7F7F"/>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589" name="Shape 589"/>
          <p:cNvGraphicFramePr/>
          <p:nvPr>
            <p:extLst>
              <p:ext uri="{D42A27DB-BD31-4B8C-83A1-F6EECF244321}">
                <p14:modId xmlns:p14="http://schemas.microsoft.com/office/powerpoint/2010/main" val="2859901095"/>
              </p:ext>
            </p:extLst>
          </p:nvPr>
        </p:nvGraphicFramePr>
        <p:xfrm>
          <a:off x="932551" y="4394387"/>
          <a:ext cx="10944799" cy="1932353"/>
        </p:xfrm>
        <a:graphic>
          <a:graphicData uri="http://schemas.openxmlformats.org/drawingml/2006/table">
            <a:tbl>
              <a:tblPr>
                <a:noFill/>
                <a:tableStyleId>{E1E1A81E-7EFA-48D1-AD55-F04F4CB29770}</a:tableStyleId>
              </a:tblPr>
              <a:tblGrid>
                <a:gridCol w="2824299">
                  <a:extLst>
                    <a:ext uri="{9D8B030D-6E8A-4147-A177-3AD203B41FA5}">
                      <a16:colId xmlns:a16="http://schemas.microsoft.com/office/drawing/2014/main" xmlns="" val="20000"/>
                    </a:ext>
                  </a:extLst>
                </a:gridCol>
                <a:gridCol w="1243402">
                  <a:extLst>
                    <a:ext uri="{9D8B030D-6E8A-4147-A177-3AD203B41FA5}">
                      <a16:colId xmlns:a16="http://schemas.microsoft.com/office/drawing/2014/main" xmlns="" val="20001"/>
                    </a:ext>
                  </a:extLst>
                </a:gridCol>
                <a:gridCol w="6877098">
                  <a:extLst>
                    <a:ext uri="{9D8B030D-6E8A-4147-A177-3AD203B41FA5}">
                      <a16:colId xmlns:a16="http://schemas.microsoft.com/office/drawing/2014/main" xmlns="" val="20002"/>
                    </a:ext>
                  </a:extLst>
                </a:gridCol>
              </a:tblGrid>
              <a:tr h="676100">
                <a:tc rowSpan="3">
                  <a:txBody>
                    <a:bodyPr/>
                    <a:lstStyle/>
                    <a:p>
                      <a:pPr lvl="0" rtl="0">
                        <a:lnSpc>
                          <a:spcPct val="100000"/>
                        </a:lnSpc>
                        <a:spcBef>
                          <a:spcPts val="0"/>
                        </a:spcBef>
                        <a:buNone/>
                      </a:pPr>
                      <a:endParaRPr dirty="0">
                        <a:solidFill>
                          <a:srgbClr val="7F7F7F"/>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70000"/>
                        </a:lnSpc>
                        <a:spcBef>
                          <a:spcPts val="0"/>
                        </a:spcBef>
                        <a:buClr>
                          <a:schemeClr val="dk1"/>
                        </a:buClr>
                        <a:buSzPct val="185000"/>
                        <a:buFont typeface="Arial"/>
                        <a:buNone/>
                      </a:pPr>
                      <a:r>
                        <a:rPr lang="en-US">
                          <a:solidFill>
                            <a:srgbClr val="7F7F7F"/>
                          </a:solidFill>
                          <a:latin typeface="Calibri"/>
                          <a:ea typeface="Calibri"/>
                          <a:cs typeface="Calibri"/>
                          <a:sym typeface="Calibri"/>
                        </a:rPr>
                        <a:t>Posters tag the journalist or photographer of a news story. Hereby they render the material more personable and socially embedded.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92986">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spcAft>
                          <a:spcPts val="500"/>
                        </a:spcAft>
                        <a:buClr>
                          <a:schemeClr val="dk1"/>
                        </a:buClr>
                        <a:buSzPct val="78571"/>
                        <a:buFont typeface="Arial"/>
                        <a:buNone/>
                      </a:pPr>
                      <a:r>
                        <a:rPr lang="en-US" dirty="0">
                          <a:solidFill>
                            <a:srgbClr val="7F7F7F"/>
                          </a:solidFill>
                          <a:latin typeface="Calibri"/>
                          <a:ea typeface="Calibri"/>
                          <a:cs typeface="Calibri"/>
                          <a:sym typeface="Calibri"/>
                        </a:rPr>
                        <a:t>ÉMEUTE ET NUIT DEBOUT by @</a:t>
                      </a:r>
                      <a:r>
                        <a:rPr lang="en-US" dirty="0" err="1">
                          <a:solidFill>
                            <a:srgbClr val="7F7F7F"/>
                          </a:solidFill>
                          <a:latin typeface="Calibri"/>
                          <a:ea typeface="Calibri"/>
                          <a:cs typeface="Calibri"/>
                          <a:sym typeface="Calibri"/>
                        </a:rPr>
                        <a:t>PierreGautheron</a:t>
                      </a:r>
                      <a:r>
                        <a:rPr lang="en-US" dirty="0">
                          <a:solidFill>
                            <a:srgbClr val="7F7F7F"/>
                          </a:solidFill>
                          <a:latin typeface="Calibri"/>
                          <a:ea typeface="Calibri"/>
                          <a:cs typeface="Calibri"/>
                          <a:sym typeface="Calibri"/>
                        </a:rPr>
                        <a:t> </a:t>
                      </a:r>
                      <a:r>
                        <a:rPr lang="en-US" u="sng" dirty="0">
                          <a:solidFill>
                            <a:srgbClr val="7F7F7F"/>
                          </a:solidFill>
                          <a:latin typeface="Calibri"/>
                          <a:ea typeface="Calibri"/>
                          <a:cs typeface="Calibri"/>
                          <a:sym typeface="Calibri"/>
                          <a:hlinkClick r:id="rId5"/>
                        </a:rPr>
                        <a:t>https://t.co/wQfInOl0nq</a:t>
                      </a:r>
                      <a:r>
                        <a:rPr lang="en-US" dirty="0">
                          <a:solidFill>
                            <a:srgbClr val="7F7F7F"/>
                          </a:solidFill>
                          <a:latin typeface="Calibri"/>
                          <a:ea typeface="Calibri"/>
                          <a:cs typeface="Calibri"/>
                          <a:sym typeface="Calibri"/>
                        </a:rPr>
                        <a:t> </a:t>
                      </a:r>
                    </a:p>
                    <a:p>
                      <a:pPr lvl="0" rtl="0">
                        <a:lnSpc>
                          <a:spcPct val="115000"/>
                        </a:lnSpc>
                        <a:spcBef>
                          <a:spcPts val="0"/>
                        </a:spcBef>
                        <a:spcAft>
                          <a:spcPts val="500"/>
                        </a:spcAft>
                        <a:buClr>
                          <a:schemeClr val="dk1"/>
                        </a:buClr>
                        <a:buSzPct val="78571"/>
                        <a:buFont typeface="Arial"/>
                        <a:buNone/>
                      </a:pPr>
                      <a:r>
                        <a:rPr lang="en-US" dirty="0">
                          <a:solidFill>
                            <a:srgbClr val="7F7F7F"/>
                          </a:solidFill>
                          <a:latin typeface="Calibri"/>
                          <a:ea typeface="Calibri"/>
                          <a:cs typeface="Calibri"/>
                          <a:sym typeface="Calibri"/>
                        </a:rPr>
                        <a:t>Link: </a:t>
                      </a:r>
                      <a:r>
                        <a:rPr lang="en-US" u="sng" dirty="0">
                          <a:solidFill>
                            <a:srgbClr val="7F7F7F"/>
                          </a:solidFill>
                          <a:latin typeface="Calibri"/>
                          <a:ea typeface="Calibri"/>
                          <a:cs typeface="Calibri"/>
                          <a:sym typeface="Calibri"/>
                          <a:hlinkClick r:id="rId6"/>
                        </a:rPr>
                        <a:t>https://twitter.com/TaranisNews/status/858934258894868480</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19175">
                <a:tc vMerge="1">
                  <a:txBody>
                    <a:bodyPr/>
                    <a:lstStyle/>
                    <a:p>
                      <a:endParaRPr lang="en-US"/>
                    </a:p>
                  </a:txBody>
                  <a:tcPr/>
                </a:tc>
                <a:tc>
                  <a:txBody>
                    <a:bodyPr/>
                    <a:lstStyle/>
                    <a:p>
                      <a:pPr lvl="0" rtl="0">
                        <a:lnSpc>
                          <a:spcPct val="100000"/>
                        </a:lnSpc>
                        <a:spcBef>
                          <a:spcPts val="0"/>
                        </a:spcBef>
                        <a:buNone/>
                      </a:pPr>
                      <a:r>
                        <a:rPr lang="en-US">
                          <a:solidFill>
                            <a:srgbClr val="7F7F7F"/>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spcAft>
                          <a:spcPts val="500"/>
                        </a:spcAft>
                        <a:buClr>
                          <a:schemeClr val="dk1"/>
                        </a:buClr>
                        <a:buSzPct val="78571"/>
                        <a:buFont typeface="Arial"/>
                        <a:buNone/>
                      </a:pPr>
                      <a:r>
                        <a:rPr lang="en-US" dirty="0">
                          <a:solidFill>
                            <a:srgbClr val="7F7F7F"/>
                          </a:solidFill>
                          <a:latin typeface="Calibri"/>
                          <a:ea typeface="Calibri"/>
                          <a:cs typeface="Calibri"/>
                          <a:sym typeface="Calibri"/>
                        </a:rPr>
                        <a:t>Riot and Nuit </a:t>
                      </a:r>
                      <a:r>
                        <a:rPr lang="en-US" dirty="0" err="1">
                          <a:solidFill>
                            <a:srgbClr val="7F7F7F"/>
                          </a:solidFill>
                          <a:latin typeface="Calibri"/>
                          <a:ea typeface="Calibri"/>
                          <a:cs typeface="Calibri"/>
                          <a:sym typeface="Calibri"/>
                        </a:rPr>
                        <a:t>Debout</a:t>
                      </a:r>
                      <a:r>
                        <a:rPr lang="en-US" dirty="0">
                          <a:solidFill>
                            <a:srgbClr val="7F7F7F"/>
                          </a:solidFill>
                          <a:latin typeface="Calibri"/>
                          <a:ea typeface="Calibri"/>
                          <a:cs typeface="Calibri"/>
                          <a:sym typeface="Calibri"/>
                        </a:rPr>
                        <a:t> (student movement in Paris) by </a:t>
                      </a:r>
                      <a:r>
                        <a:rPr lang="en-US" dirty="0" err="1">
                          <a:solidFill>
                            <a:srgbClr val="7F7F7F"/>
                          </a:solidFill>
                          <a:latin typeface="Calibri"/>
                          <a:ea typeface="Calibri"/>
                          <a:cs typeface="Calibri"/>
                          <a:sym typeface="Calibri"/>
                        </a:rPr>
                        <a:t>PierreGautheron</a:t>
                      </a:r>
                      <a:endParaRPr lang="en-US" dirty="0">
                        <a:solidFill>
                          <a:srgbClr val="7F7F7F"/>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90" name="Shape 590"/>
          <p:cNvSpPr txBox="1"/>
          <p:nvPr/>
        </p:nvSpPr>
        <p:spPr>
          <a:xfrm>
            <a:off x="829448" y="2039916"/>
            <a:ext cx="3000000" cy="291600"/>
          </a:xfrm>
          <a:prstGeom prst="rect">
            <a:avLst/>
          </a:prstGeom>
          <a:noFill/>
          <a:ln>
            <a:noFill/>
          </a:ln>
        </p:spPr>
        <p:txBody>
          <a:bodyPr lIns="91425" tIns="91425" rIns="91425" bIns="91425" anchor="ctr" anchorCtr="0">
            <a:noAutofit/>
          </a:bodyPr>
          <a:lstStyle/>
          <a:p>
            <a:pPr lvl="0" rtl="0">
              <a:lnSpc>
                <a:spcPct val="70000"/>
              </a:lnSpc>
              <a:spcBef>
                <a:spcPts val="0"/>
              </a:spcBef>
              <a:buClr>
                <a:srgbClr val="000000"/>
              </a:buClr>
              <a:buFont typeface="Arial"/>
              <a:buNone/>
            </a:pPr>
            <a:r>
              <a:rPr lang="en-US" b="1">
                <a:solidFill>
                  <a:srgbClr val="A22C44"/>
                </a:solidFill>
                <a:latin typeface="Calibri"/>
                <a:ea typeface="Calibri"/>
                <a:cs typeface="Calibri"/>
                <a:sym typeface="Calibri"/>
              </a:rPr>
              <a:t>PERSONABLE NEWS</a:t>
            </a:r>
          </a:p>
        </p:txBody>
      </p:sp>
      <p:pic>
        <p:nvPicPr>
          <p:cNvPr id="591" name="Shape 59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342428" y="2433539"/>
            <a:ext cx="1881535" cy="1826075"/>
          </a:xfrm>
          <a:prstGeom prst="rect">
            <a:avLst/>
          </a:prstGeom>
          <a:noFill/>
          <a:ln>
            <a:noFill/>
          </a:ln>
        </p:spPr>
      </p:pic>
      <p:pic>
        <p:nvPicPr>
          <p:cNvPr id="592" name="Shape 59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271376" y="4413251"/>
            <a:ext cx="2068046" cy="1890585"/>
          </a:xfrm>
          <a:prstGeom prst="rect">
            <a:avLst/>
          </a:prstGeom>
          <a:noFill/>
          <a:ln>
            <a:noFill/>
          </a:ln>
        </p:spPr>
      </p:pic>
      <p:sp>
        <p:nvSpPr>
          <p:cNvPr id="10" name="Rectangle 9"/>
          <p:cNvSpPr/>
          <p:nvPr/>
        </p:nvSpPr>
        <p:spPr>
          <a:xfrm>
            <a:off x="1472025" y="4425369"/>
            <a:ext cx="862860" cy="17198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531555" y="2434283"/>
            <a:ext cx="862860" cy="17198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Shape 544">
            <a:extLst>
              <a:ext uri="{FF2B5EF4-FFF2-40B4-BE49-F238E27FC236}">
                <a16:creationId xmlns:a16="http://schemas.microsoft.com/office/drawing/2014/main" xmlns="" id="{C44F3506-DF91-4285-9420-C8AED01E68F0}"/>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3" name="Shape 545">
            <a:extLst>
              <a:ext uri="{FF2B5EF4-FFF2-40B4-BE49-F238E27FC236}">
                <a16:creationId xmlns:a16="http://schemas.microsoft.com/office/drawing/2014/main" xmlns="" id="{7A268763-1C96-409A-ABA3-85B0076927D3}"/>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EFC36A19-C11C-40F7-9C2D-10D7FBA84DA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15" name="Shape 561"/>
          <p:cNvSpPr txBox="1">
            <a:spLocks/>
          </p:cNvSpPr>
          <p:nvPr/>
        </p:nvSpPr>
        <p:spPr>
          <a:xfrm>
            <a:off x="829449" y="365125"/>
            <a:ext cx="10524352"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b="1" dirty="0" smtClean="0">
                <a:solidFill>
                  <a:srgbClr val="243049"/>
                </a:solidFill>
              </a:rPr>
              <a:t/>
            </a:r>
            <a:br>
              <a:rPr lang="en-US" sz="3600" b="1" dirty="0" smtClean="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br>
              <a:rPr lang="en-US" sz="3600" b="1" dirty="0" smtClean="0">
                <a:solidFill>
                  <a:srgbClr val="243049"/>
                </a:solidFill>
              </a:rPr>
            </a:br>
            <a:r>
              <a:rPr lang="en-US" sz="3600" b="1" dirty="0" smtClean="0">
                <a:solidFill>
                  <a:srgbClr val="243049"/>
                </a:solidFill>
              </a:rPr>
              <a:t>Addressing &amp; alerting </a:t>
            </a:r>
            <a:endParaRPr lang="en-US" sz="3600" b="1" dirty="0">
              <a:solidFill>
                <a:srgbClr val="243049"/>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447816" y="2010834"/>
            <a:ext cx="11195100" cy="332400"/>
          </a:xfrm>
          <a:prstGeom prst="rect">
            <a:avLst/>
          </a:prstGeom>
        </p:spPr>
        <p:txBody>
          <a:bodyPr lIns="91425" tIns="91425" rIns="91425" bIns="91425" anchor="t" anchorCtr="0">
            <a:noAutofit/>
          </a:bodyPr>
          <a:lstStyle/>
          <a:p>
            <a:pPr lvl="0" indent="164465" rtl="0">
              <a:lnSpc>
                <a:spcPct val="70000"/>
              </a:lnSpc>
              <a:spcBef>
                <a:spcPts val="0"/>
              </a:spcBef>
              <a:buNone/>
            </a:pPr>
            <a:r>
              <a:rPr lang="en-US" sz="1400" b="1" dirty="0">
                <a:solidFill>
                  <a:srgbClr val="A22C44"/>
                </a:solidFill>
              </a:rPr>
              <a:t>CRITICISM</a:t>
            </a:r>
          </a:p>
          <a:p>
            <a:pPr lvl="0" indent="164465" rtl="0">
              <a:lnSpc>
                <a:spcPct val="70000"/>
              </a:lnSpc>
              <a:spcBef>
                <a:spcPts val="0"/>
              </a:spcBef>
              <a:buNone/>
            </a:pPr>
            <a:endParaRPr lang="en-US" sz="1400" b="1" dirty="0">
              <a:solidFill>
                <a:srgbClr val="A22C44"/>
              </a:solidFill>
            </a:endParaRPr>
          </a:p>
          <a:p>
            <a:pPr lvl="0" indent="164465" rtl="0">
              <a:lnSpc>
                <a:spcPct val="70000"/>
              </a:lnSpc>
              <a:spcBef>
                <a:spcPts val="0"/>
              </a:spcBef>
              <a:buNone/>
            </a:pPr>
            <a:endParaRPr lang="en-US" sz="1400" b="1" dirty="0">
              <a:solidFill>
                <a:srgbClr val="A22C44"/>
              </a:solidFill>
            </a:endParaRPr>
          </a:p>
          <a:p>
            <a:pPr lvl="0" indent="164465" rtl="0">
              <a:lnSpc>
                <a:spcPct val="70000"/>
              </a:lnSpc>
              <a:spcBef>
                <a:spcPts val="0"/>
              </a:spcBef>
              <a:buNone/>
            </a:pPr>
            <a:endParaRPr lang="en-US" sz="1400" b="1" dirty="0">
              <a:solidFill>
                <a:srgbClr val="A22C44"/>
              </a:solidFill>
            </a:endParaRPr>
          </a:p>
          <a:p>
            <a:pPr lvl="0" indent="164465" rtl="0">
              <a:lnSpc>
                <a:spcPct val="70000"/>
              </a:lnSpc>
              <a:spcBef>
                <a:spcPts val="0"/>
              </a:spcBef>
              <a:buNone/>
            </a:pPr>
            <a:endParaRPr lang="en-US" sz="1400" b="1" dirty="0">
              <a:solidFill>
                <a:srgbClr val="A22C44"/>
              </a:solidFill>
            </a:endParaRPr>
          </a:p>
          <a:p>
            <a:pPr marL="0" lvl="0" indent="0" rtl="0">
              <a:lnSpc>
                <a:spcPct val="70000"/>
              </a:lnSpc>
              <a:spcBef>
                <a:spcPts val="0"/>
              </a:spcBef>
              <a:buNone/>
            </a:pPr>
            <a:endParaRPr lang="en-US" sz="1400" b="1" dirty="0">
              <a:solidFill>
                <a:srgbClr val="A22C44"/>
              </a:solidFill>
            </a:endParaRPr>
          </a:p>
          <a:p>
            <a:pPr lvl="0" indent="164465" rtl="0">
              <a:lnSpc>
                <a:spcPct val="70000"/>
              </a:lnSpc>
              <a:spcBef>
                <a:spcPts val="0"/>
              </a:spcBef>
              <a:buNone/>
            </a:pPr>
            <a:endParaRPr lang="en-US" sz="1400" b="1" dirty="0">
              <a:solidFill>
                <a:srgbClr val="A22C44"/>
              </a:solidFill>
            </a:endParaRPr>
          </a:p>
        </p:txBody>
      </p:sp>
      <p:graphicFrame>
        <p:nvGraphicFramePr>
          <p:cNvPr id="602" name="Shape 602"/>
          <p:cNvGraphicFramePr/>
          <p:nvPr>
            <p:extLst>
              <p:ext uri="{D42A27DB-BD31-4B8C-83A1-F6EECF244321}">
                <p14:modId xmlns:p14="http://schemas.microsoft.com/office/powerpoint/2010/main" val="2644469038"/>
              </p:ext>
            </p:extLst>
          </p:nvPr>
        </p:nvGraphicFramePr>
        <p:xfrm>
          <a:off x="903317" y="3337663"/>
          <a:ext cx="10917883" cy="2828675"/>
        </p:xfrm>
        <a:graphic>
          <a:graphicData uri="http://schemas.openxmlformats.org/drawingml/2006/table">
            <a:tbl>
              <a:tblPr>
                <a:noFill/>
                <a:tableStyleId>{E1E1A81E-7EFA-48D1-AD55-F04F4CB29770}</a:tableStyleId>
              </a:tblPr>
              <a:tblGrid>
                <a:gridCol w="3956550">
                  <a:extLst>
                    <a:ext uri="{9D8B030D-6E8A-4147-A177-3AD203B41FA5}">
                      <a16:colId xmlns:a16="http://schemas.microsoft.com/office/drawing/2014/main" xmlns="" val="20000"/>
                    </a:ext>
                  </a:extLst>
                </a:gridCol>
                <a:gridCol w="1046293">
                  <a:extLst>
                    <a:ext uri="{9D8B030D-6E8A-4147-A177-3AD203B41FA5}">
                      <a16:colId xmlns:a16="http://schemas.microsoft.com/office/drawing/2014/main" xmlns="" val="20001"/>
                    </a:ext>
                  </a:extLst>
                </a:gridCol>
                <a:gridCol w="5915040">
                  <a:extLst>
                    <a:ext uri="{9D8B030D-6E8A-4147-A177-3AD203B41FA5}">
                      <a16:colId xmlns:a16="http://schemas.microsoft.com/office/drawing/2014/main" xmlns="" val="20002"/>
                    </a:ext>
                  </a:extLst>
                </a:gridCol>
              </a:tblGrid>
              <a:tr h="759075">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spcAft>
                          <a:spcPts val="500"/>
                        </a:spcAft>
                        <a:buClr>
                          <a:schemeClr val="dk1"/>
                        </a:buClr>
                        <a:buSzPct val="78571"/>
                        <a:buFont typeface="Arial"/>
                        <a:buNone/>
                      </a:pPr>
                      <a:r>
                        <a:rPr lang="en-US" dirty="0">
                          <a:solidFill>
                            <a:srgbClr val="7E7E7E"/>
                          </a:solidFill>
                          <a:latin typeface="Calibri"/>
                          <a:ea typeface="Calibri"/>
                          <a:cs typeface="Calibri"/>
                          <a:sym typeface="Calibri"/>
                        </a:rPr>
                        <a:t>User posts articles, and tag political actors in with subtle satirical undertone to express criticism of the actor’s </a:t>
                      </a:r>
                      <a:r>
                        <a:rPr lang="en-US" dirty="0" smtClean="0">
                          <a:solidFill>
                            <a:srgbClr val="7E7E7E"/>
                          </a:solidFill>
                          <a:latin typeface="Calibri"/>
                          <a:ea typeface="Calibri"/>
                          <a:cs typeface="Calibri"/>
                          <a:sym typeface="Calibri"/>
                        </a:rPr>
                        <a:t>behaviour</a:t>
                      </a:r>
                      <a:r>
                        <a:rPr lang="en-US"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0726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spcAft>
                          <a:spcPts val="500"/>
                        </a:spcAft>
                        <a:buClr>
                          <a:schemeClr val="dk1"/>
                        </a:buClr>
                        <a:buSzPct val="78571"/>
                        <a:buFont typeface="Arial"/>
                        <a:buNone/>
                      </a:pPr>
                      <a:r>
                        <a:rPr lang="en-US" dirty="0" err="1">
                          <a:solidFill>
                            <a:srgbClr val="7E7E7E"/>
                          </a:solidFill>
                          <a:latin typeface="Calibri"/>
                          <a:ea typeface="Calibri"/>
                          <a:cs typeface="Calibri"/>
                          <a:sym typeface="Calibri"/>
                        </a:rPr>
                        <a:t>Mr</a:t>
                      </a:r>
                      <a:r>
                        <a:rPr lang="en-US" dirty="0">
                          <a:solidFill>
                            <a:srgbClr val="7E7E7E"/>
                          </a:solidFill>
                          <a:latin typeface="Calibri"/>
                          <a:ea typeface="Calibri"/>
                          <a:cs typeface="Calibri"/>
                          <a:sym typeface="Calibri"/>
                          <a:hlinkClick r:id="rId3"/>
                        </a:rPr>
                        <a:t> </a:t>
                      </a:r>
                      <a:r>
                        <a:rPr lang="en-US" u="sng" dirty="0">
                          <a:solidFill>
                            <a:srgbClr val="7E7E7E"/>
                          </a:solidFill>
                          <a:latin typeface="Calibri"/>
                          <a:ea typeface="Calibri"/>
                          <a:cs typeface="Calibri"/>
                          <a:sym typeface="Calibri"/>
                          <a:hlinkClick r:id="rId3"/>
                        </a:rPr>
                        <a:t>@</a:t>
                      </a:r>
                      <a:r>
                        <a:rPr lang="en-US" u="sng" dirty="0" err="1">
                          <a:solidFill>
                            <a:srgbClr val="7E7E7E"/>
                          </a:solidFill>
                          <a:latin typeface="Calibri"/>
                          <a:ea typeface="Calibri"/>
                          <a:cs typeface="Calibri"/>
                          <a:sym typeface="Calibri"/>
                          <a:hlinkClick r:id="rId3"/>
                        </a:rPr>
                        <a:t>fhollande</a:t>
                      </a:r>
                      <a:r>
                        <a:rPr lang="en-US" dirty="0">
                          <a:solidFill>
                            <a:srgbClr val="7E7E7E"/>
                          </a:solidFill>
                          <a:latin typeface="Calibri"/>
                          <a:ea typeface="Calibri"/>
                          <a:cs typeface="Calibri"/>
                          <a:sym typeface="Calibri"/>
                        </a:rPr>
                        <a:t> , merci de </a:t>
                      </a:r>
                      <a:r>
                        <a:rPr lang="en-US" dirty="0" err="1">
                          <a:solidFill>
                            <a:srgbClr val="7E7E7E"/>
                          </a:solidFill>
                          <a:latin typeface="Calibri"/>
                          <a:ea typeface="Calibri"/>
                          <a:cs typeface="Calibri"/>
                          <a:sym typeface="Calibri"/>
                        </a:rPr>
                        <a:t>tenir</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compte</a:t>
                      </a:r>
                      <a:r>
                        <a:rPr lang="en-US" dirty="0">
                          <a:solidFill>
                            <a:srgbClr val="7E7E7E"/>
                          </a:solidFill>
                          <a:latin typeface="Calibri"/>
                          <a:ea typeface="Calibri"/>
                          <a:cs typeface="Calibri"/>
                          <a:sym typeface="Calibri"/>
                        </a:rPr>
                        <a:t> de </a:t>
                      </a:r>
                      <a:r>
                        <a:rPr lang="en-US" dirty="0" err="1">
                          <a:solidFill>
                            <a:srgbClr val="7E7E7E"/>
                          </a:solidFill>
                          <a:latin typeface="Calibri"/>
                          <a:ea typeface="Calibri"/>
                          <a:cs typeface="Calibri"/>
                          <a:sym typeface="Calibri"/>
                        </a:rPr>
                        <a:t>l'avis</a:t>
                      </a:r>
                      <a:r>
                        <a:rPr lang="en-US" dirty="0">
                          <a:solidFill>
                            <a:srgbClr val="7E7E7E"/>
                          </a:solidFill>
                          <a:latin typeface="Calibri"/>
                          <a:ea typeface="Calibri"/>
                          <a:cs typeface="Calibri"/>
                          <a:sym typeface="Calibri"/>
                        </a:rPr>
                        <a:t> de la</a:t>
                      </a:r>
                      <a:r>
                        <a:rPr lang="en-US" dirty="0">
                          <a:solidFill>
                            <a:srgbClr val="7E7E7E"/>
                          </a:solidFill>
                          <a:latin typeface="Calibri"/>
                          <a:ea typeface="Calibri"/>
                          <a:cs typeface="Calibri"/>
                          <a:sym typeface="Calibri"/>
                          <a:hlinkClick r:id="rId4"/>
                        </a:rPr>
                        <a:t> </a:t>
                      </a:r>
                      <a:r>
                        <a:rPr lang="en-US" u="sng" dirty="0">
                          <a:solidFill>
                            <a:srgbClr val="7E7E7E"/>
                          </a:solidFill>
                          <a:latin typeface="Calibri"/>
                          <a:ea typeface="Calibri"/>
                          <a:cs typeface="Calibri"/>
                          <a:sym typeface="Calibri"/>
                          <a:hlinkClick r:id="rId4"/>
                        </a:rPr>
                        <a:t>@</a:t>
                      </a:r>
                      <a:r>
                        <a:rPr lang="en-US" u="sng" dirty="0" err="1">
                          <a:solidFill>
                            <a:srgbClr val="7E7E7E"/>
                          </a:solidFill>
                          <a:latin typeface="Calibri"/>
                          <a:ea typeface="Calibri"/>
                          <a:cs typeface="Calibri"/>
                          <a:sym typeface="Calibri"/>
                          <a:hlinkClick r:id="rId4"/>
                        </a:rPr>
                        <a:t>cncdh</a:t>
                      </a:r>
                      <a:r>
                        <a:rPr lang="en-US" dirty="0">
                          <a:solidFill>
                            <a:srgbClr val="7E7E7E"/>
                          </a:solidFill>
                          <a:latin typeface="Calibri"/>
                          <a:ea typeface="Calibri"/>
                          <a:cs typeface="Calibri"/>
                          <a:sym typeface="Calibri"/>
                        </a:rPr>
                        <a:t> et de </a:t>
                      </a:r>
                      <a:r>
                        <a:rPr lang="en-US" dirty="0" err="1">
                          <a:solidFill>
                            <a:srgbClr val="7E7E7E"/>
                          </a:solidFill>
                          <a:latin typeface="Calibri"/>
                          <a:ea typeface="Calibri"/>
                          <a:cs typeface="Calibri"/>
                          <a:sym typeface="Calibri"/>
                        </a:rPr>
                        <a:t>saisir</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dès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aujourd'hui</a:t>
                      </a:r>
                      <a:r>
                        <a:rPr lang="en-US" dirty="0">
                          <a:solidFill>
                            <a:srgbClr val="7E7E7E"/>
                          </a:solidFill>
                          <a:latin typeface="Calibri"/>
                          <a:ea typeface="Calibri"/>
                          <a:cs typeface="Calibri"/>
                          <a:sym typeface="Calibri"/>
                        </a:rPr>
                        <a:t> la</a:t>
                      </a:r>
                      <a:r>
                        <a:rPr lang="en-US" dirty="0">
                          <a:solidFill>
                            <a:srgbClr val="7E7E7E"/>
                          </a:solidFill>
                          <a:latin typeface="Calibri"/>
                          <a:ea typeface="Calibri"/>
                          <a:cs typeface="Calibri"/>
                          <a:sym typeface="Calibri"/>
                          <a:hlinkClick r:id="rId5"/>
                        </a:rPr>
                        <a:t> </a:t>
                      </a:r>
                      <a:r>
                        <a:rPr lang="en-US" u="sng" dirty="0">
                          <a:solidFill>
                            <a:srgbClr val="7E7E7E"/>
                          </a:solidFill>
                          <a:latin typeface="Calibri"/>
                          <a:ea typeface="Calibri"/>
                          <a:cs typeface="Calibri"/>
                          <a:sym typeface="Calibri"/>
                          <a:hlinkClick r:id="rId5"/>
                        </a:rPr>
                        <a:t>#CJUE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contre</a:t>
                      </a:r>
                      <a:r>
                        <a:rPr lang="en-US" dirty="0">
                          <a:solidFill>
                            <a:srgbClr val="7E7E7E"/>
                          </a:solidFill>
                          <a:latin typeface="Calibri"/>
                          <a:ea typeface="Calibri"/>
                          <a:cs typeface="Calibri"/>
                          <a:sym typeface="Calibri"/>
                        </a:rPr>
                        <a:t> le</a:t>
                      </a:r>
                      <a:r>
                        <a:rPr lang="en-US" dirty="0">
                          <a:solidFill>
                            <a:srgbClr val="7E7E7E"/>
                          </a:solidFill>
                          <a:latin typeface="Calibri"/>
                          <a:ea typeface="Calibri"/>
                          <a:cs typeface="Calibri"/>
                          <a:sym typeface="Calibri"/>
                          <a:hlinkClick r:id="rId6"/>
                        </a:rPr>
                        <a:t> </a:t>
                      </a:r>
                      <a:r>
                        <a:rPr lang="en-US" u="sng" dirty="0">
                          <a:solidFill>
                            <a:srgbClr val="7E7E7E"/>
                          </a:solidFill>
                          <a:latin typeface="Calibri"/>
                          <a:ea typeface="Calibri"/>
                          <a:cs typeface="Calibri"/>
                          <a:sym typeface="Calibri"/>
                          <a:hlinkClick r:id="rId6"/>
                        </a:rPr>
                        <a:t>#CETA</a:t>
                      </a:r>
                      <a:r>
                        <a:rPr lang="en-US" dirty="0">
                          <a:solidFill>
                            <a:srgbClr val="7E7E7E"/>
                          </a:solidFill>
                          <a:latin typeface="Calibri"/>
                          <a:ea typeface="Calibri"/>
                          <a:cs typeface="Calibri"/>
                          <a:sym typeface="Calibri"/>
                        </a:rPr>
                        <a:t> . </a:t>
                      </a:r>
                      <a:r>
                        <a:rPr lang="en-US" u="sng" dirty="0">
                          <a:solidFill>
                            <a:srgbClr val="7E7E7E"/>
                          </a:solidFill>
                          <a:latin typeface="Calibri"/>
                          <a:ea typeface="Calibri"/>
                          <a:cs typeface="Calibri"/>
                          <a:sym typeface="Calibri"/>
                          <a:hlinkClick r:id="rId7"/>
                        </a:rPr>
                        <a:t>https://t.co/PSqvW6Sn6m</a:t>
                      </a:r>
                      <a:r>
                        <a:rPr lang="en-US" dirty="0">
                          <a:solidFill>
                            <a:srgbClr val="7E7E7E"/>
                          </a:solidFill>
                          <a:latin typeface="Calibri"/>
                          <a:ea typeface="Calibri"/>
                          <a:cs typeface="Calibri"/>
                          <a:sym typeface="Calibri"/>
                        </a:rPr>
                        <a:t> </a:t>
                      </a:r>
                    </a:p>
                    <a:p>
                      <a:pPr lvl="0" rtl="0">
                        <a:lnSpc>
                          <a:spcPct val="100000"/>
                        </a:lnSpc>
                        <a:spcBef>
                          <a:spcPts val="0"/>
                        </a:spcBef>
                        <a:spcAft>
                          <a:spcPts val="500"/>
                        </a:spcAft>
                        <a:buClr>
                          <a:schemeClr val="dk1"/>
                        </a:buClr>
                        <a:buSzPct val="78571"/>
                        <a:buFont typeface="Arial"/>
                        <a:buNone/>
                      </a:pPr>
                      <a:r>
                        <a:rPr lang="en-US" dirty="0">
                          <a:solidFill>
                            <a:srgbClr val="7E7E7E"/>
                          </a:solidFill>
                          <a:latin typeface="Calibri"/>
                          <a:ea typeface="Calibri"/>
                          <a:cs typeface="Calibri"/>
                          <a:sym typeface="Calibri"/>
                        </a:rPr>
                        <a:t>Link: </a:t>
                      </a:r>
                      <a:r>
                        <a:rPr lang="en-US" u="sng" dirty="0">
                          <a:solidFill>
                            <a:srgbClr val="7E7E7E"/>
                          </a:solidFill>
                          <a:latin typeface="Calibri"/>
                          <a:ea typeface="Calibri"/>
                          <a:cs typeface="Calibri"/>
                          <a:sym typeface="Calibri"/>
                          <a:hlinkClick r:id="rId8"/>
                        </a:rPr>
                        <a:t>https://twitter.com/Emmanuel27m/status/809680206084575232</a:t>
                      </a:r>
                      <a:r>
                        <a:rPr lang="en-US"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9969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spcAft>
                          <a:spcPts val="500"/>
                        </a:spcAft>
                        <a:buClr>
                          <a:schemeClr val="dk1"/>
                        </a:buClr>
                        <a:buSzPct val="78571"/>
                        <a:buFont typeface="Arial"/>
                        <a:buNone/>
                      </a:pPr>
                      <a:r>
                        <a:rPr lang="en-US">
                          <a:solidFill>
                            <a:srgbClr val="7E7E7E"/>
                          </a:solidFill>
                          <a:latin typeface="Calibri"/>
                          <a:ea typeface="Calibri"/>
                          <a:cs typeface="Calibri"/>
                          <a:sym typeface="Calibri"/>
                        </a:rPr>
                        <a:t>Thank you Mr (@fhollande) for taking into consideration the opinion of the @cncdh and immediately putting into force the </a:t>
                      </a:r>
                      <a:r>
                        <a:rPr lang="en-US" u="sng">
                          <a:solidFill>
                            <a:srgbClr val="7E7E7E"/>
                          </a:solidFill>
                          <a:latin typeface="Calibri"/>
                          <a:ea typeface="Calibri"/>
                          <a:cs typeface="Calibri"/>
                          <a:sym typeface="Calibri"/>
                          <a:hlinkClick r:id="rId5"/>
                        </a:rPr>
                        <a:t>#CJUE</a:t>
                      </a:r>
                      <a:r>
                        <a:rPr lang="en-US">
                          <a:solidFill>
                            <a:srgbClr val="7E7E7E"/>
                          </a:solidFill>
                          <a:latin typeface="Calibri"/>
                          <a:ea typeface="Calibri"/>
                          <a:cs typeface="Calibri"/>
                          <a:sym typeface="Calibri"/>
                        </a:rPr>
                        <a:t> (The European Court of Justice) against </a:t>
                      </a:r>
                      <a:r>
                        <a:rPr lang="en-US" u="sng">
                          <a:solidFill>
                            <a:srgbClr val="7E7E7E"/>
                          </a:solidFill>
                          <a:latin typeface="Calibri"/>
                          <a:ea typeface="Calibri"/>
                          <a:cs typeface="Calibri"/>
                          <a:sym typeface="Calibri"/>
                          <a:hlinkClick r:id="rId6"/>
                        </a:rPr>
                        <a:t>#CETA</a:t>
                      </a:r>
                      <a:r>
                        <a:rPr lang="en-US">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03" name="Shape 603"/>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33991" y="3560187"/>
            <a:ext cx="3706324" cy="2373849"/>
          </a:xfrm>
          <a:prstGeom prst="rect">
            <a:avLst/>
          </a:prstGeom>
          <a:noFill/>
          <a:ln>
            <a:noFill/>
          </a:ln>
        </p:spPr>
      </p:pic>
      <p:sp>
        <p:nvSpPr>
          <p:cNvPr id="10" name="Shape 561"/>
          <p:cNvSpPr txBox="1">
            <a:spLocks noGrp="1"/>
          </p:cNvSpPr>
          <p:nvPr>
            <p:ph type="title"/>
          </p:nvPr>
        </p:nvSpPr>
        <p:spPr>
          <a:xfrm>
            <a:off x="819151" y="391130"/>
            <a:ext cx="10534650" cy="1325700"/>
          </a:xfrm>
          <a:prstGeom prst="rect">
            <a:avLst/>
          </a:prstGeom>
        </p:spPr>
        <p:txBody>
          <a:bodyPr lIns="91425" tIns="91425" rIns="91425" bIns="91425" anchor="ctr" anchorCtr="0">
            <a:noAutofit/>
          </a:bodyPr>
          <a:lstStyle/>
          <a:p>
            <a:pPr lvl="0" rtl="0">
              <a:spcBef>
                <a:spcPts val="0"/>
              </a:spcBef>
              <a:buNone/>
            </a:pP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Addressing &amp; alerting</a:t>
            </a:r>
            <a:endParaRPr lang="en-US" sz="3600" b="1" dirty="0">
              <a:solidFill>
                <a:srgbClr val="243049"/>
              </a:solidFill>
            </a:endParaRPr>
          </a:p>
        </p:txBody>
      </p:sp>
      <p:sp>
        <p:nvSpPr>
          <p:cNvPr id="8" name="Rectangle 7"/>
          <p:cNvSpPr/>
          <p:nvPr/>
        </p:nvSpPr>
        <p:spPr>
          <a:xfrm>
            <a:off x="1412496" y="3572047"/>
            <a:ext cx="909160" cy="31751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a:extLst>
              <a:ext uri="{FF2B5EF4-FFF2-40B4-BE49-F238E27FC236}">
                <a16:creationId xmlns:a16="http://schemas.microsoft.com/office/drawing/2014/main" xmlns="" id="{296A0FDF-7A42-4F1A-B2B9-69CDB679996B}"/>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11" action="ppaction://hlinksldjump"/>
                        </a:rPr>
                        <a:t>Post </a:t>
                      </a:r>
                      <a:r>
                        <a:rPr lang="en-US" sz="1200" u="none" strike="noStrike" cap="none" dirty="0">
                          <a:hlinkClick r:id="rId11" action="ppaction://hlinksldjump"/>
                        </a:rPr>
                        <a:t>– </a:t>
                      </a:r>
                      <a:r>
                        <a:rPr lang="en-US" sz="1200" dirty="0">
                          <a:hlinkClick r:id="rId11"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62DACE1E-4B77-455C-87D2-74330CD46BE0}"/>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2" action="ppaction://hlinksldjump"/>
                        </a:rPr>
                        <a:t>Summary of the </a:t>
                      </a:r>
                      <a:r>
                        <a:rPr lang="en-US" sz="1200" i="1" dirty="0" err="1">
                          <a:hlinkClick r:id="rId12" action="ppaction://hlinksldjump"/>
                        </a:rPr>
                        <a:t>b</a:t>
                      </a:r>
                      <a:r>
                        <a:rPr lang="en-US" sz="1200" i="1" u="none" strike="noStrike" cap="none" dirty="0" err="1">
                          <a:hlinkClick r:id="rId12"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3"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4"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F111E67A-15B0-407D-B68F-44C270DEAC5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aphicFrame>
        <p:nvGraphicFramePr>
          <p:cNvPr id="611" name="Shape 611"/>
          <p:cNvGraphicFramePr/>
          <p:nvPr>
            <p:extLst>
              <p:ext uri="{D42A27DB-BD31-4B8C-83A1-F6EECF244321}">
                <p14:modId xmlns:p14="http://schemas.microsoft.com/office/powerpoint/2010/main" val="1461642532"/>
              </p:ext>
            </p:extLst>
          </p:nvPr>
        </p:nvGraphicFramePr>
        <p:xfrm>
          <a:off x="888144" y="2583273"/>
          <a:ext cx="10989206" cy="2011590"/>
        </p:xfrm>
        <a:graphic>
          <a:graphicData uri="http://schemas.openxmlformats.org/drawingml/2006/table">
            <a:tbl>
              <a:tblPr>
                <a:noFill/>
                <a:tableStyleId>{E1E1A81E-7EFA-48D1-AD55-F04F4CB29770}</a:tableStyleId>
              </a:tblPr>
              <a:tblGrid>
                <a:gridCol w="2779892">
                  <a:extLst>
                    <a:ext uri="{9D8B030D-6E8A-4147-A177-3AD203B41FA5}">
                      <a16:colId xmlns:a16="http://schemas.microsoft.com/office/drawing/2014/main" xmlns="" val="20000"/>
                    </a:ext>
                  </a:extLst>
                </a:gridCol>
                <a:gridCol w="1021366">
                  <a:extLst>
                    <a:ext uri="{9D8B030D-6E8A-4147-A177-3AD203B41FA5}">
                      <a16:colId xmlns:a16="http://schemas.microsoft.com/office/drawing/2014/main" xmlns="" val="20001"/>
                    </a:ext>
                  </a:extLst>
                </a:gridCol>
                <a:gridCol w="7187948">
                  <a:extLst>
                    <a:ext uri="{9D8B030D-6E8A-4147-A177-3AD203B41FA5}">
                      <a16:colId xmlns:a16="http://schemas.microsoft.com/office/drawing/2014/main" xmlns="" val="20002"/>
                    </a:ext>
                  </a:extLst>
                </a:gridCol>
              </a:tblGrid>
              <a:tr h="0">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Posters highlight the key element of a story, by including a quote of the article in their post along the shared link.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029541">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BREIZATAO - POLITIKEREZH (22/03/2017) Christian </a:t>
                      </a:r>
                      <a:r>
                        <a:rPr lang="en-US" sz="1200" dirty="0" err="1">
                          <a:solidFill>
                            <a:srgbClr val="7E7E7E"/>
                          </a:solidFill>
                          <a:latin typeface="Calibri"/>
                          <a:ea typeface="Calibri"/>
                          <a:cs typeface="Calibri"/>
                          <a:sym typeface="Calibri"/>
                        </a:rPr>
                        <a:t>Schoettl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maire</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Janvry</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dans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l'Essonne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revenu</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dans</a:t>
                      </a:r>
                      <a:r>
                        <a:rPr lang="en-US" sz="1200" dirty="0">
                          <a:solidFill>
                            <a:srgbClr val="7E7E7E"/>
                          </a:solidFill>
                          <a:latin typeface="Calibri"/>
                          <a:ea typeface="Calibri"/>
                          <a:cs typeface="Calibri"/>
                          <a:sym typeface="Calibri"/>
                        </a:rPr>
                        <a:t> un </a:t>
                      </a:r>
                      <a:r>
                        <a:rPr lang="en-US" sz="1200" dirty="0" err="1">
                          <a:solidFill>
                            <a:srgbClr val="7E7E7E"/>
                          </a:solidFill>
                          <a:latin typeface="Calibri"/>
                          <a:ea typeface="Calibri"/>
                          <a:cs typeface="Calibri"/>
                          <a:sym typeface="Calibri"/>
                        </a:rPr>
                        <a:t>entretien</a:t>
                      </a:r>
                      <a:r>
                        <a:rPr lang="en-US" sz="1200" dirty="0">
                          <a:solidFill>
                            <a:srgbClr val="7E7E7E"/>
                          </a:solidFill>
                          <a:latin typeface="Calibri"/>
                          <a:ea typeface="Calibri"/>
                          <a:cs typeface="Calibri"/>
                          <a:sym typeface="Calibri"/>
                        </a:rPr>
                        <a:t> sur les </a:t>
                      </a:r>
                      <a:r>
                        <a:rPr lang="en-US" sz="1200" dirty="0" err="1">
                          <a:solidFill>
                            <a:srgbClr val="7E7E7E"/>
                          </a:solidFill>
                          <a:latin typeface="Calibri"/>
                          <a:ea typeface="Calibri"/>
                          <a:cs typeface="Calibri"/>
                          <a:sym typeface="Calibri"/>
                        </a:rPr>
                        <a:t>emplois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fictifs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dont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bénéficiaient</a:t>
                      </a:r>
                      <a:r>
                        <a:rPr lang="en-US" sz="1200" dirty="0">
                          <a:solidFill>
                            <a:srgbClr val="7E7E7E"/>
                          </a:solidFill>
                          <a:latin typeface="Calibri"/>
                          <a:ea typeface="Calibri"/>
                          <a:cs typeface="Calibri"/>
                          <a:sym typeface="Calibri"/>
                        </a:rPr>
                        <a:t> Jean-Luc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et </a:t>
                      </a:r>
                      <a:r>
                        <a:rPr lang="en-US" sz="1200" dirty="0" err="1">
                          <a:solidFill>
                            <a:srgbClr val="7E7E7E"/>
                          </a:solidFill>
                          <a:latin typeface="Calibri"/>
                          <a:ea typeface="Calibri"/>
                          <a:cs typeface="Calibri"/>
                          <a:sym typeface="Calibri"/>
                        </a:rPr>
                        <a:t>sa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famille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lorsqu'il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était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secrétaire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d'Etat</a:t>
                      </a:r>
                      <a:r>
                        <a:rPr lang="en-US" sz="1200" dirty="0">
                          <a:solidFill>
                            <a:srgbClr val="7E7E7E"/>
                          </a:solidFill>
                          <a:latin typeface="Calibri"/>
                          <a:ea typeface="Calibri"/>
                          <a:cs typeface="Calibri"/>
                          <a:sym typeface="Calibri"/>
                        </a:rPr>
                        <a:t> de Lionel Jospin. </a:t>
                      </a:r>
                      <a:r>
                        <a:rPr lang="en-US" sz="1200" u="sng" dirty="0">
                          <a:solidFill>
                            <a:srgbClr val="7E7E7E"/>
                          </a:solidFill>
                          <a:highlight>
                            <a:srgbClr val="FFFFFF"/>
                          </a:highlight>
                          <a:latin typeface="Calibri"/>
                          <a:ea typeface="Calibri"/>
                          <a:cs typeface="Calibri"/>
                          <a:sym typeface="Calibri"/>
                          <a:hlinkClick r:id="rId3"/>
                        </a:rPr>
                        <a:t>http://breizatao.com/2017/03/21/un-elu-de-lessonne-revele-comment-jean-luc-melenchon-et-sa-famille-beneficiaient-demplois-fictifs-video/</a:t>
                      </a:r>
                      <a:r>
                        <a:rPr lang="en-US" sz="1200" dirty="0">
                          <a:solidFill>
                            <a:srgbClr val="7E7E7E"/>
                          </a:solidFill>
                          <a:highlight>
                            <a:srgbClr val="FFFFFF"/>
                          </a:highlight>
                          <a:latin typeface="Calibri"/>
                          <a:ea typeface="Calibri"/>
                          <a:cs typeface="Calibri"/>
                          <a:sym typeface="Calibri"/>
                        </a:rPr>
                        <a:t> </a:t>
                      </a:r>
                    </a:p>
                    <a:p>
                      <a:pPr lvl="0" rtl="0">
                        <a:lnSpc>
                          <a:spcPct val="100000"/>
                        </a:lnSpc>
                        <a:spcBef>
                          <a:spcPts val="0"/>
                        </a:spcBef>
                        <a:buNone/>
                      </a:pPr>
                      <a:r>
                        <a:rPr lang="en-US" sz="1200" dirty="0">
                          <a:solidFill>
                            <a:srgbClr val="7E7E7E"/>
                          </a:solidFill>
                          <a:latin typeface="Calibri"/>
                          <a:ea typeface="Calibri"/>
                          <a:cs typeface="Calibri"/>
                          <a:sym typeface="Calibri"/>
                        </a:rPr>
                        <a:t>Link: </a:t>
                      </a:r>
                      <a:r>
                        <a:rPr lang="en-US" sz="1200" u="sng" dirty="0">
                          <a:solidFill>
                            <a:srgbClr val="7E7E7E"/>
                          </a:solidFill>
                          <a:latin typeface="Calibri"/>
                          <a:ea typeface="Calibri"/>
                          <a:cs typeface="Calibri"/>
                          <a:sym typeface="Calibri"/>
                          <a:hlinkClick r:id="rId4"/>
                        </a:rPr>
                        <a:t>http://www.facebook.com/permalink.php?id=11450328749&amp;story_fbid=10210764210678656</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248905">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Clr>
                          <a:schemeClr val="dk1"/>
                        </a:buClr>
                        <a:buSzPct val="78571"/>
                        <a:buFont typeface="Arial"/>
                        <a:buNone/>
                      </a:pPr>
                      <a:r>
                        <a:rPr lang="en-US" sz="1200" dirty="0">
                          <a:solidFill>
                            <a:srgbClr val="7E7E7E"/>
                          </a:solidFill>
                          <a:latin typeface="Calibri"/>
                          <a:ea typeface="Calibri"/>
                          <a:cs typeface="Calibri"/>
                          <a:sym typeface="Calibri"/>
                        </a:rPr>
                        <a:t>Christian </a:t>
                      </a:r>
                      <a:r>
                        <a:rPr lang="en-US" sz="1200" dirty="0" err="1">
                          <a:solidFill>
                            <a:srgbClr val="7E7E7E"/>
                          </a:solidFill>
                          <a:latin typeface="Calibri"/>
                          <a:ea typeface="Calibri"/>
                          <a:cs typeface="Calibri"/>
                          <a:sym typeface="Calibri"/>
                        </a:rPr>
                        <a:t>Schoettl</a:t>
                      </a:r>
                      <a:r>
                        <a:rPr lang="en-US" sz="1200" dirty="0">
                          <a:solidFill>
                            <a:srgbClr val="7E7E7E"/>
                          </a:solidFill>
                          <a:latin typeface="Calibri"/>
                          <a:ea typeface="Calibri"/>
                          <a:cs typeface="Calibri"/>
                          <a:sym typeface="Calibri"/>
                        </a:rPr>
                        <a:t>, mayor of </a:t>
                      </a:r>
                      <a:r>
                        <a:rPr lang="en-US" sz="1200" dirty="0" err="1">
                          <a:solidFill>
                            <a:srgbClr val="7E7E7E"/>
                          </a:solidFill>
                          <a:latin typeface="Calibri"/>
                          <a:ea typeface="Calibri"/>
                          <a:cs typeface="Calibri"/>
                          <a:sym typeface="Calibri"/>
                        </a:rPr>
                        <a:t>Janvry</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Essone</a:t>
                      </a:r>
                      <a:r>
                        <a:rPr lang="en-US" sz="1200" dirty="0">
                          <a:solidFill>
                            <a:srgbClr val="7E7E7E"/>
                          </a:solidFill>
                          <a:latin typeface="Calibri"/>
                          <a:ea typeface="Calibri"/>
                          <a:cs typeface="Calibri"/>
                          <a:sym typeface="Calibri"/>
                        </a:rPr>
                        <a:t>, has brought up in an interview </a:t>
                      </a:r>
                      <a:r>
                        <a:rPr lang="en-US" sz="1200" dirty="0" err="1">
                          <a:solidFill>
                            <a:srgbClr val="7E7E7E"/>
                          </a:solidFill>
                          <a:latin typeface="Calibri"/>
                          <a:ea typeface="Calibri"/>
                          <a:cs typeface="Calibri"/>
                          <a:sym typeface="Calibri"/>
                        </a:rPr>
                        <a:t>Mélanchon’s</a:t>
                      </a:r>
                      <a:r>
                        <a:rPr lang="en-US" sz="1200" dirty="0">
                          <a:solidFill>
                            <a:srgbClr val="7E7E7E"/>
                          </a:solidFill>
                          <a:latin typeface="Calibri"/>
                          <a:ea typeface="Calibri"/>
                          <a:cs typeface="Calibri"/>
                          <a:sym typeface="Calibri"/>
                        </a:rPr>
                        <a:t> fake employments during the period he was holding office under the prime-</a:t>
                      </a:r>
                      <a:r>
                        <a:rPr lang="en-US" sz="1200" dirty="0" err="1">
                          <a:solidFill>
                            <a:srgbClr val="7E7E7E"/>
                          </a:solidFill>
                          <a:latin typeface="Calibri"/>
                          <a:ea typeface="Calibri"/>
                          <a:cs typeface="Calibri"/>
                          <a:sym typeface="Calibri"/>
                        </a:rPr>
                        <a:t>ministership</a:t>
                      </a:r>
                      <a:r>
                        <a:rPr lang="en-US" sz="1200" dirty="0">
                          <a:solidFill>
                            <a:srgbClr val="7E7E7E"/>
                          </a:solidFill>
                          <a:latin typeface="Calibri"/>
                          <a:ea typeface="Calibri"/>
                          <a:cs typeface="Calibri"/>
                          <a:sym typeface="Calibri"/>
                        </a:rPr>
                        <a:t> of Lionel Jospin.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612" name="Shape 612"/>
          <p:cNvGraphicFramePr/>
          <p:nvPr>
            <p:extLst>
              <p:ext uri="{D42A27DB-BD31-4B8C-83A1-F6EECF244321}">
                <p14:modId xmlns:p14="http://schemas.microsoft.com/office/powerpoint/2010/main" val="3388515986"/>
              </p:ext>
            </p:extLst>
          </p:nvPr>
        </p:nvGraphicFramePr>
        <p:xfrm>
          <a:off x="888144" y="4858300"/>
          <a:ext cx="10989206" cy="1554390"/>
        </p:xfrm>
        <a:graphic>
          <a:graphicData uri="http://schemas.openxmlformats.org/drawingml/2006/table">
            <a:tbl>
              <a:tblPr>
                <a:noFill/>
                <a:tableStyleId>{E1E1A81E-7EFA-48D1-AD55-F04F4CB29770}</a:tableStyleId>
              </a:tblPr>
              <a:tblGrid>
                <a:gridCol w="2771010">
                  <a:extLst>
                    <a:ext uri="{9D8B030D-6E8A-4147-A177-3AD203B41FA5}">
                      <a16:colId xmlns:a16="http://schemas.microsoft.com/office/drawing/2014/main" xmlns="" val="20000"/>
                    </a:ext>
                  </a:extLst>
                </a:gridCol>
                <a:gridCol w="1030248">
                  <a:extLst>
                    <a:ext uri="{9D8B030D-6E8A-4147-A177-3AD203B41FA5}">
                      <a16:colId xmlns:a16="http://schemas.microsoft.com/office/drawing/2014/main" xmlns="" val="20001"/>
                    </a:ext>
                  </a:extLst>
                </a:gridCol>
                <a:gridCol w="7187948">
                  <a:extLst>
                    <a:ext uri="{9D8B030D-6E8A-4147-A177-3AD203B41FA5}">
                      <a16:colId xmlns:a16="http://schemas.microsoft.com/office/drawing/2014/main" xmlns="" val="20002"/>
                    </a:ext>
                  </a:extLst>
                </a:gridCol>
              </a:tblGrid>
              <a:tr h="336829">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sz="1200" dirty="0">
                          <a:solidFill>
                            <a:srgbClr val="7E7E7E"/>
                          </a:solidFill>
                          <a:latin typeface="Calibri"/>
                          <a:ea typeface="Calibri"/>
                          <a:cs typeface="Calibri"/>
                          <a:sym typeface="Calibri"/>
                        </a:rPr>
                        <a:t>User quotes the central claim of the article ridiculing Francois Hollande’s five years in office.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47310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sz="1200">
                          <a:solidFill>
                            <a:srgbClr val="7E7E7E"/>
                          </a:solidFill>
                          <a:latin typeface="Calibri"/>
                          <a:ea typeface="Calibri"/>
                          <a:cs typeface="Calibri"/>
                          <a:sym typeface="Calibri"/>
                        </a:rPr>
                        <a:t>J'opte pour cette explication: "L'arrivée de FH a l'Elysée est 1 erreur historique: il n’était pas fait pour le job" </a:t>
                      </a:r>
                      <a:r>
                        <a:rPr lang="en-US" sz="1200" u="sng">
                          <a:solidFill>
                            <a:srgbClr val="7E7E7E"/>
                          </a:solidFill>
                          <a:latin typeface="Calibri"/>
                          <a:ea typeface="Calibri"/>
                          <a:cs typeface="Calibri"/>
                          <a:sym typeface="Calibri"/>
                          <a:hlinkClick r:id="rId5"/>
                        </a:rPr>
                        <a:t>https://t.co/XC8lrdbieA</a:t>
                      </a:r>
                    </a:p>
                    <a:p>
                      <a:pPr lvl="0" rtl="0">
                        <a:lnSpc>
                          <a:spcPct val="90000"/>
                        </a:lnSpc>
                        <a:spcBef>
                          <a:spcPts val="0"/>
                        </a:spcBef>
                        <a:buClr>
                          <a:schemeClr val="dk1"/>
                        </a:buClr>
                        <a:buSzPct val="78571"/>
                        <a:buFont typeface="Arial"/>
                        <a:buNone/>
                      </a:pPr>
                      <a:r>
                        <a:rPr lang="en-US" sz="1200">
                          <a:solidFill>
                            <a:srgbClr val="7E7E7E"/>
                          </a:solidFill>
                          <a:latin typeface="Calibri"/>
                          <a:ea typeface="Calibri"/>
                          <a:cs typeface="Calibri"/>
                          <a:sym typeface="Calibri"/>
                        </a:rPr>
                        <a:t>Link: </a:t>
                      </a:r>
                      <a:r>
                        <a:rPr lang="en-US" sz="1200" u="sng">
                          <a:solidFill>
                            <a:srgbClr val="7E7E7E"/>
                          </a:solidFill>
                          <a:latin typeface="Calibri"/>
                          <a:ea typeface="Calibri"/>
                          <a:cs typeface="Calibri"/>
                          <a:sym typeface="Calibri"/>
                          <a:hlinkClick r:id="rId6"/>
                        </a:rPr>
                        <a:t>http://twitter.com/florencedesruol/status/793372339199148032</a:t>
                      </a:r>
                      <a:r>
                        <a:rPr lang="en-US" sz="120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7680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a:solidFill>
                            <a:srgbClr val="7E7E7E"/>
                          </a:solidFill>
                          <a:latin typeface="Calibri"/>
                          <a:ea typeface="Calibri"/>
                          <a:cs typeface="Calibri"/>
                          <a:sym typeface="Calibri"/>
                        </a:rPr>
                        <a:t>I pick the following interpretation: “The arrival of FH at the Elysée is a historic mistake: he is not made for the job!”</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14" name="Shape 61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112618" y="2894570"/>
            <a:ext cx="2475484" cy="1639146"/>
          </a:xfrm>
          <a:prstGeom prst="rect">
            <a:avLst/>
          </a:prstGeom>
          <a:noFill/>
          <a:ln>
            <a:noFill/>
          </a:ln>
        </p:spPr>
      </p:pic>
      <p:pic>
        <p:nvPicPr>
          <p:cNvPr id="615" name="Shape 61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215568" y="4930403"/>
            <a:ext cx="2183817" cy="1401425"/>
          </a:xfrm>
          <a:prstGeom prst="rect">
            <a:avLst/>
          </a:prstGeom>
          <a:noFill/>
          <a:ln>
            <a:noFill/>
          </a:ln>
        </p:spPr>
      </p:pic>
      <p:sp>
        <p:nvSpPr>
          <p:cNvPr id="11" name="Shape 561"/>
          <p:cNvSpPr txBox="1">
            <a:spLocks/>
          </p:cNvSpPr>
          <p:nvPr/>
        </p:nvSpPr>
        <p:spPr>
          <a:xfrm>
            <a:off x="838200" y="365125"/>
            <a:ext cx="10515600"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b="1" dirty="0">
                <a:solidFill>
                  <a:srgbClr val="243049"/>
                </a:solidFill>
              </a:rPr>
              <a:t/>
            </a:r>
            <a:br>
              <a:rPr lang="en-US" sz="3600" b="1" dirty="0">
                <a:solidFill>
                  <a:srgbClr val="243049"/>
                </a:solidFill>
              </a:rPr>
            </a:b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a:t>
            </a:r>
            <a:r>
              <a:rPr lang="en-US" sz="3600" b="1" dirty="0">
                <a:solidFill>
                  <a:srgbClr val="243049"/>
                </a:solidFill>
              </a:rPr>
              <a:t>POST </a:t>
            </a:r>
            <a:r>
              <a:rPr lang="en-US" sz="3600" b="1" dirty="0" smtClean="0">
                <a:solidFill>
                  <a:srgbClr val="243049"/>
                </a:solidFill>
              </a:rPr>
              <a:t>BEHAVIOUR:</a:t>
            </a:r>
            <a:r>
              <a:rPr lang="en-US" sz="3600" b="1" dirty="0">
                <a:solidFill>
                  <a:srgbClr val="243049"/>
                </a:solidFill>
              </a:rPr>
              <a:t/>
            </a:r>
            <a:br>
              <a:rPr lang="en-US" sz="3600" b="1" dirty="0">
                <a:solidFill>
                  <a:srgbClr val="243049"/>
                </a:solidFill>
              </a:rPr>
            </a:br>
            <a:r>
              <a:rPr lang="en-US" sz="3600" b="1" dirty="0" smtClean="0">
                <a:solidFill>
                  <a:srgbClr val="243049"/>
                </a:solidFill>
              </a:rPr>
              <a:t>Quoting &amp; highlighting </a:t>
            </a:r>
          </a:p>
          <a:p>
            <a:r>
              <a:rPr lang="en-US" sz="3600" b="1" dirty="0" smtClean="0">
                <a:solidFill>
                  <a:srgbClr val="243049"/>
                </a:solidFill>
              </a:rPr>
              <a:t>important part of an article</a:t>
            </a:r>
            <a:endParaRPr lang="en-US" sz="3600" b="1" dirty="0">
              <a:solidFill>
                <a:srgbClr val="243049"/>
              </a:solidFill>
            </a:endParaRPr>
          </a:p>
        </p:txBody>
      </p:sp>
      <p:sp>
        <p:nvSpPr>
          <p:cNvPr id="12" name="Rectangle 11"/>
          <p:cNvSpPr/>
          <p:nvPr/>
        </p:nvSpPr>
        <p:spPr>
          <a:xfrm>
            <a:off x="1445567" y="4934717"/>
            <a:ext cx="604898" cy="19183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Shape 544">
            <a:extLst>
              <a:ext uri="{FF2B5EF4-FFF2-40B4-BE49-F238E27FC236}">
                <a16:creationId xmlns:a16="http://schemas.microsoft.com/office/drawing/2014/main" xmlns="" id="{F5B5ABC9-34DC-4869-8320-F3C97EC989D9}"/>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5" name="Shape 545">
            <a:extLst>
              <a:ext uri="{FF2B5EF4-FFF2-40B4-BE49-F238E27FC236}">
                <a16:creationId xmlns:a16="http://schemas.microsoft.com/office/drawing/2014/main" xmlns="" id="{E0E2BF92-0B38-4539-A75F-BD27348905E7}"/>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F32F2301-9699-4306-9E2F-9764D9DF7D1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graphicFrame>
        <p:nvGraphicFramePr>
          <p:cNvPr id="623" name="Shape 623"/>
          <p:cNvGraphicFramePr/>
          <p:nvPr>
            <p:extLst>
              <p:ext uri="{D42A27DB-BD31-4B8C-83A1-F6EECF244321}">
                <p14:modId xmlns:p14="http://schemas.microsoft.com/office/powerpoint/2010/main" val="354685381"/>
              </p:ext>
            </p:extLst>
          </p:nvPr>
        </p:nvGraphicFramePr>
        <p:xfrm>
          <a:off x="944905" y="3565906"/>
          <a:ext cx="10840769" cy="2719516"/>
        </p:xfrm>
        <a:graphic>
          <a:graphicData uri="http://schemas.openxmlformats.org/drawingml/2006/table">
            <a:tbl>
              <a:tblPr>
                <a:noFill/>
                <a:tableStyleId>{E1E1A81E-7EFA-48D1-AD55-F04F4CB29770}</a:tableStyleId>
              </a:tblPr>
              <a:tblGrid>
                <a:gridCol w="3184966">
                  <a:extLst>
                    <a:ext uri="{9D8B030D-6E8A-4147-A177-3AD203B41FA5}">
                      <a16:colId xmlns:a16="http://schemas.microsoft.com/office/drawing/2014/main" xmlns="" val="20000"/>
                    </a:ext>
                  </a:extLst>
                </a:gridCol>
                <a:gridCol w="1056891">
                  <a:extLst>
                    <a:ext uri="{9D8B030D-6E8A-4147-A177-3AD203B41FA5}">
                      <a16:colId xmlns:a16="http://schemas.microsoft.com/office/drawing/2014/main" xmlns="" val="20001"/>
                    </a:ext>
                  </a:extLst>
                </a:gridCol>
                <a:gridCol w="6598912">
                  <a:extLst>
                    <a:ext uri="{9D8B030D-6E8A-4147-A177-3AD203B41FA5}">
                      <a16:colId xmlns:a16="http://schemas.microsoft.com/office/drawing/2014/main" xmlns="" val="20002"/>
                    </a:ext>
                  </a:extLst>
                </a:gridCol>
              </a:tblGrid>
              <a:tr h="464075">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a:solidFill>
                            <a:srgbClr val="7E7E7E"/>
                          </a:solidFill>
                          <a:latin typeface="Calibri"/>
                          <a:ea typeface="Calibri"/>
                          <a:cs typeface="Calibri"/>
                          <a:sym typeface="Calibri"/>
                        </a:rPr>
                        <a:t>The user quotes a funny line that sums up very succinctly the main claim of the argument, thereby contextualising the 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487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a:solidFill>
                            <a:srgbClr val="7E7E7E"/>
                          </a:solidFill>
                          <a:latin typeface="Calibri"/>
                          <a:ea typeface="Calibri"/>
                          <a:cs typeface="Calibri"/>
                          <a:sym typeface="Calibri"/>
                        </a:rPr>
                        <a:t>"En France, les socialistes ont une si haute idée de leur moralité qu'on croirait presque qu'ils rendent la corruption honnête en s'y livrant" Link: </a:t>
                      </a:r>
                      <a:r>
                        <a:rPr lang="en-US" u="sng">
                          <a:solidFill>
                            <a:srgbClr val="7E7E7E"/>
                          </a:solidFill>
                          <a:latin typeface="Calibri"/>
                          <a:ea typeface="Calibri"/>
                          <a:cs typeface="Calibri"/>
                          <a:sym typeface="Calibri"/>
                          <a:hlinkClick r:id="rId3"/>
                        </a:rPr>
                        <a:t>http://www.europe-israel.org/2017/04/jean-luc-melenchon-a-t-il-favorise-sa-fille-et-abuse-de-largent-public/</a:t>
                      </a:r>
                      <a:r>
                        <a:rPr lang="en-US">
                          <a:solidFill>
                            <a:srgbClr val="7E7E7E"/>
                          </a:solidFill>
                          <a:latin typeface="Calibri"/>
                          <a:ea typeface="Calibri"/>
                          <a:cs typeface="Calibri"/>
                          <a:sym typeface="Calibri"/>
                        </a:rPr>
                        <a:t> </a:t>
                      </a:r>
                    </a:p>
                    <a:p>
                      <a:pPr lvl="0" rtl="0">
                        <a:lnSpc>
                          <a:spcPct val="90000"/>
                        </a:lnSpc>
                        <a:spcBef>
                          <a:spcPts val="0"/>
                        </a:spcBef>
                        <a:buNone/>
                      </a:pPr>
                      <a:r>
                        <a:rPr lang="en-US">
                          <a:solidFill>
                            <a:srgbClr val="7E7E7E"/>
                          </a:solidFill>
                          <a:latin typeface="Calibri"/>
                          <a:ea typeface="Calibri"/>
                          <a:cs typeface="Calibri"/>
                          <a:sym typeface="Calibri"/>
                        </a:rPr>
                        <a:t>Link: </a:t>
                      </a:r>
                      <a:r>
                        <a:rPr lang="en-US" u="sng">
                          <a:solidFill>
                            <a:srgbClr val="7E7E7E"/>
                          </a:solidFill>
                          <a:highlight>
                            <a:srgbClr val="FFFFFF"/>
                          </a:highlight>
                          <a:latin typeface="Calibri"/>
                          <a:ea typeface="Calibri"/>
                          <a:cs typeface="Calibri"/>
                          <a:sym typeface="Calibri"/>
                          <a:hlinkClick r:id="rId4"/>
                        </a:rPr>
                        <a:t>http://www.facebook.com/permalink.php?id=11450328749&amp;story_fbid=1298223890253310</a:t>
                      </a:r>
                      <a:r>
                        <a:rPr lang="en-US">
                          <a:solidFill>
                            <a:srgbClr val="7E7E7E"/>
                          </a:solidFill>
                          <a:highlight>
                            <a:srgbClr val="FFFFFF"/>
                          </a:highlight>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256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a:solidFill>
                            <a:srgbClr val="7E7E7E"/>
                          </a:solidFill>
                          <a:latin typeface="Calibri"/>
                          <a:ea typeface="Calibri"/>
                          <a:cs typeface="Calibri"/>
                          <a:sym typeface="Calibri"/>
                        </a:rPr>
                        <a:t>“In France the socialists have such a high regard for their own morality that one would believe that they make even corruption an honest business just by participating in it.”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25" name="Shape 6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18016" y="3816580"/>
            <a:ext cx="3014262" cy="1995899"/>
          </a:xfrm>
          <a:prstGeom prst="rect">
            <a:avLst/>
          </a:prstGeom>
          <a:noFill/>
          <a:ln>
            <a:noFill/>
          </a:ln>
        </p:spPr>
      </p:pic>
      <p:sp>
        <p:nvSpPr>
          <p:cNvPr id="10" name="Shape 561"/>
          <p:cNvSpPr txBox="1">
            <a:spLocks/>
          </p:cNvSpPr>
          <p:nvPr/>
        </p:nvSpPr>
        <p:spPr>
          <a:xfrm>
            <a:off x="838200" y="365125"/>
            <a:ext cx="10515600"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b="1" dirty="0">
                <a:solidFill>
                  <a:srgbClr val="243049"/>
                </a:solidFill>
              </a:rPr>
              <a:t/>
            </a:r>
            <a:br>
              <a:rPr lang="en-US" sz="3600" b="1" dirty="0">
                <a:solidFill>
                  <a:srgbClr val="243049"/>
                </a:solidFill>
              </a:rPr>
            </a:b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POST</a:t>
            </a:r>
            <a:r>
              <a:rPr lang="en-US" sz="3600" b="1" dirty="0">
                <a:solidFill>
                  <a:srgbClr val="243049"/>
                </a:solidFill>
              </a:rPr>
              <a:t> BEHAVIOUR:</a:t>
            </a:r>
            <a:br>
              <a:rPr lang="en-US" sz="3600" b="1" dirty="0">
                <a:solidFill>
                  <a:srgbClr val="243049"/>
                </a:solidFill>
              </a:rPr>
            </a:br>
            <a:r>
              <a:rPr lang="en-US" sz="3600" b="1" dirty="0">
                <a:solidFill>
                  <a:srgbClr val="243049"/>
                </a:solidFill>
              </a:rPr>
              <a:t>Quoting &amp; highlighting </a:t>
            </a:r>
            <a:endParaRPr lang="en-US" sz="3600" b="1" dirty="0" smtClean="0">
              <a:solidFill>
                <a:srgbClr val="243049"/>
              </a:solidFill>
            </a:endParaRPr>
          </a:p>
          <a:p>
            <a:r>
              <a:rPr lang="en-US" sz="3600" b="1" dirty="0">
                <a:solidFill>
                  <a:srgbClr val="243049"/>
                </a:solidFill>
              </a:rPr>
              <a:t>i</a:t>
            </a:r>
            <a:r>
              <a:rPr lang="en-US" sz="3600" b="1" dirty="0" smtClean="0">
                <a:solidFill>
                  <a:srgbClr val="243049"/>
                </a:solidFill>
              </a:rPr>
              <a:t>mportant part </a:t>
            </a:r>
            <a:r>
              <a:rPr lang="en-US" sz="3600" b="1" dirty="0">
                <a:solidFill>
                  <a:srgbClr val="243049"/>
                </a:solidFill>
              </a:rPr>
              <a:t>of an </a:t>
            </a:r>
            <a:r>
              <a:rPr lang="en-US" sz="3600" b="1" dirty="0" smtClean="0">
                <a:solidFill>
                  <a:srgbClr val="243049"/>
                </a:solidFill>
              </a:rPr>
              <a:t>article</a:t>
            </a:r>
            <a:endParaRPr lang="en-US" sz="3600" b="1" dirty="0">
              <a:solidFill>
                <a:srgbClr val="243049"/>
              </a:solidFill>
            </a:endParaRPr>
          </a:p>
        </p:txBody>
      </p:sp>
      <p:graphicFrame>
        <p:nvGraphicFramePr>
          <p:cNvPr id="7" name="Shape 544">
            <a:extLst>
              <a:ext uri="{FF2B5EF4-FFF2-40B4-BE49-F238E27FC236}">
                <a16:creationId xmlns:a16="http://schemas.microsoft.com/office/drawing/2014/main" xmlns="" id="{666E5D03-F557-4289-9595-609D15D6BDB4}"/>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8" name="Shape 545">
            <a:extLst>
              <a:ext uri="{FF2B5EF4-FFF2-40B4-BE49-F238E27FC236}">
                <a16:creationId xmlns:a16="http://schemas.microsoft.com/office/drawing/2014/main" xmlns="" id="{654245A4-E2C9-4095-9D0C-DE183990B376}"/>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1" name="Rectangle 10">
            <a:extLst>
              <a:ext uri="{FF2B5EF4-FFF2-40B4-BE49-F238E27FC236}">
                <a16:creationId xmlns:a16="http://schemas.microsoft.com/office/drawing/2014/main" xmlns="" id="{1E82B8C0-8B8B-4841-B98D-35766A9DCB5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aphicFrame>
        <p:nvGraphicFramePr>
          <p:cNvPr id="634" name="Shape 634"/>
          <p:cNvGraphicFramePr/>
          <p:nvPr>
            <p:extLst>
              <p:ext uri="{D42A27DB-BD31-4B8C-83A1-F6EECF244321}">
                <p14:modId xmlns:p14="http://schemas.microsoft.com/office/powerpoint/2010/main" val="1778972541"/>
              </p:ext>
            </p:extLst>
          </p:nvPr>
        </p:nvGraphicFramePr>
        <p:xfrm>
          <a:off x="950314" y="2196873"/>
          <a:ext cx="10927036" cy="2287802"/>
        </p:xfrm>
        <a:graphic>
          <a:graphicData uri="http://schemas.openxmlformats.org/drawingml/2006/table">
            <a:tbl>
              <a:tblPr>
                <a:noFill/>
                <a:tableStyleId>{E1E1A81E-7EFA-48D1-AD55-F04F4CB29770}</a:tableStyleId>
              </a:tblPr>
              <a:tblGrid>
                <a:gridCol w="2790836">
                  <a:extLst>
                    <a:ext uri="{9D8B030D-6E8A-4147-A177-3AD203B41FA5}">
                      <a16:colId xmlns:a16="http://schemas.microsoft.com/office/drawing/2014/main" xmlns="" val="20000"/>
                    </a:ext>
                  </a:extLst>
                </a:gridCol>
                <a:gridCol w="1007350">
                  <a:extLst>
                    <a:ext uri="{9D8B030D-6E8A-4147-A177-3AD203B41FA5}">
                      <a16:colId xmlns:a16="http://schemas.microsoft.com/office/drawing/2014/main" xmlns="" val="20001"/>
                    </a:ext>
                  </a:extLst>
                </a:gridCol>
                <a:gridCol w="7128850">
                  <a:extLst>
                    <a:ext uri="{9D8B030D-6E8A-4147-A177-3AD203B41FA5}">
                      <a16:colId xmlns:a16="http://schemas.microsoft.com/office/drawing/2014/main" xmlns="" val="20002"/>
                    </a:ext>
                  </a:extLst>
                </a:gridCol>
              </a:tblGrid>
              <a:tr h="671543">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sz="1200">
                          <a:solidFill>
                            <a:srgbClr val="7E7E7E"/>
                          </a:solidFill>
                          <a:latin typeface="Calibri"/>
                          <a:ea typeface="Calibri"/>
                          <a:cs typeface="Calibri"/>
                          <a:sym typeface="Calibri"/>
                        </a:rPr>
                        <a:t>The user came across a topic discussed in a presidential candidate’s (Nicolas Dupont-Aignan) programme. She would like to know about the credibility of the candidate on animal-rights. She poses her question to a Facebook page focusing on animal issues.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36667">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sz="1200" dirty="0">
                          <a:solidFill>
                            <a:srgbClr val="7E7E7E"/>
                          </a:solidFill>
                          <a:latin typeface="Calibri"/>
                          <a:ea typeface="Calibri"/>
                          <a:cs typeface="Calibri"/>
                          <a:sym typeface="Calibri"/>
                        </a:rPr>
                        <a:t>je </a:t>
                      </a:r>
                      <a:r>
                        <a:rPr lang="en-US" sz="1200" dirty="0" err="1">
                          <a:solidFill>
                            <a:srgbClr val="7E7E7E"/>
                          </a:solidFill>
                          <a:latin typeface="Calibri"/>
                          <a:ea typeface="Calibri"/>
                          <a:cs typeface="Calibri"/>
                          <a:sym typeface="Calibri"/>
                        </a:rPr>
                        <a:t>connais</a:t>
                      </a:r>
                      <a:r>
                        <a:rPr lang="en-US" sz="1200" dirty="0">
                          <a:solidFill>
                            <a:srgbClr val="7E7E7E"/>
                          </a:solidFill>
                          <a:latin typeface="Calibri"/>
                          <a:ea typeface="Calibri"/>
                          <a:cs typeface="Calibri"/>
                          <a:sym typeface="Calibri"/>
                        </a:rPr>
                        <a:t> pas trop le </a:t>
                      </a:r>
                      <a:r>
                        <a:rPr lang="en-US" sz="1200" dirty="0" err="1">
                          <a:solidFill>
                            <a:srgbClr val="7E7E7E"/>
                          </a:solidFill>
                          <a:latin typeface="Calibri"/>
                          <a:ea typeface="Calibri"/>
                          <a:cs typeface="Calibri"/>
                          <a:sym typeface="Calibri"/>
                        </a:rPr>
                        <a:t>candidat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mais</a:t>
                      </a:r>
                      <a:r>
                        <a:rPr lang="en-US" sz="1200" dirty="0">
                          <a:solidFill>
                            <a:srgbClr val="7E7E7E"/>
                          </a:solidFill>
                          <a:latin typeface="Calibri"/>
                          <a:ea typeface="Calibri"/>
                          <a:cs typeface="Calibri"/>
                          <a:sym typeface="Calibri"/>
                        </a:rPr>
                        <a:t> je </a:t>
                      </a:r>
                      <a:r>
                        <a:rPr lang="en-US" sz="1200" dirty="0" err="1">
                          <a:solidFill>
                            <a:srgbClr val="7E7E7E"/>
                          </a:solidFill>
                          <a:latin typeface="Calibri"/>
                          <a:ea typeface="Calibri"/>
                          <a:cs typeface="Calibri"/>
                          <a:sym typeface="Calibri"/>
                        </a:rPr>
                        <a:t>suis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tombée</a:t>
                      </a:r>
                      <a:r>
                        <a:rPr lang="en-US" sz="1200" dirty="0">
                          <a:solidFill>
                            <a:srgbClr val="7E7E7E"/>
                          </a:solidFill>
                          <a:latin typeface="Calibri"/>
                          <a:ea typeface="Calibri"/>
                          <a:cs typeface="Calibri"/>
                          <a:sym typeface="Calibri"/>
                        </a:rPr>
                        <a:t> sur </a:t>
                      </a:r>
                      <a:r>
                        <a:rPr lang="en-US" sz="1200" dirty="0" err="1">
                          <a:solidFill>
                            <a:srgbClr val="7E7E7E"/>
                          </a:solidFill>
                          <a:latin typeface="Calibri"/>
                          <a:ea typeface="Calibri"/>
                          <a:cs typeface="Calibri"/>
                          <a:sym typeface="Calibri"/>
                        </a:rPr>
                        <a:t>ça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dans</a:t>
                      </a:r>
                      <a:r>
                        <a:rPr lang="en-US" sz="1200" dirty="0">
                          <a:solidFill>
                            <a:srgbClr val="7E7E7E"/>
                          </a:solidFill>
                          <a:latin typeface="Calibri"/>
                          <a:ea typeface="Calibri"/>
                          <a:cs typeface="Calibri"/>
                          <a:sym typeface="Calibri"/>
                        </a:rPr>
                        <a:t> son </a:t>
                      </a:r>
                      <a:r>
                        <a:rPr lang="en-US" sz="1200" dirty="0" err="1">
                          <a:solidFill>
                            <a:srgbClr val="7E7E7E"/>
                          </a:solidFill>
                          <a:latin typeface="Calibri"/>
                          <a:ea typeface="Calibri"/>
                          <a:cs typeface="Calibri"/>
                          <a:sym typeface="Calibri"/>
                        </a:rPr>
                        <a:t>projet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pensez-vous?</a:t>
                      </a:r>
                      <a:r>
                        <a:rPr lang="en-US" sz="1200" u="sng" dirty="0" err="1">
                          <a:solidFill>
                            <a:srgbClr val="7E7E7E"/>
                          </a:solidFill>
                          <a:latin typeface="Calibri"/>
                          <a:ea typeface="Calibri"/>
                          <a:cs typeface="Calibri"/>
                          <a:sym typeface="Calibri"/>
                          <a:hlinkClick r:id="rId3"/>
                        </a:rPr>
                        <a:t>http</a:t>
                      </a:r>
                      <a:r>
                        <a:rPr lang="en-US" sz="1200" u="sng" dirty="0">
                          <a:solidFill>
                            <a:srgbClr val="7E7E7E"/>
                          </a:solidFill>
                          <a:latin typeface="Calibri"/>
                          <a:ea typeface="Calibri"/>
                          <a:cs typeface="Calibri"/>
                          <a:sym typeface="Calibri"/>
                          <a:hlinkClick r:id="rId3"/>
                        </a:rPr>
                        <a:t>://www.nda-2017.fr/theme/bien-etre-animal</a:t>
                      </a:r>
                    </a:p>
                    <a:p>
                      <a:pPr lvl="0" rtl="0">
                        <a:spcBef>
                          <a:spcPts val="0"/>
                        </a:spcBef>
                        <a:buNone/>
                      </a:pPr>
                      <a:r>
                        <a:rPr lang="en-US" sz="1200" dirty="0">
                          <a:solidFill>
                            <a:srgbClr val="7E7E7E"/>
                          </a:solidFill>
                          <a:latin typeface="Calibri"/>
                          <a:ea typeface="Calibri"/>
                          <a:cs typeface="Calibri"/>
                          <a:sym typeface="Calibri"/>
                        </a:rPr>
                        <a:t>Link: </a:t>
                      </a:r>
                      <a:r>
                        <a:rPr lang="en-US" sz="1200" u="sng" dirty="0">
                          <a:solidFill>
                            <a:srgbClr val="7E7E7E"/>
                          </a:solidFill>
                          <a:latin typeface="Calibri"/>
                          <a:ea typeface="Calibri"/>
                          <a:cs typeface="Calibri"/>
                          <a:sym typeface="Calibri"/>
                          <a:hlinkClick r:id="rId4"/>
                        </a:rPr>
                        <a:t>http://www.facebook.com/permalink.php?id=350866824756&amp;story_fbid=734698960023439</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819645">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Clr>
                          <a:schemeClr val="dk1"/>
                        </a:buClr>
                        <a:buSzPct val="78571"/>
                        <a:buFont typeface="Arial"/>
                        <a:buNone/>
                      </a:pPr>
                      <a:r>
                        <a:rPr lang="en-US" sz="1200">
                          <a:solidFill>
                            <a:srgbClr val="7E7E7E"/>
                          </a:solidFill>
                          <a:latin typeface="Calibri"/>
                          <a:ea typeface="Calibri"/>
                          <a:cs typeface="Calibri"/>
                          <a:sym typeface="Calibri"/>
                        </a:rPr>
                        <a:t>I do not know this candidate very well, but I have come across the following in his programme. What do you think?</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635" name="Shape 635"/>
          <p:cNvGraphicFramePr/>
          <p:nvPr>
            <p:extLst>
              <p:ext uri="{D42A27DB-BD31-4B8C-83A1-F6EECF244321}">
                <p14:modId xmlns:p14="http://schemas.microsoft.com/office/powerpoint/2010/main" val="1332911457"/>
              </p:ext>
            </p:extLst>
          </p:nvPr>
        </p:nvGraphicFramePr>
        <p:xfrm>
          <a:off x="941432" y="4546839"/>
          <a:ext cx="10935917" cy="1884803"/>
        </p:xfrm>
        <a:graphic>
          <a:graphicData uri="http://schemas.openxmlformats.org/drawingml/2006/table">
            <a:tbl>
              <a:tblPr>
                <a:noFill/>
                <a:tableStyleId>{E1E1A81E-7EFA-48D1-AD55-F04F4CB29770}</a:tableStyleId>
              </a:tblPr>
              <a:tblGrid>
                <a:gridCol w="2797655">
                  <a:extLst>
                    <a:ext uri="{9D8B030D-6E8A-4147-A177-3AD203B41FA5}">
                      <a16:colId xmlns:a16="http://schemas.microsoft.com/office/drawing/2014/main" xmlns="" val="20000"/>
                    </a:ext>
                  </a:extLst>
                </a:gridCol>
                <a:gridCol w="1009387">
                  <a:extLst>
                    <a:ext uri="{9D8B030D-6E8A-4147-A177-3AD203B41FA5}">
                      <a16:colId xmlns:a16="http://schemas.microsoft.com/office/drawing/2014/main" xmlns="" val="20001"/>
                    </a:ext>
                  </a:extLst>
                </a:gridCol>
                <a:gridCol w="7128875">
                  <a:extLst>
                    <a:ext uri="{9D8B030D-6E8A-4147-A177-3AD203B41FA5}">
                      <a16:colId xmlns:a16="http://schemas.microsoft.com/office/drawing/2014/main" xmlns="" val="20002"/>
                    </a:ext>
                  </a:extLst>
                </a:gridCol>
              </a:tblGrid>
              <a:tr h="842447">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a:solidFill>
                            <a:srgbClr val="7E7E7E"/>
                          </a:solidFill>
                          <a:latin typeface="Calibri"/>
                          <a:ea typeface="Calibri"/>
                          <a:cs typeface="Calibri"/>
                          <a:sym typeface="Calibri"/>
                        </a:rPr>
                        <a:t>User shares an article which reveals the analogy between cruelty to animals and human abortion. She publishes the article on the FB page of the animal-protection group L214. She asks them if they are aware of a manipulative representation of their activity.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84952">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dirty="0" err="1">
                          <a:solidFill>
                            <a:srgbClr val="7E7E7E"/>
                          </a:solidFill>
                          <a:latin typeface="Calibri"/>
                          <a:ea typeface="Calibri"/>
                          <a:cs typeface="Calibri"/>
                          <a:sym typeface="Calibri"/>
                        </a:rPr>
                        <a:t>Êtes-vous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informés</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cette</a:t>
                      </a:r>
                      <a:r>
                        <a:rPr lang="en-US" sz="1200" dirty="0">
                          <a:solidFill>
                            <a:srgbClr val="7E7E7E"/>
                          </a:solidFill>
                          <a:latin typeface="Calibri"/>
                          <a:ea typeface="Calibri"/>
                          <a:cs typeface="Calibri"/>
                          <a:sym typeface="Calibri"/>
                        </a:rPr>
                        <a:t> manipulation? </a:t>
                      </a:r>
                      <a:r>
                        <a:rPr lang="en-US" sz="1200" u="sng" dirty="0">
                          <a:solidFill>
                            <a:srgbClr val="7E7E7E"/>
                          </a:solidFill>
                          <a:latin typeface="Calibri"/>
                          <a:ea typeface="Calibri"/>
                          <a:cs typeface="Calibri"/>
                          <a:sym typeface="Calibri"/>
                          <a:hlinkClick r:id="rId5"/>
                        </a:rPr>
                        <a:t>http://www.medias-presse.info/lassociation-l214-a-filme-la-mise-a-mort-de-bebes-dans-les-hopitaux-francais-des-images-insoutenables/63776</a:t>
                      </a:r>
                      <a:r>
                        <a:rPr lang="en-US" sz="1200" dirty="0">
                          <a:solidFill>
                            <a:srgbClr val="7E7E7E"/>
                          </a:solidFill>
                          <a:latin typeface="Calibri"/>
                          <a:ea typeface="Calibri"/>
                          <a:cs typeface="Calibri"/>
                          <a:sym typeface="Calibri"/>
                        </a:rPr>
                        <a:t> </a:t>
                      </a:r>
                    </a:p>
                    <a:p>
                      <a:pPr lvl="0" rtl="0">
                        <a:lnSpc>
                          <a:spcPct val="90000"/>
                        </a:lnSpc>
                        <a:spcBef>
                          <a:spcPts val="0"/>
                        </a:spcBef>
                        <a:buNone/>
                      </a:pPr>
                      <a:r>
                        <a:rPr lang="en-US" sz="1200" dirty="0">
                          <a:solidFill>
                            <a:srgbClr val="7E7E7E"/>
                          </a:solidFill>
                          <a:latin typeface="Calibri"/>
                          <a:ea typeface="Calibri"/>
                          <a:cs typeface="Calibri"/>
                          <a:sym typeface="Calibri"/>
                        </a:rPr>
                        <a:t>Link: </a:t>
                      </a:r>
                      <a:r>
                        <a:rPr lang="en-US" sz="1200" u="sng" dirty="0">
                          <a:solidFill>
                            <a:srgbClr val="7E7E7E"/>
                          </a:solidFill>
                          <a:latin typeface="Calibri"/>
                          <a:ea typeface="Calibri"/>
                          <a:cs typeface="Calibri"/>
                          <a:sym typeface="Calibri"/>
                          <a:hlinkClick r:id="rId6"/>
                        </a:rPr>
                        <a:t>http://www.facebook.com/permalink.php?id=350866824756&amp;story_fbid=1350927428264460</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sz="1200">
                          <a:solidFill>
                            <a:srgbClr val="7E7E7E"/>
                          </a:solidFill>
                          <a:latin typeface="Calibri"/>
                          <a:ea typeface="Calibri"/>
                          <a:cs typeface="Calibri"/>
                          <a:sym typeface="Calibri"/>
                        </a:rPr>
                        <a:t>Are you aware of this manipulation?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36" name="Shape 63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264507" y="2229497"/>
            <a:ext cx="2148611" cy="2148611"/>
          </a:xfrm>
          <a:prstGeom prst="rect">
            <a:avLst/>
          </a:prstGeom>
          <a:noFill/>
          <a:ln>
            <a:noFill/>
          </a:ln>
        </p:spPr>
      </p:pic>
      <p:pic>
        <p:nvPicPr>
          <p:cNvPr id="637" name="Shape 63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71235" y="4690865"/>
            <a:ext cx="2596801" cy="1878989"/>
          </a:xfrm>
          <a:prstGeom prst="rect">
            <a:avLst/>
          </a:prstGeom>
          <a:noFill/>
          <a:ln>
            <a:noFill/>
          </a:ln>
        </p:spPr>
      </p:pic>
      <p:sp>
        <p:nvSpPr>
          <p:cNvPr id="11" name="Shape 561"/>
          <p:cNvSpPr txBox="1">
            <a:spLocks/>
          </p:cNvSpPr>
          <p:nvPr/>
        </p:nvSpPr>
        <p:spPr>
          <a:xfrm>
            <a:off x="838200" y="365125"/>
            <a:ext cx="10515600"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a:t>
            </a:r>
            <a:r>
              <a:rPr lang="en-US" sz="3600" b="1" dirty="0">
                <a:solidFill>
                  <a:srgbClr val="243049"/>
                </a:solidFill>
              </a:rPr>
              <a:t>POST BEHAVIOUR: </a:t>
            </a:r>
            <a:br>
              <a:rPr lang="en-US" sz="3600" b="1" dirty="0">
                <a:solidFill>
                  <a:srgbClr val="243049"/>
                </a:solidFill>
              </a:rPr>
            </a:br>
            <a:r>
              <a:rPr lang="en-US" sz="3600" b="1" dirty="0" smtClean="0">
                <a:solidFill>
                  <a:srgbClr val="243049"/>
                </a:solidFill>
              </a:rPr>
              <a:t>Asking questions</a:t>
            </a:r>
            <a:endParaRPr lang="en-US" sz="3600" b="1" dirty="0">
              <a:solidFill>
                <a:srgbClr val="243049"/>
              </a:solidFill>
            </a:endParaRPr>
          </a:p>
        </p:txBody>
      </p:sp>
      <p:sp>
        <p:nvSpPr>
          <p:cNvPr id="12" name="Rectangle 11"/>
          <p:cNvSpPr/>
          <p:nvPr/>
        </p:nvSpPr>
        <p:spPr>
          <a:xfrm>
            <a:off x="1339736" y="4716425"/>
            <a:ext cx="849631" cy="11245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85253" y="2249066"/>
            <a:ext cx="366780" cy="11906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Shape 544">
            <a:extLst>
              <a:ext uri="{FF2B5EF4-FFF2-40B4-BE49-F238E27FC236}">
                <a16:creationId xmlns:a16="http://schemas.microsoft.com/office/drawing/2014/main" xmlns="" id="{C702ABA9-710C-4C93-BF03-F2A436E750DC}"/>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7" name="Shape 545">
            <a:extLst>
              <a:ext uri="{FF2B5EF4-FFF2-40B4-BE49-F238E27FC236}">
                <a16:creationId xmlns:a16="http://schemas.microsoft.com/office/drawing/2014/main" xmlns="" id="{6009DA0E-EB9F-443B-A95C-F4B6FEEB0F4C}"/>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5" name="Rectangle 14">
            <a:extLst>
              <a:ext uri="{FF2B5EF4-FFF2-40B4-BE49-F238E27FC236}">
                <a16:creationId xmlns:a16="http://schemas.microsoft.com/office/drawing/2014/main" xmlns="" id="{4DE5837F-E81E-4ABB-9441-6E6E45E85C1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aphicFrame>
        <p:nvGraphicFramePr>
          <p:cNvPr id="646" name="Shape 646"/>
          <p:cNvGraphicFramePr/>
          <p:nvPr>
            <p:extLst>
              <p:ext uri="{D42A27DB-BD31-4B8C-83A1-F6EECF244321}">
                <p14:modId xmlns:p14="http://schemas.microsoft.com/office/powerpoint/2010/main" val="838250117"/>
              </p:ext>
            </p:extLst>
          </p:nvPr>
        </p:nvGraphicFramePr>
        <p:xfrm>
          <a:off x="1003602" y="3049402"/>
          <a:ext cx="10829340" cy="3171862"/>
        </p:xfrm>
        <a:graphic>
          <a:graphicData uri="http://schemas.openxmlformats.org/drawingml/2006/table">
            <a:tbl>
              <a:tblPr>
                <a:noFill/>
                <a:tableStyleId>{E1E1A81E-7EFA-48D1-AD55-F04F4CB29770}</a:tableStyleId>
              </a:tblPr>
              <a:tblGrid>
                <a:gridCol w="4041056">
                  <a:extLst>
                    <a:ext uri="{9D8B030D-6E8A-4147-A177-3AD203B41FA5}">
                      <a16:colId xmlns:a16="http://schemas.microsoft.com/office/drawing/2014/main" xmlns="" val="20000"/>
                    </a:ext>
                  </a:extLst>
                </a:gridCol>
                <a:gridCol w="1056892">
                  <a:extLst>
                    <a:ext uri="{9D8B030D-6E8A-4147-A177-3AD203B41FA5}">
                      <a16:colId xmlns:a16="http://schemas.microsoft.com/office/drawing/2014/main" xmlns="" val="20001"/>
                    </a:ext>
                  </a:extLst>
                </a:gridCol>
                <a:gridCol w="5731392">
                  <a:extLst>
                    <a:ext uri="{9D8B030D-6E8A-4147-A177-3AD203B41FA5}">
                      <a16:colId xmlns:a16="http://schemas.microsoft.com/office/drawing/2014/main" xmlns="" val="20002"/>
                    </a:ext>
                  </a:extLst>
                </a:gridCol>
              </a:tblGrid>
              <a:tr h="524350">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User asks for explanation from her own camp about a dubious practice of campaign financing. She publishes her question on J-L </a:t>
                      </a:r>
                      <a:r>
                        <a:rPr lang="en-US" dirty="0" err="1">
                          <a:solidFill>
                            <a:srgbClr val="7E7E7E"/>
                          </a:solidFill>
                          <a:latin typeface="Calibri"/>
                          <a:ea typeface="Calibri"/>
                          <a:cs typeface="Calibri"/>
                          <a:sym typeface="Calibri"/>
                        </a:rPr>
                        <a:t>Mélanchon’s</a:t>
                      </a:r>
                      <a:r>
                        <a:rPr lang="en-US" dirty="0">
                          <a:solidFill>
                            <a:srgbClr val="7E7E7E"/>
                          </a:solidFill>
                          <a:latin typeface="Calibri"/>
                          <a:ea typeface="Calibri"/>
                          <a:cs typeface="Calibri"/>
                          <a:sym typeface="Calibri"/>
                        </a:rPr>
                        <a:t> </a:t>
                      </a:r>
                      <a:r>
                        <a:rPr lang="en-US" dirty="0" smtClean="0">
                          <a:solidFill>
                            <a:srgbClr val="7E7E7E"/>
                          </a:solidFill>
                          <a:latin typeface="Calibri"/>
                          <a:ea typeface="Calibri"/>
                          <a:cs typeface="Calibri"/>
                          <a:sym typeface="Calibri"/>
                        </a:rPr>
                        <a:t>Facebook </a:t>
                      </a:r>
                      <a:r>
                        <a:rPr lang="en-US" dirty="0">
                          <a:solidFill>
                            <a:srgbClr val="7E7E7E"/>
                          </a:solidFill>
                          <a:latin typeface="Calibri"/>
                          <a:ea typeface="Calibri"/>
                          <a:cs typeface="Calibri"/>
                          <a:sym typeface="Calibri"/>
                        </a:rPr>
                        <a:t>page. She draws peer’s attention to the subject the article: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2304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err="1">
                          <a:solidFill>
                            <a:srgbClr val="7E7E7E"/>
                          </a:solidFill>
                          <a:latin typeface="Calibri"/>
                          <a:ea typeface="Calibri"/>
                          <a:cs typeface="Calibri"/>
                          <a:sym typeface="Calibri"/>
                        </a:rPr>
                        <a:t>c'est</a:t>
                      </a:r>
                      <a:r>
                        <a:rPr lang="en-US" dirty="0">
                          <a:solidFill>
                            <a:srgbClr val="7E7E7E"/>
                          </a:solidFill>
                          <a:latin typeface="Calibri"/>
                          <a:ea typeface="Calibri"/>
                          <a:cs typeface="Calibri"/>
                          <a:sym typeface="Calibri"/>
                        </a:rPr>
                        <a:t> quoi "</a:t>
                      </a:r>
                      <a:r>
                        <a:rPr lang="en-US" dirty="0" err="1">
                          <a:solidFill>
                            <a:srgbClr val="7E7E7E"/>
                          </a:solidFill>
                          <a:latin typeface="Calibri"/>
                          <a:ea typeface="Calibri"/>
                          <a:cs typeface="Calibri"/>
                          <a:sym typeface="Calibri"/>
                        </a:rPr>
                        <a:t>ça</a:t>
                      </a:r>
                      <a:r>
                        <a:rPr lang="en-US" dirty="0">
                          <a:solidFill>
                            <a:srgbClr val="7E7E7E"/>
                          </a:solidFill>
                          <a:latin typeface="Calibri"/>
                          <a:ea typeface="Calibri"/>
                          <a:cs typeface="Calibri"/>
                          <a:sym typeface="Calibri"/>
                        </a:rPr>
                        <a:t>" ??? “</a:t>
                      </a:r>
                      <a:r>
                        <a:rPr lang="en-US" dirty="0" err="1">
                          <a:solidFill>
                            <a:srgbClr val="7E7E7E"/>
                          </a:solidFill>
                          <a:latin typeface="Calibri"/>
                          <a:ea typeface="Calibri"/>
                          <a:cs typeface="Calibri"/>
                          <a:sym typeface="Calibri"/>
                        </a:rPr>
                        <a:t>Jamais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sujet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économique</a:t>
                      </a:r>
                      <a:r>
                        <a:rPr lang="en-US" dirty="0">
                          <a:solidFill>
                            <a:srgbClr val="7E7E7E"/>
                          </a:solidFill>
                          <a:latin typeface="Calibri"/>
                          <a:ea typeface="Calibri"/>
                          <a:cs typeface="Calibri"/>
                          <a:sym typeface="Calibri"/>
                        </a:rPr>
                        <a:t> et </a:t>
                      </a:r>
                      <a:r>
                        <a:rPr lang="en-US" dirty="0" err="1">
                          <a:solidFill>
                            <a:srgbClr val="7E7E7E"/>
                          </a:solidFill>
                          <a:latin typeface="Calibri"/>
                          <a:ea typeface="Calibri"/>
                          <a:cs typeface="Calibri"/>
                          <a:sym typeface="Calibri"/>
                        </a:rPr>
                        <a:t>politique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aussi</a:t>
                      </a:r>
                      <a:r>
                        <a:rPr lang="en-US" dirty="0">
                          <a:solidFill>
                            <a:srgbClr val="7E7E7E"/>
                          </a:solidFill>
                          <a:latin typeface="Calibri"/>
                          <a:ea typeface="Calibri"/>
                          <a:cs typeface="Calibri"/>
                          <a:sym typeface="Calibri"/>
                        </a:rPr>
                        <a:t> grave </a:t>
                      </a:r>
                      <a:r>
                        <a:rPr lang="en-US" dirty="0" err="1">
                          <a:solidFill>
                            <a:srgbClr val="7E7E7E"/>
                          </a:solidFill>
                          <a:latin typeface="Calibri"/>
                          <a:ea typeface="Calibri"/>
                          <a:cs typeface="Calibri"/>
                          <a:sym typeface="Calibri"/>
                        </a:rPr>
                        <a:t>n'a</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obtenu</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si</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peu</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d'attention</a:t>
                      </a:r>
                      <a:r>
                        <a:rPr lang="en-US" dirty="0">
                          <a:solidFill>
                            <a:srgbClr val="7E7E7E"/>
                          </a:solidFill>
                          <a:latin typeface="Calibri"/>
                          <a:ea typeface="Calibri"/>
                          <a:cs typeface="Calibri"/>
                          <a:sym typeface="Calibri"/>
                        </a:rPr>
                        <a:t> au </a:t>
                      </a:r>
                      <a:r>
                        <a:rPr lang="en-US" dirty="0" err="1">
                          <a:solidFill>
                            <a:srgbClr val="7E7E7E"/>
                          </a:solidFill>
                          <a:latin typeface="Calibri"/>
                          <a:ea typeface="Calibri"/>
                          <a:cs typeface="Calibri"/>
                          <a:sym typeface="Calibri"/>
                        </a:rPr>
                        <a:t>cours</a:t>
                      </a:r>
                      <a:r>
                        <a:rPr lang="en-US" dirty="0">
                          <a:solidFill>
                            <a:srgbClr val="7E7E7E"/>
                          </a:solidFill>
                          <a:latin typeface="Calibri"/>
                          <a:ea typeface="Calibri"/>
                          <a:cs typeface="Calibri"/>
                          <a:sym typeface="Calibri"/>
                        </a:rPr>
                        <a:t> des </a:t>
                      </a:r>
                      <a:r>
                        <a:rPr lang="en-US" dirty="0" err="1">
                          <a:solidFill>
                            <a:srgbClr val="7E7E7E"/>
                          </a:solidFill>
                          <a:latin typeface="Calibri"/>
                          <a:ea typeface="Calibri"/>
                          <a:cs typeface="Calibri"/>
                          <a:sym typeface="Calibri"/>
                        </a:rPr>
                        <a:t>campagnes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électorales</a:t>
                      </a:r>
                      <a:r>
                        <a:rPr lang="en-US" dirty="0">
                          <a:solidFill>
                            <a:srgbClr val="7E7E7E"/>
                          </a:solidFill>
                          <a:latin typeface="Calibri"/>
                          <a:ea typeface="Calibri"/>
                          <a:cs typeface="Calibri"/>
                          <a:sym typeface="Calibri"/>
                        </a:rPr>
                        <a:t>. Silence total aux (...)“ </a:t>
                      </a:r>
                      <a:r>
                        <a:rPr lang="en-US" u="sng" dirty="0">
                          <a:solidFill>
                            <a:srgbClr val="7E7E7E"/>
                          </a:solidFill>
                          <a:latin typeface="Calibri"/>
                          <a:ea typeface="Calibri"/>
                          <a:cs typeface="Calibri"/>
                          <a:sym typeface="Calibri"/>
                          <a:hlinkClick r:id="rId3"/>
                        </a:rPr>
                        <a:t>http://www.agoravox.fr/actualites/politique/article/la-revolte-electorale-contre-les-190197</a:t>
                      </a:r>
                      <a:r>
                        <a:rPr lang="en-US" dirty="0">
                          <a:solidFill>
                            <a:srgbClr val="7E7E7E"/>
                          </a:solidFill>
                          <a:latin typeface="Calibri"/>
                          <a:ea typeface="Calibri"/>
                          <a:cs typeface="Calibri"/>
                          <a:sym typeface="Calibri"/>
                        </a:rPr>
                        <a:t> </a:t>
                      </a:r>
                    </a:p>
                    <a:p>
                      <a:pPr lvl="0" rtl="0">
                        <a:lnSpc>
                          <a:spcPct val="90000"/>
                        </a:lnSpc>
                        <a:spcBef>
                          <a:spcPts val="1000"/>
                        </a:spcBef>
                        <a:buNone/>
                      </a:pPr>
                      <a:r>
                        <a:rPr lang="en-US" dirty="0">
                          <a:solidFill>
                            <a:srgbClr val="7E7E7E"/>
                          </a:solidFill>
                          <a:latin typeface="Calibri"/>
                          <a:ea typeface="Calibri"/>
                          <a:cs typeface="Calibri"/>
                          <a:sym typeface="Calibri"/>
                        </a:rPr>
                        <a:t>Link: </a:t>
                      </a:r>
                      <a:r>
                        <a:rPr lang="en-US" u="sng" dirty="0">
                          <a:solidFill>
                            <a:srgbClr val="7E7E7E"/>
                          </a:solidFill>
                          <a:latin typeface="Calibri"/>
                          <a:ea typeface="Calibri"/>
                          <a:cs typeface="Calibri"/>
                          <a:sym typeface="Calibri"/>
                          <a:hlinkClick r:id="rId4"/>
                        </a:rPr>
                        <a:t>http://www.facebook.com/permalink.php?id=11450328749&amp;story_fbid=1617614771601614</a:t>
                      </a:r>
                      <a:r>
                        <a:rPr lang="en-US"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243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a:solidFill>
                            <a:srgbClr val="7E7E7E"/>
                          </a:solidFill>
                          <a:latin typeface="Calibri"/>
                          <a:ea typeface="Calibri"/>
                          <a:cs typeface="Calibri"/>
                          <a:sym typeface="Calibri"/>
                        </a:rPr>
                        <a:t>what is “this”??? Never has a subject as important as this from both an economic and a political perspective been so completely neglected during electoral campaigns.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47" name="Shape 647"/>
          <p:cNvPicPr preferRelativeResize="0"/>
          <p:nvPr/>
        </p:nvPicPr>
        <p:blipFill>
          <a:blip r:embed="rId5">
            <a:alphaModFix/>
          </a:blip>
          <a:stretch>
            <a:fillRect/>
          </a:stretch>
        </p:blipFill>
        <p:spPr>
          <a:xfrm>
            <a:off x="1142894" y="3436301"/>
            <a:ext cx="3755175" cy="2422699"/>
          </a:xfrm>
          <a:prstGeom prst="rect">
            <a:avLst/>
          </a:prstGeom>
          <a:noFill/>
          <a:ln>
            <a:noFill/>
          </a:ln>
        </p:spPr>
      </p:pic>
      <p:sp>
        <p:nvSpPr>
          <p:cNvPr id="10" name="Shape 561"/>
          <p:cNvSpPr txBox="1">
            <a:spLocks/>
          </p:cNvSpPr>
          <p:nvPr/>
        </p:nvSpPr>
        <p:spPr>
          <a:xfrm>
            <a:off x="838200" y="365125"/>
            <a:ext cx="10515600"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MISSION</a:t>
            </a:r>
            <a:r>
              <a:rPr lang="en-US" sz="3600" b="1" dirty="0" smtClean="0">
                <a:solidFill>
                  <a:srgbClr val="243049"/>
                </a:solidFill>
              </a:rPr>
              <a:t> </a:t>
            </a:r>
            <a:r>
              <a:rPr lang="en-US" sz="3600" b="1" dirty="0">
                <a:solidFill>
                  <a:srgbClr val="243049"/>
                </a:solidFill>
              </a:rPr>
              <a:t>POST BEHAVIOUR:</a:t>
            </a:r>
            <a:br>
              <a:rPr lang="en-US" sz="3600" b="1" dirty="0">
                <a:solidFill>
                  <a:srgbClr val="243049"/>
                </a:solidFill>
              </a:rPr>
            </a:br>
            <a:r>
              <a:rPr lang="en-US" sz="3600" b="1" dirty="0" smtClean="0">
                <a:solidFill>
                  <a:srgbClr val="243049"/>
                </a:solidFill>
              </a:rPr>
              <a:t>Asking questions</a:t>
            </a:r>
            <a:endParaRPr lang="en-US" sz="3600" b="1" dirty="0">
              <a:solidFill>
                <a:srgbClr val="243049"/>
              </a:solidFill>
            </a:endParaRPr>
          </a:p>
        </p:txBody>
      </p:sp>
      <p:sp>
        <p:nvSpPr>
          <p:cNvPr id="9" name="Rectangle 8"/>
          <p:cNvSpPr/>
          <p:nvPr/>
        </p:nvSpPr>
        <p:spPr>
          <a:xfrm>
            <a:off x="1571241" y="3532357"/>
            <a:ext cx="743800" cy="1256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Shape 544">
            <a:extLst>
              <a:ext uri="{FF2B5EF4-FFF2-40B4-BE49-F238E27FC236}">
                <a16:creationId xmlns:a16="http://schemas.microsoft.com/office/drawing/2014/main" xmlns="" id="{00DDE3C5-A76F-4C7B-A220-9754221DA090}"/>
              </a:ext>
            </a:extLst>
          </p:cNvPr>
          <p:cNvGraphicFramePr/>
          <p:nvPr>
            <p:extLst>
              <p:ext uri="{D42A27DB-BD31-4B8C-83A1-F6EECF244321}">
                <p14:modId xmlns:p14="http://schemas.microsoft.com/office/powerpoint/2010/main" val="156649644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3" name="Shape 545">
            <a:extLst>
              <a:ext uri="{FF2B5EF4-FFF2-40B4-BE49-F238E27FC236}">
                <a16:creationId xmlns:a16="http://schemas.microsoft.com/office/drawing/2014/main" xmlns="" id="{707F9EAB-3EA1-4764-9079-2C7AF0FA1522}"/>
              </a:ext>
            </a:extLst>
          </p:cNvPr>
          <p:cNvGraphicFramePr/>
          <p:nvPr>
            <p:extLst>
              <p:ext uri="{D42A27DB-BD31-4B8C-83A1-F6EECF244321}">
                <p14:modId xmlns:p14="http://schemas.microsoft.com/office/powerpoint/2010/main" val="327729078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F30D1930-F059-4C7C-A073-E92CAC89388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aphicFrame>
        <p:nvGraphicFramePr>
          <p:cNvPr id="682" name="Shape 682"/>
          <p:cNvGraphicFramePr/>
          <p:nvPr>
            <p:extLst>
              <p:ext uri="{D42A27DB-BD31-4B8C-83A1-F6EECF244321}">
                <p14:modId xmlns:p14="http://schemas.microsoft.com/office/powerpoint/2010/main" val="3039724273"/>
              </p:ext>
            </p:extLst>
          </p:nvPr>
        </p:nvGraphicFramePr>
        <p:xfrm>
          <a:off x="843737" y="1945393"/>
          <a:ext cx="11061048" cy="2222162"/>
        </p:xfrm>
        <a:graphic>
          <a:graphicData uri="http://schemas.openxmlformats.org/drawingml/2006/table">
            <a:tbl>
              <a:tblPr>
                <a:noFill/>
                <a:tableStyleId>{E1E1A81E-7EFA-48D1-AD55-F04F4CB29770}</a:tableStyleId>
              </a:tblPr>
              <a:tblGrid>
                <a:gridCol w="2732438">
                  <a:extLst>
                    <a:ext uri="{9D8B030D-6E8A-4147-A177-3AD203B41FA5}">
                      <a16:colId xmlns:a16="http://schemas.microsoft.com/office/drawing/2014/main" xmlns="" val="20000"/>
                    </a:ext>
                  </a:extLst>
                </a:gridCol>
                <a:gridCol w="1030900">
                  <a:extLst>
                    <a:ext uri="{9D8B030D-6E8A-4147-A177-3AD203B41FA5}">
                      <a16:colId xmlns:a16="http://schemas.microsoft.com/office/drawing/2014/main" xmlns="" val="20001"/>
                    </a:ext>
                  </a:extLst>
                </a:gridCol>
                <a:gridCol w="7297710">
                  <a:extLst>
                    <a:ext uri="{9D8B030D-6E8A-4147-A177-3AD203B41FA5}">
                      <a16:colId xmlns:a16="http://schemas.microsoft.com/office/drawing/2014/main" xmlns="" val="20002"/>
                    </a:ext>
                  </a:extLst>
                </a:gridCol>
              </a:tblGrid>
              <a:tr h="762497">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The user, a French nationalist, </a:t>
                      </a:r>
                      <a:r>
                        <a:rPr lang="en-US" dirty="0" err="1">
                          <a:solidFill>
                            <a:srgbClr val="7E7E7E"/>
                          </a:solidFill>
                          <a:latin typeface="Calibri"/>
                          <a:ea typeface="Calibri"/>
                          <a:cs typeface="Calibri"/>
                          <a:sym typeface="Calibri"/>
                        </a:rPr>
                        <a:t>sovereignist</a:t>
                      </a:r>
                      <a:r>
                        <a:rPr lang="en-US" dirty="0">
                          <a:solidFill>
                            <a:srgbClr val="7E7E7E"/>
                          </a:solidFill>
                          <a:latin typeface="Calibri"/>
                          <a:ea typeface="Calibri"/>
                          <a:cs typeface="Calibri"/>
                          <a:sym typeface="Calibri"/>
                        </a:rPr>
                        <a:t> by his own </a:t>
                      </a:r>
                      <a:r>
                        <a:rPr lang="en-US" dirty="0" smtClean="0">
                          <a:solidFill>
                            <a:srgbClr val="7E7E7E"/>
                          </a:solidFill>
                          <a:latin typeface="Calibri"/>
                          <a:ea typeface="Calibri"/>
                          <a:cs typeface="Calibri"/>
                          <a:sym typeface="Calibri"/>
                        </a:rPr>
                        <a:t>self-definition, </a:t>
                      </a:r>
                      <a:r>
                        <a:rPr lang="en-US" dirty="0">
                          <a:solidFill>
                            <a:srgbClr val="7E7E7E"/>
                          </a:solidFill>
                          <a:latin typeface="Calibri"/>
                          <a:ea typeface="Calibri"/>
                          <a:cs typeface="Calibri"/>
                          <a:sym typeface="Calibri"/>
                        </a:rPr>
                        <a:t>provocatively suggests that the crimes committed by migrants in Germany are due to the trauma caused by Nazi Germany to non-Germans during the last War.</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890096">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Les migrants </a:t>
                      </a:r>
                      <a:r>
                        <a:rPr lang="en-US" dirty="0" err="1">
                          <a:solidFill>
                            <a:srgbClr val="7E7E7E"/>
                          </a:solidFill>
                          <a:latin typeface="Calibri"/>
                          <a:ea typeface="Calibri"/>
                          <a:cs typeface="Calibri"/>
                          <a:sym typeface="Calibri"/>
                        </a:rPr>
                        <a:t>sont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traumatisés</a:t>
                      </a:r>
                      <a:r>
                        <a:rPr lang="en-US" dirty="0">
                          <a:solidFill>
                            <a:srgbClr val="7E7E7E"/>
                          </a:solidFill>
                          <a:latin typeface="Calibri"/>
                          <a:ea typeface="Calibri"/>
                          <a:cs typeface="Calibri"/>
                          <a:sym typeface="Calibri"/>
                        </a:rPr>
                        <a:t> par le passé </a:t>
                      </a:r>
                      <a:r>
                        <a:rPr lang="en-US" dirty="0" err="1">
                          <a:solidFill>
                            <a:srgbClr val="7E7E7E"/>
                          </a:solidFill>
                          <a:latin typeface="Calibri"/>
                          <a:ea typeface="Calibri"/>
                          <a:cs typeface="Calibri"/>
                          <a:sym typeface="Calibri"/>
                        </a:rPr>
                        <a:t>nazi</a:t>
                      </a:r>
                      <a:r>
                        <a:rPr lang="en-US" dirty="0">
                          <a:solidFill>
                            <a:srgbClr val="7E7E7E"/>
                          </a:solidFill>
                          <a:latin typeface="Calibri"/>
                          <a:ea typeface="Calibri"/>
                          <a:cs typeface="Calibri"/>
                          <a:sym typeface="Calibri"/>
                        </a:rPr>
                        <a:t> des </a:t>
                      </a:r>
                      <a:r>
                        <a:rPr lang="en-US" dirty="0" err="1">
                          <a:solidFill>
                            <a:srgbClr val="7E7E7E"/>
                          </a:solidFill>
                          <a:latin typeface="Calibri"/>
                          <a:ea typeface="Calibri"/>
                          <a:cs typeface="Calibri"/>
                          <a:sym typeface="Calibri"/>
                        </a:rPr>
                        <a:t>allemands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d'où</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ces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comportements</a:t>
                      </a:r>
                      <a:r>
                        <a:rPr lang="en-US" dirty="0">
                          <a:solidFill>
                            <a:srgbClr val="7E7E7E"/>
                          </a:solidFill>
                          <a:latin typeface="Calibri"/>
                          <a:ea typeface="Calibri"/>
                          <a:cs typeface="Calibri"/>
                          <a:sym typeface="Calibri"/>
                        </a:rPr>
                        <a:t> de </a:t>
                      </a:r>
                      <a:r>
                        <a:rPr lang="en-US" dirty="0" err="1">
                          <a:solidFill>
                            <a:srgbClr val="7E7E7E"/>
                          </a:solidFill>
                          <a:latin typeface="Calibri"/>
                          <a:ea typeface="Calibri"/>
                          <a:cs typeface="Calibri"/>
                          <a:sym typeface="Calibri"/>
                        </a:rPr>
                        <a:t>gentils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petits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sauvageons</a:t>
                      </a:r>
                      <a:r>
                        <a:rPr lang="en-US" dirty="0">
                          <a:solidFill>
                            <a:srgbClr val="7E7E7E"/>
                          </a:solidFill>
                          <a:latin typeface="Calibri"/>
                          <a:ea typeface="Calibri"/>
                          <a:cs typeface="Calibri"/>
                          <a:sym typeface="Calibri"/>
                        </a:rPr>
                        <a:t>...</a:t>
                      </a:r>
                      <a:r>
                        <a:rPr lang="en-US" u="sng" dirty="0">
                          <a:solidFill>
                            <a:srgbClr val="7E7E7E"/>
                          </a:solidFill>
                          <a:latin typeface="Calibri"/>
                          <a:ea typeface="Calibri"/>
                          <a:cs typeface="Calibri"/>
                          <a:sym typeface="Calibri"/>
                          <a:hlinkClick r:id="rId3"/>
                        </a:rPr>
                        <a:t>https://t.co/LA9AecIVKc</a:t>
                      </a:r>
                    </a:p>
                    <a:p>
                      <a:pPr lvl="0" rtl="0">
                        <a:lnSpc>
                          <a:spcPct val="90000"/>
                        </a:lnSpc>
                        <a:spcBef>
                          <a:spcPts val="1000"/>
                        </a:spcBef>
                        <a:buNone/>
                      </a:pPr>
                      <a:r>
                        <a:rPr lang="en-US" dirty="0">
                          <a:solidFill>
                            <a:srgbClr val="7E7E7E"/>
                          </a:solidFill>
                          <a:latin typeface="Calibri"/>
                          <a:ea typeface="Calibri"/>
                          <a:cs typeface="Calibri"/>
                          <a:sym typeface="Calibri"/>
                        </a:rPr>
                        <a:t>Link: </a:t>
                      </a:r>
                      <a:r>
                        <a:rPr lang="en-US" u="sng" dirty="0">
                          <a:solidFill>
                            <a:srgbClr val="7E7E7E"/>
                          </a:solidFill>
                          <a:latin typeface="Calibri"/>
                          <a:ea typeface="Calibri"/>
                          <a:cs typeface="Calibri"/>
                          <a:sym typeface="Calibri"/>
                          <a:hlinkClick r:id="rId4"/>
                        </a:rPr>
                        <a:t>http://twitter.com/jaclostermann/status/840452304574791681</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69569">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The migrants are </a:t>
                      </a:r>
                      <a:r>
                        <a:rPr lang="en-US" dirty="0" smtClean="0">
                          <a:solidFill>
                            <a:srgbClr val="7E7E7E"/>
                          </a:solidFill>
                          <a:latin typeface="Calibri"/>
                          <a:ea typeface="Calibri"/>
                          <a:cs typeface="Calibri"/>
                          <a:sym typeface="Calibri"/>
                        </a:rPr>
                        <a:t>traumatized </a:t>
                      </a:r>
                      <a:r>
                        <a:rPr lang="en-US" dirty="0">
                          <a:solidFill>
                            <a:srgbClr val="7E7E7E"/>
                          </a:solidFill>
                          <a:latin typeface="Calibri"/>
                          <a:ea typeface="Calibri"/>
                          <a:cs typeface="Calibri"/>
                          <a:sym typeface="Calibri"/>
                        </a:rPr>
                        <a:t>by the </a:t>
                      </a:r>
                      <a:r>
                        <a:rPr lang="en-US" dirty="0" smtClean="0">
                          <a:solidFill>
                            <a:srgbClr val="7E7E7E"/>
                          </a:solidFill>
                          <a:latin typeface="Calibri"/>
                          <a:ea typeface="Calibri"/>
                          <a:cs typeface="Calibri"/>
                          <a:sym typeface="Calibri"/>
                        </a:rPr>
                        <a:t>Nazi-German </a:t>
                      </a:r>
                      <a:r>
                        <a:rPr lang="en-US" dirty="0">
                          <a:solidFill>
                            <a:srgbClr val="7E7E7E"/>
                          </a:solidFill>
                          <a:latin typeface="Calibri"/>
                          <a:ea typeface="Calibri"/>
                          <a:cs typeface="Calibri"/>
                          <a:sym typeface="Calibri"/>
                        </a:rPr>
                        <a:t>past, that is why they behave like sweet little savages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683" name="Shape 683"/>
          <p:cNvGraphicFramePr/>
          <p:nvPr>
            <p:extLst>
              <p:ext uri="{D42A27DB-BD31-4B8C-83A1-F6EECF244321}">
                <p14:modId xmlns:p14="http://schemas.microsoft.com/office/powerpoint/2010/main" val="3969882350"/>
              </p:ext>
            </p:extLst>
          </p:nvPr>
        </p:nvGraphicFramePr>
        <p:xfrm>
          <a:off x="835768" y="4677038"/>
          <a:ext cx="11024731" cy="1892718"/>
        </p:xfrm>
        <a:graphic>
          <a:graphicData uri="http://schemas.openxmlformats.org/drawingml/2006/table">
            <a:tbl>
              <a:tblPr>
                <a:noFill/>
                <a:tableStyleId>{E1E1A81E-7EFA-48D1-AD55-F04F4CB29770}</a:tableStyleId>
              </a:tblPr>
              <a:tblGrid>
                <a:gridCol w="2723556">
                  <a:extLst>
                    <a:ext uri="{9D8B030D-6E8A-4147-A177-3AD203B41FA5}">
                      <a16:colId xmlns:a16="http://schemas.microsoft.com/office/drawing/2014/main" xmlns="" val="20000"/>
                    </a:ext>
                  </a:extLst>
                </a:gridCol>
                <a:gridCol w="1030925">
                  <a:extLst>
                    <a:ext uri="{9D8B030D-6E8A-4147-A177-3AD203B41FA5}">
                      <a16:colId xmlns:a16="http://schemas.microsoft.com/office/drawing/2014/main" xmlns="" val="20001"/>
                    </a:ext>
                  </a:extLst>
                </a:gridCol>
                <a:gridCol w="7270250">
                  <a:extLst>
                    <a:ext uri="{9D8B030D-6E8A-4147-A177-3AD203B41FA5}">
                      <a16:colId xmlns:a16="http://schemas.microsoft.com/office/drawing/2014/main" xmlns="" val="20002"/>
                    </a:ext>
                  </a:extLst>
                </a:gridCol>
              </a:tblGrid>
              <a:tr h="461763">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User shares an article taken from the </a:t>
                      </a:r>
                      <a:r>
                        <a:rPr lang="en-US" dirty="0" err="1">
                          <a:solidFill>
                            <a:srgbClr val="7E7E7E"/>
                          </a:solidFill>
                          <a:latin typeface="Calibri"/>
                          <a:ea typeface="Calibri"/>
                          <a:cs typeface="Calibri"/>
                          <a:sym typeface="Calibri"/>
                        </a:rPr>
                        <a:t>sovereignist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francedesouche</a:t>
                      </a:r>
                      <a:r>
                        <a:rPr lang="en-US" dirty="0">
                          <a:solidFill>
                            <a:srgbClr val="7E7E7E"/>
                          </a:solidFill>
                          <a:latin typeface="Calibri"/>
                          <a:ea typeface="Calibri"/>
                          <a:cs typeface="Calibri"/>
                          <a:sym typeface="Calibri"/>
                        </a:rPr>
                        <a:t>’ about a socialist politician who ‘beat his wife because she was leading a Western lifestyle’. The slanderous gossip is destined to provoke left-wing and anti-racist readers.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381451">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a:solidFill>
                            <a:srgbClr val="7E7E7E"/>
                          </a:solidFill>
                          <a:latin typeface="Calibri"/>
                          <a:ea typeface="Calibri"/>
                          <a:cs typeface="Calibri"/>
                          <a:sym typeface="Calibri"/>
                        </a:rPr>
                        <a:t>L’assistant parlementaire PS Yacine Chaouat tabassait sa femme car elle vivait à l’occidentale</a:t>
                      </a:r>
                    </a:p>
                    <a:p>
                      <a:pPr lvl="0" rtl="0">
                        <a:lnSpc>
                          <a:spcPct val="90000"/>
                        </a:lnSpc>
                        <a:spcBef>
                          <a:spcPts val="0"/>
                        </a:spcBef>
                        <a:buNone/>
                      </a:pPr>
                      <a:r>
                        <a:rPr lang="en-US">
                          <a:solidFill>
                            <a:srgbClr val="7E7E7E"/>
                          </a:solidFill>
                          <a:latin typeface="Calibri"/>
                          <a:ea typeface="Calibri"/>
                          <a:cs typeface="Calibri"/>
                          <a:sym typeface="Calibri"/>
                        </a:rPr>
                        <a:t>Link: </a:t>
                      </a:r>
                      <a:r>
                        <a:rPr lang="en-US" u="sng">
                          <a:solidFill>
                            <a:srgbClr val="7E7E7E"/>
                          </a:solidFill>
                          <a:latin typeface="Calibri"/>
                          <a:ea typeface="Calibri"/>
                          <a:cs typeface="Calibri"/>
                          <a:sym typeface="Calibri"/>
                          <a:hlinkClick r:id="rId5"/>
                        </a:rPr>
                        <a:t>http://twitter.com/YannMerkado/status/834411049264640000</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8272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185000"/>
                        <a:buFont typeface="Arial"/>
                        <a:buNone/>
                      </a:pPr>
                      <a:r>
                        <a:rPr lang="en-US" dirty="0">
                          <a:solidFill>
                            <a:srgbClr val="7E7E7E"/>
                          </a:solidFill>
                          <a:latin typeface="Calibri"/>
                          <a:ea typeface="Calibri"/>
                          <a:cs typeface="Calibri"/>
                          <a:sym typeface="Calibri"/>
                        </a:rPr>
                        <a:t>The socialist assistant at parliament, </a:t>
                      </a:r>
                      <a:r>
                        <a:rPr lang="en-US" dirty="0" err="1">
                          <a:solidFill>
                            <a:srgbClr val="7E7E7E"/>
                          </a:solidFill>
                          <a:latin typeface="Calibri"/>
                          <a:ea typeface="Calibri"/>
                          <a:cs typeface="Calibri"/>
                          <a:sym typeface="Calibri"/>
                        </a:rPr>
                        <a:t>Yacine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Chaouat</a:t>
                      </a:r>
                      <a:r>
                        <a:rPr lang="en-US" dirty="0">
                          <a:solidFill>
                            <a:srgbClr val="7E7E7E"/>
                          </a:solidFill>
                          <a:latin typeface="Calibri"/>
                          <a:ea typeface="Calibri"/>
                          <a:cs typeface="Calibri"/>
                          <a:sym typeface="Calibri"/>
                        </a:rPr>
                        <a:t>, beat his wife because she was leading a western lifestyle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684" name="Shape 684"/>
          <p:cNvSpPr txBox="1">
            <a:spLocks noGrp="1"/>
          </p:cNvSpPr>
          <p:nvPr>
            <p:ph type="title"/>
          </p:nvPr>
        </p:nvSpPr>
        <p:spPr>
          <a:xfrm>
            <a:off x="843737" y="34818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PROVOKE</a:t>
            </a:r>
            <a:r>
              <a:rPr lang="en-US" sz="3600" b="1" dirty="0" smtClean="0">
                <a:solidFill>
                  <a:srgbClr val="243049"/>
                </a:solidFill>
              </a:rPr>
              <a:t> </a:t>
            </a:r>
            <a:r>
              <a:rPr lang="en-US" sz="3600" b="1" dirty="0">
                <a:solidFill>
                  <a:srgbClr val="243049"/>
                </a:solidFill>
              </a:rPr>
              <a:t>POST BEHAVIOUR:</a:t>
            </a:r>
            <a:br>
              <a:rPr lang="en-US" sz="3600" b="1" dirty="0">
                <a:solidFill>
                  <a:srgbClr val="243049"/>
                </a:solidFill>
              </a:rPr>
            </a:br>
            <a:r>
              <a:rPr lang="en-US" sz="3600" b="1" dirty="0" smtClean="0">
                <a:solidFill>
                  <a:srgbClr val="243049"/>
                </a:solidFill>
              </a:rPr>
              <a:t>Content-driven provocation </a:t>
            </a:r>
            <a:br>
              <a:rPr lang="en-US" sz="3600" b="1" dirty="0" smtClean="0">
                <a:solidFill>
                  <a:srgbClr val="243049"/>
                </a:solidFill>
              </a:rPr>
            </a:br>
            <a:endParaRPr lang="en-US" sz="3600" b="1" dirty="0">
              <a:solidFill>
                <a:srgbClr val="243049"/>
              </a:solidFill>
            </a:endParaRPr>
          </a:p>
        </p:txBody>
      </p:sp>
      <p:pic>
        <p:nvPicPr>
          <p:cNvPr id="687" name="Shape 687"/>
          <p:cNvPicPr preferRelativeResize="0"/>
          <p:nvPr/>
        </p:nvPicPr>
        <p:blipFill>
          <a:blip r:embed="rId6">
            <a:alphaModFix/>
          </a:blip>
          <a:stretch>
            <a:fillRect/>
          </a:stretch>
        </p:blipFill>
        <p:spPr>
          <a:xfrm>
            <a:off x="965948" y="5267339"/>
            <a:ext cx="2447925" cy="942975"/>
          </a:xfrm>
          <a:prstGeom prst="rect">
            <a:avLst/>
          </a:prstGeom>
          <a:noFill/>
          <a:ln>
            <a:noFill/>
          </a:ln>
        </p:spPr>
      </p:pic>
      <p:pic>
        <p:nvPicPr>
          <p:cNvPr id="688" name="Shape 68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90299" y="2522073"/>
            <a:ext cx="2187419" cy="2099625"/>
          </a:xfrm>
          <a:prstGeom prst="rect">
            <a:avLst/>
          </a:prstGeom>
          <a:noFill/>
          <a:ln>
            <a:noFill/>
          </a:ln>
        </p:spPr>
      </p:pic>
      <p:graphicFrame>
        <p:nvGraphicFramePr>
          <p:cNvPr id="9" name="Shape 544"/>
          <p:cNvGraphicFramePr/>
          <p:nvPr>
            <p:extLst>
              <p:ext uri="{D42A27DB-BD31-4B8C-83A1-F6EECF244321}">
                <p14:modId xmlns:p14="http://schemas.microsoft.com/office/powerpoint/2010/main" val="813370157"/>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8" action="ppaction://hlinksldjump"/>
                        </a:rPr>
                        <a:t>Post </a:t>
                      </a:r>
                      <a:r>
                        <a:rPr lang="en-US" sz="1200" u="none" strike="noStrike" cap="none" dirty="0">
                          <a:hlinkClick r:id="rId8" action="ppaction://hlinksldjump"/>
                        </a:rPr>
                        <a:t>– </a:t>
                      </a:r>
                      <a:r>
                        <a:rPr lang="en-US" sz="1200" dirty="0">
                          <a:hlinkClick r:id="rId8"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0" name="Shape 545"/>
          <p:cNvGraphicFramePr/>
          <p:nvPr>
            <p:extLst>
              <p:ext uri="{D42A27DB-BD31-4B8C-83A1-F6EECF244321}">
                <p14:modId xmlns:p14="http://schemas.microsoft.com/office/powerpoint/2010/main" val="251581100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0" action="ppaction://hlinksldjump"/>
                        </a:rPr>
                        <a:t>Summary of the </a:t>
                      </a:r>
                      <a:r>
                        <a:rPr lang="en-US" sz="1200" i="1" dirty="0" err="1">
                          <a:hlinkClick r:id="rId10" action="ppaction://hlinksldjump"/>
                        </a:rPr>
                        <a:t>b</a:t>
                      </a:r>
                      <a:r>
                        <a:rPr lang="en-US" sz="1200" i="1" u="none" strike="noStrike" cap="none" dirty="0" err="1">
                          <a:hlinkClick r:id="rId10"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1"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2"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1" name="Rectangle 10"/>
          <p:cNvSpPr/>
          <p:nvPr/>
        </p:nvSpPr>
        <p:spPr>
          <a:xfrm>
            <a:off x="1304540" y="2541124"/>
            <a:ext cx="905259" cy="20207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94DA38A-13D1-46BB-847F-35C9A8E738D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graphicFrame>
        <p:nvGraphicFramePr>
          <p:cNvPr id="694" name="Shape 694"/>
          <p:cNvGraphicFramePr/>
          <p:nvPr>
            <p:extLst>
              <p:ext uri="{D42A27DB-BD31-4B8C-83A1-F6EECF244321}">
                <p14:modId xmlns:p14="http://schemas.microsoft.com/office/powerpoint/2010/main" val="2408910637"/>
              </p:ext>
            </p:extLst>
          </p:nvPr>
        </p:nvGraphicFramePr>
        <p:xfrm>
          <a:off x="870381" y="2613282"/>
          <a:ext cx="11006969" cy="1828710"/>
        </p:xfrm>
        <a:graphic>
          <a:graphicData uri="http://schemas.openxmlformats.org/drawingml/2006/table">
            <a:tbl>
              <a:tblPr>
                <a:noFill/>
                <a:tableStyleId>{E1E1A81E-7EFA-48D1-AD55-F04F4CB29770}</a:tableStyleId>
              </a:tblPr>
              <a:tblGrid>
                <a:gridCol w="2705794">
                  <a:extLst>
                    <a:ext uri="{9D8B030D-6E8A-4147-A177-3AD203B41FA5}">
                      <a16:colId xmlns:a16="http://schemas.microsoft.com/office/drawing/2014/main" xmlns="" val="20000"/>
                    </a:ext>
                  </a:extLst>
                </a:gridCol>
                <a:gridCol w="1030900">
                  <a:extLst>
                    <a:ext uri="{9D8B030D-6E8A-4147-A177-3AD203B41FA5}">
                      <a16:colId xmlns:a16="http://schemas.microsoft.com/office/drawing/2014/main" xmlns="" val="20001"/>
                    </a:ext>
                  </a:extLst>
                </a:gridCol>
                <a:gridCol w="7270275">
                  <a:extLst>
                    <a:ext uri="{9D8B030D-6E8A-4147-A177-3AD203B41FA5}">
                      <a16:colId xmlns:a16="http://schemas.microsoft.com/office/drawing/2014/main" xmlns="" val="20002"/>
                    </a:ext>
                  </a:extLst>
                </a:gridCol>
              </a:tblGrid>
              <a:tr h="0">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a:solidFill>
                            <a:srgbClr val="7E7E7E"/>
                          </a:solidFill>
                          <a:latin typeface="Calibri"/>
                          <a:ea typeface="Calibri"/>
                          <a:cs typeface="Calibri"/>
                          <a:sym typeface="Calibri"/>
                        </a:rPr>
                        <a:t>The user, whose profile picture happens to be a photo of Vladimir Putin, claims that Macron had extensively spent tax-payers’ money during his campaign.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2901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a:solidFill>
                            <a:srgbClr val="7E7E7E"/>
                          </a:solidFill>
                          <a:latin typeface="Calibri"/>
                          <a:ea typeface="Calibri"/>
                          <a:cs typeface="Calibri"/>
                          <a:sym typeface="Calibri"/>
                        </a:rPr>
                        <a:t>Jusqu’à 7500 euros pour un repas avec Emmanuel Macron à Londres </a:t>
                      </a:r>
                      <a:r>
                        <a:rPr lang="en-US" u="sng">
                          <a:solidFill>
                            <a:srgbClr val="7E7E7E"/>
                          </a:solidFill>
                          <a:latin typeface="Calibri"/>
                          <a:ea typeface="Calibri"/>
                          <a:cs typeface="Calibri"/>
                          <a:sym typeface="Calibri"/>
                          <a:hlinkClick r:id="rId3"/>
                        </a:rPr>
                        <a:t>https://t.co/bFQgt8PMuv</a:t>
                      </a:r>
                      <a:r>
                        <a:rPr lang="en-US">
                          <a:solidFill>
                            <a:srgbClr val="7E7E7E"/>
                          </a:solidFill>
                          <a:latin typeface="Calibri"/>
                          <a:ea typeface="Calibri"/>
                          <a:cs typeface="Calibri"/>
                          <a:sym typeface="Calibri"/>
                        </a:rPr>
                        <a:t>   via @</a:t>
                      </a:r>
                    </a:p>
                    <a:p>
                      <a:pPr lvl="0" rtl="0">
                        <a:spcBef>
                          <a:spcPts val="0"/>
                        </a:spcBef>
                        <a:buNone/>
                      </a:pPr>
                      <a:r>
                        <a:rPr lang="en-US">
                          <a:solidFill>
                            <a:srgbClr val="7E7E7E"/>
                          </a:solidFill>
                          <a:latin typeface="Calibri"/>
                          <a:ea typeface="Calibri"/>
                          <a:cs typeface="Calibri"/>
                          <a:sym typeface="Calibri"/>
                        </a:rPr>
                        <a:t>Link: </a:t>
                      </a:r>
                      <a:r>
                        <a:rPr lang="en-US" u="sng">
                          <a:solidFill>
                            <a:srgbClr val="7E7E7E"/>
                          </a:solidFill>
                          <a:latin typeface="Calibri"/>
                          <a:ea typeface="Calibri"/>
                          <a:cs typeface="Calibri"/>
                          <a:sym typeface="Calibri"/>
                          <a:hlinkClick r:id="rId4"/>
                        </a:rPr>
                        <a:t>http://twitter.com/laurent_daniel/status/842748362017423360</a:t>
                      </a:r>
                      <a:r>
                        <a:rPr lang="en-US">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04998">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Clr>
                          <a:schemeClr val="dk1"/>
                        </a:buClr>
                        <a:buSzPct val="78571"/>
                        <a:buFont typeface="Arial"/>
                        <a:buNone/>
                      </a:pPr>
                      <a:r>
                        <a:rPr lang="en-US">
                          <a:solidFill>
                            <a:srgbClr val="7E7E7E"/>
                          </a:solidFill>
                          <a:latin typeface="Calibri"/>
                          <a:ea typeface="Calibri"/>
                          <a:cs typeface="Calibri"/>
                          <a:sym typeface="Calibri"/>
                        </a:rPr>
                        <a:t>As much as 7500 euros for a meal with Emmanuel Macron in London!!!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695" name="Shape 695"/>
          <p:cNvGraphicFramePr/>
          <p:nvPr>
            <p:extLst>
              <p:ext uri="{D42A27DB-BD31-4B8C-83A1-F6EECF244321}">
                <p14:modId xmlns:p14="http://schemas.microsoft.com/office/powerpoint/2010/main" val="1103213855"/>
              </p:ext>
            </p:extLst>
          </p:nvPr>
        </p:nvGraphicFramePr>
        <p:xfrm>
          <a:off x="888144" y="4555720"/>
          <a:ext cx="10989206" cy="1768722"/>
        </p:xfrm>
        <a:graphic>
          <a:graphicData uri="http://schemas.openxmlformats.org/drawingml/2006/table">
            <a:tbl>
              <a:tblPr>
                <a:noFill/>
                <a:tableStyleId>{E1E1A81E-7EFA-48D1-AD55-F04F4CB29770}</a:tableStyleId>
              </a:tblPr>
              <a:tblGrid>
                <a:gridCol w="2688031">
                  <a:extLst>
                    <a:ext uri="{9D8B030D-6E8A-4147-A177-3AD203B41FA5}">
                      <a16:colId xmlns:a16="http://schemas.microsoft.com/office/drawing/2014/main" xmlns="" val="20000"/>
                    </a:ext>
                  </a:extLst>
                </a:gridCol>
                <a:gridCol w="1030925">
                  <a:extLst>
                    <a:ext uri="{9D8B030D-6E8A-4147-A177-3AD203B41FA5}">
                      <a16:colId xmlns:a16="http://schemas.microsoft.com/office/drawing/2014/main" xmlns="" val="20001"/>
                    </a:ext>
                  </a:extLst>
                </a:gridCol>
                <a:gridCol w="7270250">
                  <a:extLst>
                    <a:ext uri="{9D8B030D-6E8A-4147-A177-3AD203B41FA5}">
                      <a16:colId xmlns:a16="http://schemas.microsoft.com/office/drawing/2014/main" xmlns="" val="20002"/>
                    </a:ext>
                  </a:extLst>
                </a:gridCol>
              </a:tblGrid>
              <a:tr h="762942">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a:solidFill>
                            <a:srgbClr val="7E7E7E"/>
                          </a:solidFill>
                          <a:latin typeface="Calibri"/>
                          <a:ea typeface="Calibri"/>
                          <a:cs typeface="Calibri"/>
                          <a:sym typeface="Calibri"/>
                        </a:rPr>
                        <a:t>Macron is supposed to have paid one of his militants with money coming from the French Parliament without the mainstream media ever mentioning this.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414477">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u="sng">
                          <a:solidFill>
                            <a:srgbClr val="7E7E7E"/>
                          </a:solidFill>
                          <a:latin typeface="Calibri"/>
                          <a:ea typeface="Calibri"/>
                          <a:cs typeface="Calibri"/>
                          <a:sym typeface="Calibri"/>
                          <a:hlinkClick r:id="rId5"/>
                        </a:rPr>
                        <a:t>#Macron</a:t>
                      </a:r>
                      <a:r>
                        <a:rPr lang="en-US">
                          <a:solidFill>
                            <a:srgbClr val="7E7E7E"/>
                          </a:solidFill>
                          <a:latin typeface="Calibri"/>
                          <a:ea typeface="Calibri"/>
                          <a:cs typeface="Calibri"/>
                          <a:sym typeface="Calibri"/>
                        </a:rPr>
                        <a:t> : un de ses militants payé par l’Assemblée nationale ! Silence complet des médias</a:t>
                      </a:r>
                    </a:p>
                    <a:p>
                      <a:pPr lvl="0" rtl="0">
                        <a:spcBef>
                          <a:spcPts val="0"/>
                        </a:spcBef>
                        <a:buClr>
                          <a:schemeClr val="dk1"/>
                        </a:buClr>
                        <a:buSzPct val="78571"/>
                        <a:buFont typeface="Arial"/>
                        <a:buNone/>
                      </a:pPr>
                      <a:r>
                        <a:rPr lang="en-US">
                          <a:solidFill>
                            <a:srgbClr val="7E7E7E"/>
                          </a:solidFill>
                          <a:latin typeface="Calibri"/>
                          <a:ea typeface="Calibri"/>
                          <a:cs typeface="Calibri"/>
                          <a:sym typeface="Calibri"/>
                        </a:rPr>
                        <a:t>Link: </a:t>
                      </a:r>
                      <a:r>
                        <a:rPr lang="en-US" u="sng">
                          <a:solidFill>
                            <a:srgbClr val="7E7E7E"/>
                          </a:solidFill>
                          <a:latin typeface="Calibri"/>
                          <a:ea typeface="Calibri"/>
                          <a:cs typeface="Calibri"/>
                          <a:sym typeface="Calibri"/>
                          <a:hlinkClick r:id="rId6"/>
                        </a:rPr>
                        <a:t>http://twitter.com/didiergildas/status/838303427633496065</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274258">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Clr>
                          <a:schemeClr val="dk1"/>
                        </a:buClr>
                        <a:buSzPct val="78571"/>
                        <a:buFont typeface="Arial"/>
                        <a:buNone/>
                      </a:pPr>
                      <a:r>
                        <a:rPr lang="en-US">
                          <a:solidFill>
                            <a:srgbClr val="7E7E7E"/>
                          </a:solidFill>
                          <a:latin typeface="Calibri"/>
                          <a:ea typeface="Calibri"/>
                          <a:cs typeface="Calibri"/>
                          <a:sym typeface="Calibri"/>
                        </a:rPr>
                        <a:t>Macron: one of his militants was paid by the French Parliament. Total media silence.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99" name="Shape 69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80430" y="2702204"/>
            <a:ext cx="2536621" cy="1642635"/>
          </a:xfrm>
          <a:prstGeom prst="rect">
            <a:avLst/>
          </a:prstGeom>
          <a:noFill/>
          <a:ln>
            <a:noFill/>
          </a:ln>
        </p:spPr>
      </p:pic>
      <p:pic>
        <p:nvPicPr>
          <p:cNvPr id="700" name="Shape 70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68631" y="4626031"/>
            <a:ext cx="2539535" cy="1642706"/>
          </a:xfrm>
          <a:prstGeom prst="rect">
            <a:avLst/>
          </a:prstGeom>
          <a:noFill/>
          <a:ln>
            <a:noFill/>
          </a:ln>
        </p:spPr>
      </p:pic>
      <p:sp>
        <p:nvSpPr>
          <p:cNvPr id="10" name="Shape 68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PROVOKE</a:t>
            </a:r>
            <a:r>
              <a:rPr lang="en-US" sz="3600" b="1" dirty="0" smtClean="0">
                <a:solidFill>
                  <a:srgbClr val="243049"/>
                </a:solidFill>
              </a:rPr>
              <a:t> </a:t>
            </a:r>
            <a:r>
              <a:rPr lang="en-US" sz="3600" b="1" dirty="0">
                <a:solidFill>
                  <a:srgbClr val="243049"/>
                </a:solidFill>
              </a:rPr>
              <a:t>POST BEHAVIOUR:</a:t>
            </a:r>
            <a:br>
              <a:rPr lang="en-US" sz="3600" b="1" dirty="0">
                <a:solidFill>
                  <a:srgbClr val="243049"/>
                </a:solidFill>
              </a:rPr>
            </a:br>
            <a:r>
              <a:rPr lang="en-US" sz="3600" b="1" dirty="0" smtClean="0">
                <a:solidFill>
                  <a:srgbClr val="243049"/>
                </a:solidFill>
              </a:rPr>
              <a:t>Content-driven provocation </a:t>
            </a:r>
            <a:br>
              <a:rPr lang="en-US" sz="3600" b="1" dirty="0" smtClean="0">
                <a:solidFill>
                  <a:srgbClr val="243049"/>
                </a:solidFill>
              </a:rPr>
            </a:br>
            <a:endParaRPr lang="en-US" sz="3600" b="1" dirty="0">
              <a:solidFill>
                <a:srgbClr val="243049"/>
              </a:solidFill>
            </a:endParaRPr>
          </a:p>
        </p:txBody>
      </p:sp>
      <p:sp>
        <p:nvSpPr>
          <p:cNvPr id="14" name="Rectangle 13"/>
          <p:cNvSpPr/>
          <p:nvPr/>
        </p:nvSpPr>
        <p:spPr>
          <a:xfrm>
            <a:off x="1237865" y="2741149"/>
            <a:ext cx="905259" cy="20207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237865" y="4664976"/>
            <a:ext cx="905259" cy="20207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a:extLst>
              <a:ext uri="{FF2B5EF4-FFF2-40B4-BE49-F238E27FC236}">
                <a16:creationId xmlns:a16="http://schemas.microsoft.com/office/drawing/2014/main" xmlns="" id="{FAEA1EE4-C729-42A6-8431-8A0918A162BB}"/>
              </a:ext>
            </a:extLst>
          </p:cNvPr>
          <p:cNvGraphicFramePr/>
          <p:nvPr>
            <p:extLst>
              <p:ext uri="{D42A27DB-BD31-4B8C-83A1-F6EECF244321}">
                <p14:modId xmlns:p14="http://schemas.microsoft.com/office/powerpoint/2010/main" val="72538171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0E2FB596-F071-4F1E-A369-6F7CF1F6CE4F}"/>
              </a:ext>
            </a:extLst>
          </p:cNvPr>
          <p:cNvGraphicFramePr/>
          <p:nvPr>
            <p:extLst>
              <p:ext uri="{D42A27DB-BD31-4B8C-83A1-F6EECF244321}">
                <p14:modId xmlns:p14="http://schemas.microsoft.com/office/powerpoint/2010/main" val="164487967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10908754-5E8B-4DD3-8B8D-2EA8A2E9D96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10875" cy="1325562"/>
          </a:xfrm>
        </p:spPr>
        <p:txBody>
          <a:bodyPr/>
          <a:lstStyle/>
          <a:p>
            <a:r>
              <a:rPr lang="en-US" sz="4200" b="1" dirty="0" smtClean="0">
                <a:solidFill>
                  <a:srgbClr val="243049"/>
                </a:solidFill>
              </a:rPr>
              <a:t>Non-traditional media can be clustered by topic</a:t>
            </a:r>
            <a:endParaRPr lang="en-US" sz="4200" b="1" dirty="0">
              <a:solidFill>
                <a:srgbClr val="243049"/>
              </a:solidFill>
            </a:endParaRPr>
          </a:p>
        </p:txBody>
      </p:sp>
      <p:sp>
        <p:nvSpPr>
          <p:cNvPr id="12" name="Rectangle 11">
            <a:extLst>
              <a:ext uri="{FF2B5EF4-FFF2-40B4-BE49-F238E27FC236}">
                <a16:creationId xmlns:a16="http://schemas.microsoft.com/office/drawing/2014/main" xmlns="" id="{486541E4-DF36-418D-8EFE-535199D624A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1589" y="1438818"/>
            <a:ext cx="9273633" cy="5245315"/>
          </a:xfrm>
          <a:prstGeom prst="rect">
            <a:avLst/>
          </a:prstGeom>
        </p:spPr>
      </p:pic>
      <p:sp>
        <p:nvSpPr>
          <p:cNvPr id="5" name="Rectangle 4"/>
          <p:cNvSpPr/>
          <p:nvPr/>
        </p:nvSpPr>
        <p:spPr>
          <a:xfrm>
            <a:off x="3373946" y="6065937"/>
            <a:ext cx="6930102" cy="369332"/>
          </a:xfrm>
          <a:prstGeom prst="rect">
            <a:avLst/>
          </a:prstGeom>
        </p:spPr>
        <p:txBody>
          <a:bodyPr wrap="none">
            <a:spAutoFit/>
          </a:bodyPr>
          <a:lstStyle/>
          <a:p>
            <a:pPr marL="177800"/>
            <a:r>
              <a:rPr lang="en-US" sz="1800" b="1" dirty="0">
                <a:solidFill>
                  <a:schemeClr val="tx1"/>
                </a:solidFill>
              </a:rPr>
              <a:t>800 non-traditional media sources fall into 17 </a:t>
            </a:r>
            <a:r>
              <a:rPr lang="en-US" sz="1800" b="1" dirty="0" smtClean="0">
                <a:solidFill>
                  <a:schemeClr val="tx1"/>
                </a:solidFill>
              </a:rPr>
              <a:t>media clusters</a:t>
            </a:r>
            <a:endParaRPr lang="en-US" sz="1800" b="1" dirty="0">
              <a:solidFill>
                <a:schemeClr val="tx1"/>
              </a:solidFill>
            </a:endParaRPr>
          </a:p>
        </p:txBody>
      </p:sp>
    </p:spTree>
    <p:extLst>
      <p:ext uri="{BB962C8B-B14F-4D97-AF65-F5344CB8AC3E}">
        <p14:creationId xmlns:p14="http://schemas.microsoft.com/office/powerpoint/2010/main" val="7605879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aphicFrame>
        <p:nvGraphicFramePr>
          <p:cNvPr id="706" name="Shape 706"/>
          <p:cNvGraphicFramePr/>
          <p:nvPr>
            <p:extLst>
              <p:ext uri="{D42A27DB-BD31-4B8C-83A1-F6EECF244321}">
                <p14:modId xmlns:p14="http://schemas.microsoft.com/office/powerpoint/2010/main" val="2883007230"/>
              </p:ext>
            </p:extLst>
          </p:nvPr>
        </p:nvGraphicFramePr>
        <p:xfrm>
          <a:off x="923670" y="3326132"/>
          <a:ext cx="10862004" cy="2852825"/>
        </p:xfrm>
        <a:graphic>
          <a:graphicData uri="http://schemas.openxmlformats.org/drawingml/2006/table">
            <a:tbl>
              <a:tblPr>
                <a:noFill/>
                <a:tableStyleId>{E1E1A81E-7EFA-48D1-AD55-F04F4CB29770}</a:tableStyleId>
              </a:tblPr>
              <a:tblGrid>
                <a:gridCol w="2957520">
                  <a:extLst>
                    <a:ext uri="{9D8B030D-6E8A-4147-A177-3AD203B41FA5}">
                      <a16:colId xmlns:a16="http://schemas.microsoft.com/office/drawing/2014/main" xmlns="" val="20000"/>
                    </a:ext>
                  </a:extLst>
                </a:gridCol>
                <a:gridCol w="1092418">
                  <a:extLst>
                    <a:ext uri="{9D8B030D-6E8A-4147-A177-3AD203B41FA5}">
                      <a16:colId xmlns:a16="http://schemas.microsoft.com/office/drawing/2014/main" xmlns="" val="20001"/>
                    </a:ext>
                  </a:extLst>
                </a:gridCol>
                <a:gridCol w="6812066">
                  <a:extLst>
                    <a:ext uri="{9D8B030D-6E8A-4147-A177-3AD203B41FA5}">
                      <a16:colId xmlns:a16="http://schemas.microsoft.com/office/drawing/2014/main" xmlns="" val="20002"/>
                    </a:ext>
                  </a:extLst>
                </a:gridCol>
              </a:tblGrid>
              <a:tr h="1095000">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a:solidFill>
                            <a:srgbClr val="7E7E7E"/>
                          </a:solidFill>
                          <a:latin typeface="Calibri"/>
                          <a:ea typeface="Calibri"/>
                          <a:cs typeface="Calibri"/>
                          <a:sym typeface="Calibri"/>
                        </a:rPr>
                        <a:t>User shares an article accusing presidential candidate Francois Fillon of being both homophobic and antisemitic.</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0092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a:solidFill>
                            <a:srgbClr val="7E7E7E"/>
                          </a:solidFill>
                          <a:latin typeface="Calibri"/>
                          <a:ea typeface="Calibri"/>
                          <a:cs typeface="Calibri"/>
                          <a:sym typeface="Calibri"/>
                        </a:rPr>
                        <a:t>#Fillon non seulement homophobe mais aussi antisémite. </a:t>
                      </a:r>
                      <a:r>
                        <a:rPr lang="en-US" u="sng">
                          <a:solidFill>
                            <a:srgbClr val="7E7E7E"/>
                          </a:solidFill>
                          <a:latin typeface="Calibri"/>
                          <a:ea typeface="Calibri"/>
                          <a:cs typeface="Calibri"/>
                          <a:sym typeface="Calibri"/>
                          <a:hlinkClick r:id="rId3"/>
                        </a:rPr>
                        <a:t>https://t.co/eCRyuDKho2</a:t>
                      </a:r>
                      <a:r>
                        <a:rPr lang="en-US">
                          <a:solidFill>
                            <a:srgbClr val="7E7E7E"/>
                          </a:solidFill>
                          <a:latin typeface="Calibri"/>
                          <a:ea typeface="Calibri"/>
                          <a:cs typeface="Calibri"/>
                          <a:sym typeface="Calibri"/>
                        </a:rPr>
                        <a:t> </a:t>
                      </a:r>
                    </a:p>
                    <a:p>
                      <a:pPr lvl="0" rtl="0">
                        <a:spcBef>
                          <a:spcPts val="1000"/>
                        </a:spcBef>
                        <a:buNone/>
                      </a:pPr>
                      <a:r>
                        <a:rPr lang="en-US">
                          <a:solidFill>
                            <a:srgbClr val="7E7E7E"/>
                          </a:solidFill>
                          <a:latin typeface="Calibri"/>
                          <a:ea typeface="Calibri"/>
                          <a:cs typeface="Calibri"/>
                          <a:sym typeface="Calibri"/>
                        </a:rPr>
                        <a:t>Link: </a:t>
                      </a:r>
                      <a:r>
                        <a:rPr lang="en-US" u="sng">
                          <a:solidFill>
                            <a:srgbClr val="7E7E7E"/>
                          </a:solidFill>
                          <a:latin typeface="Calibri"/>
                          <a:ea typeface="Calibri"/>
                          <a:cs typeface="Calibri"/>
                          <a:sym typeface="Calibri"/>
                          <a:hlinkClick r:id="rId4"/>
                        </a:rPr>
                        <a:t>https://twitter.com/gayregis/status/801509740845142016</a:t>
                      </a:r>
                      <a:r>
                        <a:rPr lang="en-US">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4862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Clr>
                          <a:schemeClr val="dk1"/>
                        </a:buClr>
                        <a:buSzPct val="78571"/>
                        <a:buFont typeface="Arial"/>
                        <a:buNone/>
                      </a:pPr>
                      <a:r>
                        <a:rPr lang="en-US">
                          <a:solidFill>
                            <a:srgbClr val="7E7E7E"/>
                          </a:solidFill>
                          <a:latin typeface="Calibri"/>
                          <a:ea typeface="Calibri"/>
                          <a:cs typeface="Calibri"/>
                          <a:sym typeface="Calibri"/>
                        </a:rPr>
                        <a:t>#Fillon is not only homophobic but antisemitic as well.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710" name="Shape 71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64401" y="3565894"/>
            <a:ext cx="2665993" cy="2461599"/>
          </a:xfrm>
          <a:prstGeom prst="rect">
            <a:avLst/>
          </a:prstGeom>
          <a:noFill/>
          <a:ln>
            <a:noFill/>
          </a:ln>
        </p:spPr>
      </p:pic>
      <p:sp>
        <p:nvSpPr>
          <p:cNvPr id="8" name="Shape 68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rgbClr val="243049"/>
                </a:solidFill>
              </a:rPr>
              <a:t/>
            </a:r>
            <a:br>
              <a:rPr lang="en-US" sz="3600" b="1" dirty="0">
                <a:solidFill>
                  <a:srgbClr val="243049"/>
                </a:solidFill>
              </a:rPr>
            </a:br>
            <a:r>
              <a:rPr lang="en-US" sz="3600" b="1" dirty="0" smtClean="0">
                <a:solidFill>
                  <a:schemeClr val="accent1">
                    <a:lumMod val="75000"/>
                  </a:schemeClr>
                </a:solidFill>
              </a:rPr>
              <a:t>PROVOKE</a:t>
            </a:r>
            <a:r>
              <a:rPr lang="en-US" sz="3600" b="1" dirty="0" smtClean="0">
                <a:solidFill>
                  <a:srgbClr val="243049"/>
                </a:solidFill>
              </a:rPr>
              <a:t> POST</a:t>
            </a:r>
            <a:r>
              <a:rPr lang="en-US" sz="3600" b="1" dirty="0">
                <a:solidFill>
                  <a:srgbClr val="243049"/>
                </a:solidFill>
              </a:rPr>
              <a:t> BEHAVIOUR:</a:t>
            </a:r>
            <a:br>
              <a:rPr lang="en-US" sz="3600" b="1" dirty="0">
                <a:solidFill>
                  <a:srgbClr val="243049"/>
                </a:solidFill>
              </a:rPr>
            </a:br>
            <a:r>
              <a:rPr lang="en-US" sz="3600" b="1" dirty="0">
                <a:solidFill>
                  <a:srgbClr val="243049"/>
                </a:solidFill>
              </a:rPr>
              <a:t>Content-driven provocation </a:t>
            </a:r>
            <a:br>
              <a:rPr lang="en-US" sz="3600" b="1" dirty="0">
                <a:solidFill>
                  <a:srgbClr val="243049"/>
                </a:solidFill>
              </a:rPr>
            </a:br>
            <a:endParaRPr lang="en-US" sz="3600" b="1" dirty="0">
              <a:solidFill>
                <a:srgbClr val="243049"/>
              </a:solidFill>
            </a:endParaRPr>
          </a:p>
        </p:txBody>
      </p:sp>
      <p:sp>
        <p:nvSpPr>
          <p:cNvPr id="12" name="Rectangle 11"/>
          <p:cNvSpPr/>
          <p:nvPr/>
        </p:nvSpPr>
        <p:spPr>
          <a:xfrm>
            <a:off x="1361690" y="3588874"/>
            <a:ext cx="905259" cy="20207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Shape 544">
            <a:extLst>
              <a:ext uri="{FF2B5EF4-FFF2-40B4-BE49-F238E27FC236}">
                <a16:creationId xmlns:a16="http://schemas.microsoft.com/office/drawing/2014/main" xmlns="" id="{F3CAD7D5-BFB4-42CD-A1E2-A1716F1A6D00}"/>
              </a:ext>
            </a:extLst>
          </p:cNvPr>
          <p:cNvGraphicFramePr/>
          <p:nvPr>
            <p:extLst>
              <p:ext uri="{D42A27DB-BD31-4B8C-83A1-F6EECF244321}">
                <p14:modId xmlns:p14="http://schemas.microsoft.com/office/powerpoint/2010/main" val="72538171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05E70FED-BD28-4038-96AE-29B08353FC50}"/>
              </a:ext>
            </a:extLst>
          </p:cNvPr>
          <p:cNvGraphicFramePr/>
          <p:nvPr>
            <p:extLst>
              <p:ext uri="{D42A27DB-BD31-4B8C-83A1-F6EECF244321}">
                <p14:modId xmlns:p14="http://schemas.microsoft.com/office/powerpoint/2010/main" val="164487967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F4288A5B-0F9C-484F-9280-1065B94AC14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aphicFrame>
        <p:nvGraphicFramePr>
          <p:cNvPr id="716" name="Shape 716"/>
          <p:cNvGraphicFramePr/>
          <p:nvPr>
            <p:extLst>
              <p:ext uri="{D42A27DB-BD31-4B8C-83A1-F6EECF244321}">
                <p14:modId xmlns:p14="http://schemas.microsoft.com/office/powerpoint/2010/main" val="2185336211"/>
              </p:ext>
            </p:extLst>
          </p:nvPr>
        </p:nvGraphicFramePr>
        <p:xfrm>
          <a:off x="933772" y="3427642"/>
          <a:ext cx="10891510" cy="1529633"/>
        </p:xfrm>
        <a:graphic>
          <a:graphicData uri="http://schemas.openxmlformats.org/drawingml/2006/table">
            <a:tbl>
              <a:tblPr>
                <a:noFill/>
                <a:tableStyleId>{E1E1A81E-7EFA-48D1-AD55-F04F4CB29770}</a:tableStyleId>
              </a:tblPr>
              <a:tblGrid>
                <a:gridCol w="2590335">
                  <a:extLst>
                    <a:ext uri="{9D8B030D-6E8A-4147-A177-3AD203B41FA5}">
                      <a16:colId xmlns:a16="http://schemas.microsoft.com/office/drawing/2014/main" xmlns="" val="20000"/>
                    </a:ext>
                  </a:extLst>
                </a:gridCol>
                <a:gridCol w="1030900">
                  <a:extLst>
                    <a:ext uri="{9D8B030D-6E8A-4147-A177-3AD203B41FA5}">
                      <a16:colId xmlns:a16="http://schemas.microsoft.com/office/drawing/2014/main" xmlns="" val="20001"/>
                    </a:ext>
                  </a:extLst>
                </a:gridCol>
                <a:gridCol w="7270275">
                  <a:extLst>
                    <a:ext uri="{9D8B030D-6E8A-4147-A177-3AD203B41FA5}">
                      <a16:colId xmlns:a16="http://schemas.microsoft.com/office/drawing/2014/main" xmlns="" val="20002"/>
                    </a:ext>
                  </a:extLst>
                </a:gridCol>
              </a:tblGrid>
              <a:tr h="507650">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185000"/>
                        <a:buFont typeface="Arial"/>
                        <a:buNone/>
                      </a:pPr>
                      <a:r>
                        <a:rPr lang="en-US" dirty="0">
                          <a:solidFill>
                            <a:srgbClr val="7E7E7E"/>
                          </a:solidFill>
                          <a:latin typeface="Calibri"/>
                          <a:ea typeface="Calibri"/>
                          <a:cs typeface="Calibri"/>
                          <a:sym typeface="Calibri"/>
                        </a:rPr>
                        <a:t>Macron </a:t>
                      </a:r>
                      <a:r>
                        <a:rPr lang="en-US" dirty="0" smtClean="0">
                          <a:solidFill>
                            <a:srgbClr val="7E7E7E"/>
                          </a:solidFill>
                          <a:latin typeface="Calibri"/>
                          <a:ea typeface="Calibri"/>
                          <a:cs typeface="Calibri"/>
                          <a:sym typeface="Calibri"/>
                        </a:rPr>
                        <a:t>characterized </a:t>
                      </a:r>
                      <a:r>
                        <a:rPr lang="en-US" dirty="0">
                          <a:solidFill>
                            <a:srgbClr val="7E7E7E"/>
                          </a:solidFill>
                          <a:latin typeface="Calibri"/>
                          <a:ea typeface="Calibri"/>
                          <a:cs typeface="Calibri"/>
                          <a:sym typeface="Calibri"/>
                        </a:rPr>
                        <a:t>as a prostitute trying to </a:t>
                      </a:r>
                      <a:r>
                        <a:rPr lang="en-US" dirty="0" err="1">
                          <a:solidFill>
                            <a:srgbClr val="7E7E7E"/>
                          </a:solidFill>
                          <a:latin typeface="Calibri"/>
                          <a:ea typeface="Calibri"/>
                          <a:cs typeface="Calibri"/>
                          <a:sym typeface="Calibri"/>
                        </a:rPr>
                        <a:t>instrumentalise</a:t>
                      </a:r>
                      <a:r>
                        <a:rPr lang="en-US" dirty="0">
                          <a:solidFill>
                            <a:srgbClr val="7E7E7E"/>
                          </a:solidFill>
                          <a:latin typeface="Calibri"/>
                          <a:ea typeface="Calibri"/>
                          <a:cs typeface="Calibri"/>
                          <a:sym typeface="Calibri"/>
                        </a:rPr>
                        <a:t> the memory of the </a:t>
                      </a:r>
                      <a:r>
                        <a:rPr lang="en-US" dirty="0" err="1">
                          <a:solidFill>
                            <a:srgbClr val="7E7E7E"/>
                          </a:solidFill>
                          <a:latin typeface="Calibri"/>
                          <a:ea typeface="Calibri"/>
                          <a:cs typeface="Calibri"/>
                          <a:sym typeface="Calibri"/>
                        </a:rPr>
                        <a:t>Shoa</a:t>
                      </a:r>
                      <a:r>
                        <a:rPr lang="en-US" dirty="0">
                          <a:solidFill>
                            <a:srgbClr val="7E7E7E"/>
                          </a:solidFill>
                          <a:latin typeface="Calibri"/>
                          <a:ea typeface="Calibri"/>
                          <a:cs typeface="Calibri"/>
                          <a:sym typeface="Calibri"/>
                        </a:rPr>
                        <a:t> to gain votes.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2969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err="1">
                          <a:solidFill>
                            <a:srgbClr val="7E7E7E"/>
                          </a:solidFill>
                          <a:latin typeface="Calibri"/>
                          <a:ea typeface="Calibri"/>
                          <a:cs typeface="Calibri"/>
                          <a:sym typeface="Calibri"/>
                        </a:rPr>
                        <a:t>L’entreprise</a:t>
                      </a:r>
                      <a:r>
                        <a:rPr lang="en-US" dirty="0">
                          <a:solidFill>
                            <a:srgbClr val="7E7E7E"/>
                          </a:solidFill>
                          <a:latin typeface="Calibri"/>
                          <a:ea typeface="Calibri"/>
                          <a:cs typeface="Calibri"/>
                          <a:sym typeface="Calibri"/>
                        </a:rPr>
                        <a:t> de </a:t>
                      </a:r>
                      <a:r>
                        <a:rPr lang="en-US" dirty="0" err="1">
                          <a:solidFill>
                            <a:srgbClr val="7E7E7E"/>
                          </a:solidFill>
                          <a:latin typeface="Calibri"/>
                          <a:ea typeface="Calibri"/>
                          <a:cs typeface="Calibri"/>
                          <a:sym typeface="Calibri"/>
                        </a:rPr>
                        <a:t>racolage</a:t>
                      </a:r>
                      <a:r>
                        <a:rPr lang="en-US" dirty="0">
                          <a:solidFill>
                            <a:srgbClr val="7E7E7E"/>
                          </a:solidFill>
                          <a:latin typeface="Calibri"/>
                          <a:ea typeface="Calibri"/>
                          <a:cs typeface="Calibri"/>
                          <a:sym typeface="Calibri"/>
                        </a:rPr>
                        <a:t> de Macron use et abuse de la Shoah ! Il </a:t>
                      </a:r>
                      <a:r>
                        <a:rPr lang="en-US" dirty="0" err="1">
                          <a:solidFill>
                            <a:srgbClr val="7E7E7E"/>
                          </a:solidFill>
                          <a:latin typeface="Calibri"/>
                          <a:ea typeface="Calibri"/>
                          <a:cs typeface="Calibri"/>
                          <a:sym typeface="Calibri"/>
                        </a:rPr>
                        <a:t>en</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est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réduit</a:t>
                      </a:r>
                      <a:r>
                        <a:rPr lang="en-US" dirty="0">
                          <a:solidFill>
                            <a:srgbClr val="7E7E7E"/>
                          </a:solidFill>
                          <a:latin typeface="Calibri"/>
                          <a:ea typeface="Calibri"/>
                          <a:cs typeface="Calibri"/>
                          <a:sym typeface="Calibri"/>
                        </a:rPr>
                        <a:t> à faire la </a:t>
                      </a:r>
                      <a:r>
                        <a:rPr lang="en-US" dirty="0" err="1">
                          <a:solidFill>
                            <a:srgbClr val="7E7E7E"/>
                          </a:solidFill>
                          <a:latin typeface="Calibri"/>
                          <a:ea typeface="Calibri"/>
                          <a:cs typeface="Calibri"/>
                          <a:sym typeface="Calibri"/>
                        </a:rPr>
                        <a:t>pute</a:t>
                      </a:r>
                      <a:r>
                        <a:rPr lang="en-US" dirty="0">
                          <a:solidFill>
                            <a:srgbClr val="7E7E7E"/>
                          </a:solidFill>
                          <a:latin typeface="Calibri"/>
                          <a:ea typeface="Calibri"/>
                          <a:cs typeface="Calibri"/>
                          <a:sym typeface="Calibri"/>
                        </a:rPr>
                        <a:t> !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6652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185000"/>
                        <a:buFont typeface="Arial"/>
                        <a:buNone/>
                      </a:pPr>
                      <a:r>
                        <a:rPr lang="en-US" dirty="0">
                          <a:solidFill>
                            <a:srgbClr val="7E7E7E"/>
                          </a:solidFill>
                          <a:latin typeface="Calibri"/>
                          <a:ea typeface="Calibri"/>
                          <a:cs typeface="Calibri"/>
                          <a:sym typeface="Calibri"/>
                        </a:rPr>
                        <a:t>Macron’s soliciting campaign uses and abuses the Shoah! He is acting like a prostitute!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 name="Shape 717"/>
          <p:cNvSpPr txBox="1">
            <a:spLocks/>
          </p:cNvSpPr>
          <p:nvPr/>
        </p:nvSpPr>
        <p:spPr>
          <a:xfrm>
            <a:off x="838199" y="348185"/>
            <a:ext cx="10987083"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200" b="1" dirty="0">
                <a:solidFill>
                  <a:srgbClr val="243049"/>
                </a:solidFill>
              </a:rPr>
              <a:t/>
            </a:r>
            <a:br>
              <a:rPr lang="en-US" sz="3200" b="1" dirty="0">
                <a:solidFill>
                  <a:srgbClr val="243049"/>
                </a:solidFill>
              </a:rPr>
            </a:br>
            <a:endParaRPr lang="en-US" sz="3200" b="1" dirty="0">
              <a:solidFill>
                <a:srgbClr val="243049"/>
              </a:solidFill>
            </a:endParaRPr>
          </a:p>
          <a:p>
            <a:r>
              <a:rPr lang="en-US" sz="3600" b="1" dirty="0" smtClean="0">
                <a:solidFill>
                  <a:schemeClr val="accent1">
                    <a:lumMod val="75000"/>
                  </a:schemeClr>
                </a:solidFill>
              </a:rPr>
              <a:t>PROVOKE</a:t>
            </a:r>
            <a:r>
              <a:rPr lang="en-US" sz="3600" b="1" dirty="0" smtClean="0">
                <a:solidFill>
                  <a:srgbClr val="243049"/>
                </a:solidFill>
              </a:rPr>
              <a:t> </a:t>
            </a:r>
            <a:r>
              <a:rPr lang="en-US" sz="3600" b="1" dirty="0">
                <a:solidFill>
                  <a:srgbClr val="243049"/>
                </a:solidFill>
              </a:rPr>
              <a:t>POST BEHAVIOUR:</a:t>
            </a:r>
            <a:br>
              <a:rPr lang="en-US" sz="3600" b="1" dirty="0">
                <a:solidFill>
                  <a:srgbClr val="243049"/>
                </a:solidFill>
              </a:rPr>
            </a:br>
            <a:r>
              <a:rPr lang="en-US" sz="3600" b="1" dirty="0" smtClean="0">
                <a:solidFill>
                  <a:srgbClr val="243049"/>
                </a:solidFill>
              </a:rPr>
              <a:t>Attacking and infecting </a:t>
            </a:r>
          </a:p>
          <a:p>
            <a:r>
              <a:rPr lang="en-US" sz="3600" b="1" dirty="0" smtClean="0">
                <a:solidFill>
                  <a:srgbClr val="243049"/>
                </a:solidFill>
              </a:rPr>
              <a:t>communities</a:t>
            </a:r>
            <a:endParaRPr lang="en-US" sz="3600" b="1" dirty="0">
              <a:solidFill>
                <a:srgbClr val="243049"/>
              </a:solidFill>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11018"/>
          <a:stretch/>
        </p:blipFill>
        <p:spPr>
          <a:xfrm>
            <a:off x="1129448" y="3936508"/>
            <a:ext cx="2340467" cy="382313"/>
          </a:xfrm>
          <a:prstGeom prst="rect">
            <a:avLst/>
          </a:prstGeom>
        </p:spPr>
      </p:pic>
      <p:graphicFrame>
        <p:nvGraphicFramePr>
          <p:cNvPr id="7" name="Shape 544">
            <a:extLst>
              <a:ext uri="{FF2B5EF4-FFF2-40B4-BE49-F238E27FC236}">
                <a16:creationId xmlns:a16="http://schemas.microsoft.com/office/drawing/2014/main" xmlns="" id="{6F50EC42-2EF3-4DD3-84D2-FD9B524161E3}"/>
              </a:ext>
            </a:extLst>
          </p:cNvPr>
          <p:cNvGraphicFramePr/>
          <p:nvPr>
            <p:extLst>
              <p:ext uri="{D42A27DB-BD31-4B8C-83A1-F6EECF244321}">
                <p14:modId xmlns:p14="http://schemas.microsoft.com/office/powerpoint/2010/main" val="72538171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4" action="ppaction://hlinksldjump"/>
                        </a:rPr>
                        <a:t>Post </a:t>
                      </a:r>
                      <a:r>
                        <a:rPr lang="en-US" sz="1200" u="none" strike="noStrike" cap="none" dirty="0">
                          <a:hlinkClick r:id="rId4" action="ppaction://hlinksldjump"/>
                        </a:rPr>
                        <a:t>– </a:t>
                      </a:r>
                      <a:r>
                        <a:rPr lang="en-US" sz="1200" dirty="0">
                          <a:hlinkClick r:id="rId4"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Post </a:t>
                      </a:r>
                      <a:r>
                        <a:rPr lang="en-US" sz="1200" u="none" strike="noStrike" cap="none" dirty="0">
                          <a:hlinkClick r:id="rId5" action="ppaction://hlinksldjump"/>
                        </a:rPr>
                        <a:t>– </a:t>
                      </a:r>
                      <a:r>
                        <a:rPr lang="en-US" sz="1200" dirty="0">
                          <a:hlinkClick r:id="rId5"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0CE4D878-9F2F-4ACC-AF06-07F861AC2FC4}"/>
              </a:ext>
            </a:extLst>
          </p:cNvPr>
          <p:cNvGraphicFramePr/>
          <p:nvPr>
            <p:extLst>
              <p:ext uri="{D42A27DB-BD31-4B8C-83A1-F6EECF244321}">
                <p14:modId xmlns:p14="http://schemas.microsoft.com/office/powerpoint/2010/main" val="164487967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703E6000-D346-4DF5-B20D-52FC9A94D1B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aphicFrame>
        <p:nvGraphicFramePr>
          <p:cNvPr id="725" name="Shape 725"/>
          <p:cNvGraphicFramePr/>
          <p:nvPr>
            <p:extLst>
              <p:ext uri="{D42A27DB-BD31-4B8C-83A1-F6EECF244321}">
                <p14:modId xmlns:p14="http://schemas.microsoft.com/office/powerpoint/2010/main" val="2828080633"/>
              </p:ext>
            </p:extLst>
          </p:nvPr>
        </p:nvGraphicFramePr>
        <p:xfrm>
          <a:off x="420900" y="1914125"/>
          <a:ext cx="11456450" cy="2084742"/>
        </p:xfrm>
        <a:graphic>
          <a:graphicData uri="http://schemas.openxmlformats.org/drawingml/2006/table">
            <a:tbl>
              <a:tblPr>
                <a:noFill/>
                <a:tableStyleId>{E1E1A81E-7EFA-48D1-AD55-F04F4CB29770}</a:tableStyleId>
              </a:tblPr>
              <a:tblGrid>
                <a:gridCol w="3249575">
                  <a:extLst>
                    <a:ext uri="{9D8B030D-6E8A-4147-A177-3AD203B41FA5}">
                      <a16:colId xmlns:a16="http://schemas.microsoft.com/office/drawing/2014/main" xmlns="" val="20000"/>
                    </a:ext>
                  </a:extLst>
                </a:gridCol>
                <a:gridCol w="1054450">
                  <a:extLst>
                    <a:ext uri="{9D8B030D-6E8A-4147-A177-3AD203B41FA5}">
                      <a16:colId xmlns:a16="http://schemas.microsoft.com/office/drawing/2014/main" xmlns="" val="20001"/>
                    </a:ext>
                  </a:extLst>
                </a:gridCol>
                <a:gridCol w="7152425">
                  <a:extLst>
                    <a:ext uri="{9D8B030D-6E8A-4147-A177-3AD203B41FA5}">
                      <a16:colId xmlns:a16="http://schemas.microsoft.com/office/drawing/2014/main" xmlns="" val="20002"/>
                    </a:ext>
                  </a:extLst>
                </a:gridCol>
              </a:tblGrid>
              <a:tr h="649525">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User publishes a slanderous article on J-L </a:t>
                      </a:r>
                      <a:r>
                        <a:rPr lang="en-US" dirty="0" err="1">
                          <a:solidFill>
                            <a:srgbClr val="7E7E7E"/>
                          </a:solidFill>
                          <a:latin typeface="Calibri"/>
                          <a:ea typeface="Calibri"/>
                          <a:cs typeface="Calibri"/>
                          <a:sym typeface="Calibri"/>
                        </a:rPr>
                        <a:t>Mélenchon</a:t>
                      </a:r>
                      <a:r>
                        <a:rPr lang="en-US" dirty="0">
                          <a:solidFill>
                            <a:srgbClr val="7E7E7E"/>
                          </a:solidFill>
                          <a:latin typeface="Calibri"/>
                          <a:ea typeface="Calibri"/>
                          <a:cs typeface="Calibri"/>
                          <a:sym typeface="Calibri"/>
                        </a:rPr>
                        <a:t>, ultra-leftist presidential candidate, on the latter’s </a:t>
                      </a:r>
                      <a:r>
                        <a:rPr lang="en-US" dirty="0" smtClean="0">
                          <a:solidFill>
                            <a:srgbClr val="7E7E7E"/>
                          </a:solidFill>
                          <a:latin typeface="Calibri"/>
                          <a:ea typeface="Calibri"/>
                          <a:cs typeface="Calibri"/>
                          <a:sym typeface="Calibri"/>
                        </a:rPr>
                        <a:t>Facebook </a:t>
                      </a:r>
                      <a:r>
                        <a:rPr lang="en-US" dirty="0">
                          <a:solidFill>
                            <a:srgbClr val="7E7E7E"/>
                          </a:solidFill>
                          <a:latin typeface="Calibri"/>
                          <a:ea typeface="Calibri"/>
                          <a:cs typeface="Calibri"/>
                          <a:sym typeface="Calibri"/>
                        </a:rPr>
                        <a:t>page. In the article the politician is accused of all kinds of financial maneuvering and cheating.</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1140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u="sng" dirty="0">
                          <a:solidFill>
                            <a:srgbClr val="365899"/>
                          </a:solidFill>
                          <a:latin typeface="Calibri"/>
                          <a:ea typeface="Calibri"/>
                          <a:cs typeface="Calibri"/>
                          <a:sym typeface="Calibri"/>
                          <a:hlinkClick r:id="rId3"/>
                        </a:rPr>
                        <a:t>http://resistancerepublicaine.eu/…/</a:t>
                      </a:r>
                      <a:r>
                        <a:rPr lang="en-US" u="sng" dirty="0" err="1">
                          <a:solidFill>
                            <a:srgbClr val="365899"/>
                          </a:solidFill>
                          <a:latin typeface="Calibri"/>
                          <a:ea typeface="Calibri"/>
                          <a:cs typeface="Calibri"/>
                          <a:sym typeface="Calibri"/>
                          <a:hlinkClick r:id="rId3"/>
                        </a:rPr>
                        <a:t>melenchon</a:t>
                      </a:r>
                      <a:r>
                        <a:rPr lang="en-US" u="sng" dirty="0">
                          <a:solidFill>
                            <a:srgbClr val="365899"/>
                          </a:solidFill>
                          <a:latin typeface="Calibri"/>
                          <a:ea typeface="Calibri"/>
                          <a:cs typeface="Calibri"/>
                          <a:sym typeface="Calibri"/>
                          <a:hlinkClick r:id="rId3"/>
                        </a:rPr>
                        <a:t>-riche-</a:t>
                      </a:r>
                      <a:r>
                        <a:rPr lang="en-US" u="sng" dirty="0" err="1">
                          <a:solidFill>
                            <a:srgbClr val="365899"/>
                          </a:solidFill>
                          <a:latin typeface="Calibri"/>
                          <a:ea typeface="Calibri"/>
                          <a:cs typeface="Calibri"/>
                          <a:sym typeface="Calibri"/>
                          <a:hlinkClick r:id="rId3"/>
                        </a:rPr>
                        <a:t>proprie</a:t>
                      </a:r>
                      <a:r>
                        <a:rPr lang="en-US" u="sng" dirty="0">
                          <a:solidFill>
                            <a:srgbClr val="365899"/>
                          </a:solidFill>
                          <a:latin typeface="Calibri"/>
                          <a:ea typeface="Calibri"/>
                          <a:cs typeface="Calibri"/>
                          <a:sym typeface="Calibri"/>
                          <a:hlinkClick r:id="rId3"/>
                        </a:rPr>
                        <a:t>…/</a:t>
                      </a:r>
                    </a:p>
                    <a:p>
                      <a:pPr lvl="0" rtl="0">
                        <a:lnSpc>
                          <a:spcPct val="90000"/>
                        </a:lnSpc>
                        <a:spcBef>
                          <a:spcPts val="0"/>
                        </a:spcBef>
                        <a:buNone/>
                      </a:pPr>
                      <a:r>
                        <a:rPr lang="en-US" dirty="0">
                          <a:solidFill>
                            <a:srgbClr val="7E7E7E"/>
                          </a:solidFill>
                          <a:latin typeface="Calibri"/>
                          <a:ea typeface="Calibri"/>
                          <a:cs typeface="Calibri"/>
                          <a:sym typeface="Calibri"/>
                        </a:rPr>
                        <a:t>link: </a:t>
                      </a:r>
                      <a:r>
                        <a:rPr lang="en-US" u="sng" dirty="0">
                          <a:solidFill>
                            <a:schemeClr val="hlink"/>
                          </a:solidFill>
                          <a:latin typeface="Calibri"/>
                          <a:ea typeface="Calibri"/>
                          <a:cs typeface="Calibri"/>
                          <a:sym typeface="Calibri"/>
                          <a:hlinkClick r:id="rId4"/>
                        </a:rPr>
                        <a:t>https://www.facebook.com/permalink.php?id=11450328749&amp;story_fbid=10210561056960448</a:t>
                      </a:r>
                      <a:r>
                        <a:rPr lang="en-US" dirty="0">
                          <a:solidFill>
                            <a:schemeClr val="dk1"/>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06225">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u="sng" dirty="0">
                          <a:solidFill>
                            <a:srgbClr val="365899"/>
                          </a:solidFill>
                          <a:latin typeface="Calibri"/>
                          <a:ea typeface="Calibri"/>
                          <a:cs typeface="Calibri"/>
                          <a:sym typeface="Calibri"/>
                          <a:hlinkClick r:id="rId5"/>
                        </a:rPr>
                        <a:t>http://resistancerepublicaine.eu/…/</a:t>
                      </a:r>
                      <a:r>
                        <a:rPr lang="en-US" u="sng" dirty="0" err="1">
                          <a:solidFill>
                            <a:srgbClr val="365899"/>
                          </a:solidFill>
                          <a:latin typeface="Calibri"/>
                          <a:ea typeface="Calibri"/>
                          <a:cs typeface="Calibri"/>
                          <a:sym typeface="Calibri"/>
                          <a:hlinkClick r:id="rId5"/>
                        </a:rPr>
                        <a:t>melenchon</a:t>
                      </a:r>
                      <a:r>
                        <a:rPr lang="en-US" u="sng" dirty="0">
                          <a:solidFill>
                            <a:srgbClr val="365899"/>
                          </a:solidFill>
                          <a:latin typeface="Calibri"/>
                          <a:ea typeface="Calibri"/>
                          <a:cs typeface="Calibri"/>
                          <a:sym typeface="Calibri"/>
                          <a:hlinkClick r:id="rId5"/>
                        </a:rPr>
                        <a:t>-riche-</a:t>
                      </a:r>
                      <a:r>
                        <a:rPr lang="en-US" u="sng" dirty="0" err="1">
                          <a:solidFill>
                            <a:srgbClr val="365899"/>
                          </a:solidFill>
                          <a:latin typeface="Calibri"/>
                          <a:ea typeface="Calibri"/>
                          <a:cs typeface="Calibri"/>
                          <a:sym typeface="Calibri"/>
                          <a:hlinkClick r:id="rId5"/>
                        </a:rPr>
                        <a:t>proprie</a:t>
                      </a:r>
                      <a:r>
                        <a:rPr lang="en-US" u="sng" dirty="0">
                          <a:solidFill>
                            <a:srgbClr val="365899"/>
                          </a:solidFill>
                          <a:latin typeface="Calibri"/>
                          <a:ea typeface="Calibri"/>
                          <a:cs typeface="Calibri"/>
                          <a:sym typeface="Calibri"/>
                          <a:hlinkClick r:id="rId5"/>
                        </a:rPr>
                        <a:t>…/</a:t>
                      </a: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mélenchon</a:t>
                      </a:r>
                      <a:r>
                        <a:rPr lang="en-US" dirty="0">
                          <a:solidFill>
                            <a:srgbClr val="7E7E7E"/>
                          </a:solidFill>
                          <a:latin typeface="Calibri"/>
                          <a:ea typeface="Calibri"/>
                          <a:cs typeface="Calibri"/>
                          <a:sym typeface="Calibri"/>
                        </a:rPr>
                        <a:t> rich owner</a:t>
                      </a:r>
                    </a:p>
                    <a:p>
                      <a:pPr lvl="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Photo added! </a:t>
                      </a:r>
                      <a:r>
                        <a:rPr lang="en-US" dirty="0" err="1">
                          <a:solidFill>
                            <a:srgbClr val="7E7E7E"/>
                          </a:solidFill>
                          <a:latin typeface="Calibri"/>
                          <a:ea typeface="Calibri"/>
                          <a:cs typeface="Calibri"/>
                          <a:sym typeface="Calibri"/>
                        </a:rPr>
                        <a:t>Mélenchon</a:t>
                      </a:r>
                      <a:r>
                        <a:rPr lang="en-US" dirty="0">
                          <a:solidFill>
                            <a:srgbClr val="7E7E7E"/>
                          </a:solidFill>
                          <a:latin typeface="Calibri"/>
                          <a:ea typeface="Calibri"/>
                          <a:cs typeface="Calibri"/>
                          <a:sym typeface="Calibri"/>
                        </a:rPr>
                        <a:t> and Stalin.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726" name="Shape 726"/>
          <p:cNvGraphicFramePr/>
          <p:nvPr>
            <p:extLst>
              <p:ext uri="{D42A27DB-BD31-4B8C-83A1-F6EECF244321}">
                <p14:modId xmlns:p14="http://schemas.microsoft.com/office/powerpoint/2010/main" val="651595634"/>
              </p:ext>
            </p:extLst>
          </p:nvPr>
        </p:nvGraphicFramePr>
        <p:xfrm>
          <a:off x="420900" y="4179375"/>
          <a:ext cx="11456450" cy="2468790"/>
        </p:xfrm>
        <a:graphic>
          <a:graphicData uri="http://schemas.openxmlformats.org/drawingml/2006/table">
            <a:tbl>
              <a:tblPr>
                <a:noFill/>
                <a:tableStyleId>{E1E1A81E-7EFA-48D1-AD55-F04F4CB29770}</a:tableStyleId>
              </a:tblPr>
              <a:tblGrid>
                <a:gridCol w="3249525">
                  <a:extLst>
                    <a:ext uri="{9D8B030D-6E8A-4147-A177-3AD203B41FA5}">
                      <a16:colId xmlns:a16="http://schemas.microsoft.com/office/drawing/2014/main" xmlns="" val="20000"/>
                    </a:ext>
                  </a:extLst>
                </a:gridCol>
                <a:gridCol w="1054500">
                  <a:extLst>
                    <a:ext uri="{9D8B030D-6E8A-4147-A177-3AD203B41FA5}">
                      <a16:colId xmlns:a16="http://schemas.microsoft.com/office/drawing/2014/main" xmlns="" val="20001"/>
                    </a:ext>
                  </a:extLst>
                </a:gridCol>
                <a:gridCol w="7152425">
                  <a:extLst>
                    <a:ext uri="{9D8B030D-6E8A-4147-A177-3AD203B41FA5}">
                      <a16:colId xmlns:a16="http://schemas.microsoft.com/office/drawing/2014/main" xmlns="" val="20002"/>
                    </a:ext>
                  </a:extLst>
                </a:gridCol>
              </a:tblGrid>
              <a:tr h="565100">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User shares a scathing article about ultra-leftist candidate J-L </a:t>
                      </a:r>
                      <a:r>
                        <a:rPr lang="en-US" dirty="0" err="1">
                          <a:solidFill>
                            <a:srgbClr val="7E7E7E"/>
                          </a:solidFill>
                          <a:latin typeface="Calibri"/>
                          <a:ea typeface="Calibri"/>
                          <a:cs typeface="Calibri"/>
                          <a:sym typeface="Calibri"/>
                        </a:rPr>
                        <a:t>Mélanchon’s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programme</a:t>
                      </a:r>
                      <a:r>
                        <a:rPr lang="en-US" dirty="0">
                          <a:solidFill>
                            <a:srgbClr val="7E7E7E"/>
                          </a:solidFill>
                          <a:latin typeface="Calibri"/>
                          <a:ea typeface="Calibri"/>
                          <a:cs typeface="Calibri"/>
                          <a:sym typeface="Calibri"/>
                        </a:rPr>
                        <a:t>, claiming that if </a:t>
                      </a:r>
                      <a:r>
                        <a:rPr lang="en-US" dirty="0" err="1">
                          <a:solidFill>
                            <a:srgbClr val="7E7E7E"/>
                          </a:solidFill>
                          <a:latin typeface="Calibri"/>
                          <a:ea typeface="Calibri"/>
                          <a:cs typeface="Calibri"/>
                          <a:sym typeface="Calibri"/>
                        </a:rPr>
                        <a:t>Mélanchon</a:t>
                      </a:r>
                      <a:r>
                        <a:rPr lang="en-US" dirty="0">
                          <a:solidFill>
                            <a:srgbClr val="7E7E7E"/>
                          </a:solidFill>
                          <a:latin typeface="Calibri"/>
                          <a:ea typeface="Calibri"/>
                          <a:cs typeface="Calibri"/>
                          <a:sym typeface="Calibri"/>
                        </a:rPr>
                        <a:t> was to be the next president, according to his </a:t>
                      </a:r>
                      <a:r>
                        <a:rPr lang="en-US" dirty="0" smtClean="0">
                          <a:solidFill>
                            <a:srgbClr val="7E7E7E"/>
                          </a:solidFill>
                          <a:latin typeface="Calibri"/>
                          <a:ea typeface="Calibri"/>
                          <a:cs typeface="Calibri"/>
                          <a:sym typeface="Calibri"/>
                        </a:rPr>
                        <a:t>hyper-collectivist </a:t>
                      </a:r>
                      <a:r>
                        <a:rPr lang="en-US" dirty="0" err="1">
                          <a:solidFill>
                            <a:srgbClr val="7E7E7E"/>
                          </a:solidFill>
                          <a:latin typeface="Calibri"/>
                          <a:ea typeface="Calibri"/>
                          <a:cs typeface="Calibri"/>
                          <a:sym typeface="Calibri"/>
                        </a:rPr>
                        <a:t>programme</a:t>
                      </a:r>
                      <a:r>
                        <a:rPr lang="en-US" dirty="0">
                          <a:solidFill>
                            <a:srgbClr val="7E7E7E"/>
                          </a:solidFill>
                          <a:latin typeface="Calibri"/>
                          <a:ea typeface="Calibri"/>
                          <a:cs typeface="Calibri"/>
                          <a:sym typeface="Calibri"/>
                        </a:rPr>
                        <a:t> the state would “rule everything, detain everything, dominate everything”. This article is shared on </a:t>
                      </a:r>
                      <a:r>
                        <a:rPr lang="en-US" dirty="0" err="1">
                          <a:solidFill>
                            <a:srgbClr val="7E7E7E"/>
                          </a:solidFill>
                          <a:latin typeface="Calibri"/>
                          <a:ea typeface="Calibri"/>
                          <a:cs typeface="Calibri"/>
                          <a:sym typeface="Calibri"/>
                        </a:rPr>
                        <a:t>Mélenchon’s</a:t>
                      </a:r>
                      <a:r>
                        <a:rPr lang="en-US" dirty="0">
                          <a:solidFill>
                            <a:srgbClr val="7E7E7E"/>
                          </a:solidFill>
                          <a:latin typeface="Calibri"/>
                          <a:ea typeface="Calibri"/>
                          <a:cs typeface="Calibri"/>
                          <a:sym typeface="Calibri"/>
                        </a:rPr>
                        <a:t> Facebook page clearly to provoke his followers.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Ami(e)s </a:t>
                      </a:r>
                      <a:r>
                        <a:rPr lang="en-US" dirty="0" err="1">
                          <a:solidFill>
                            <a:srgbClr val="7E7E7E"/>
                          </a:solidFill>
                          <a:latin typeface="Calibri"/>
                          <a:ea typeface="Calibri"/>
                          <a:cs typeface="Calibri"/>
                          <a:sym typeface="Calibri"/>
                        </a:rPr>
                        <a:t>Insoumis</a:t>
                      </a:r>
                      <a:r>
                        <a:rPr lang="en-US" dirty="0">
                          <a:solidFill>
                            <a:srgbClr val="7E7E7E"/>
                          </a:solidFill>
                          <a:latin typeface="Calibri"/>
                          <a:ea typeface="Calibri"/>
                          <a:cs typeface="Calibri"/>
                          <a:sym typeface="Calibri"/>
                        </a:rPr>
                        <a:t>(e)s </a:t>
                      </a:r>
                      <a:r>
                        <a:rPr lang="en-US" dirty="0" err="1">
                          <a:solidFill>
                            <a:srgbClr val="7E7E7E"/>
                          </a:solidFill>
                          <a:latin typeface="Calibri"/>
                          <a:ea typeface="Calibri"/>
                          <a:cs typeface="Calibri"/>
                          <a:sym typeface="Calibri"/>
                        </a:rPr>
                        <a:t>regardez</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donc</a:t>
                      </a:r>
                      <a:r>
                        <a:rPr lang="en-US" dirty="0">
                          <a:solidFill>
                            <a:srgbClr val="7E7E7E"/>
                          </a:solidFill>
                          <a:latin typeface="Calibri"/>
                          <a:ea typeface="Calibri"/>
                          <a:cs typeface="Calibri"/>
                          <a:sym typeface="Calibri"/>
                        </a:rPr>
                        <a:t> sur quoi </a:t>
                      </a:r>
                      <a:r>
                        <a:rPr lang="en-US" dirty="0" err="1">
                          <a:solidFill>
                            <a:srgbClr val="7E7E7E"/>
                          </a:solidFill>
                          <a:latin typeface="Calibri"/>
                          <a:ea typeface="Calibri"/>
                          <a:cs typeface="Calibri"/>
                          <a:sym typeface="Calibri"/>
                        </a:rPr>
                        <a:t>je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viens</a:t>
                      </a:r>
                      <a:r>
                        <a:rPr lang="en-US" dirty="0">
                          <a:solidFill>
                            <a:srgbClr val="7E7E7E"/>
                          </a:solidFill>
                          <a:latin typeface="Calibri"/>
                          <a:ea typeface="Calibri"/>
                          <a:cs typeface="Calibri"/>
                          <a:sym typeface="Calibri"/>
                        </a:rPr>
                        <a:t> de </a:t>
                      </a:r>
                      <a:r>
                        <a:rPr lang="en-US" dirty="0" err="1">
                          <a:solidFill>
                            <a:srgbClr val="7E7E7E"/>
                          </a:solidFill>
                          <a:latin typeface="Calibri"/>
                          <a:ea typeface="Calibri"/>
                          <a:cs typeface="Calibri"/>
                          <a:sym typeface="Calibri"/>
                        </a:rPr>
                        <a:t>tomber</a:t>
                      </a:r>
                      <a:r>
                        <a:rPr lang="en-US" dirty="0">
                          <a:solidFill>
                            <a:srgbClr val="7E7E7E"/>
                          </a:solidFill>
                          <a:latin typeface="Calibri"/>
                          <a:ea typeface="Calibri"/>
                          <a:cs typeface="Calibri"/>
                          <a:sym typeface="Calibri"/>
                        </a:rPr>
                        <a:t> !!! </a:t>
                      </a:r>
                      <a:r>
                        <a:rPr lang="en-US" dirty="0" err="1">
                          <a:solidFill>
                            <a:srgbClr val="7E7E7E"/>
                          </a:solidFill>
                          <a:latin typeface="Calibri"/>
                          <a:ea typeface="Calibri"/>
                          <a:cs typeface="Calibri"/>
                          <a:sym typeface="Calibri"/>
                        </a:rPr>
                        <a:t>c'est</a:t>
                      </a:r>
                      <a:r>
                        <a:rPr lang="en-US" dirty="0">
                          <a:solidFill>
                            <a:srgbClr val="7E7E7E"/>
                          </a:solidFill>
                          <a:latin typeface="Calibri"/>
                          <a:ea typeface="Calibri"/>
                          <a:cs typeface="Calibri"/>
                          <a:sym typeface="Calibri"/>
                        </a:rPr>
                        <a:t> comment dire ..... du </a:t>
                      </a:r>
                      <a:r>
                        <a:rPr lang="en-US" dirty="0" err="1">
                          <a:solidFill>
                            <a:srgbClr val="7E7E7E"/>
                          </a:solidFill>
                          <a:latin typeface="Calibri"/>
                          <a:ea typeface="Calibri"/>
                          <a:cs typeface="Calibri"/>
                          <a:sym typeface="Calibri"/>
                        </a:rPr>
                        <a:t>foutage</a:t>
                      </a:r>
                      <a:r>
                        <a:rPr lang="en-US" dirty="0">
                          <a:solidFill>
                            <a:srgbClr val="7E7E7E"/>
                          </a:solidFill>
                          <a:latin typeface="Calibri"/>
                          <a:ea typeface="Calibri"/>
                          <a:cs typeface="Calibri"/>
                          <a:sym typeface="Calibri"/>
                        </a:rPr>
                        <a:t> du </a:t>
                      </a:r>
                      <a:r>
                        <a:rPr lang="en-US" dirty="0" err="1">
                          <a:solidFill>
                            <a:srgbClr val="7E7E7E"/>
                          </a:solidFill>
                          <a:latin typeface="Calibri"/>
                          <a:ea typeface="Calibri"/>
                          <a:cs typeface="Calibri"/>
                          <a:sym typeface="Calibri"/>
                        </a:rPr>
                        <a:t>gueule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carrément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même</a:t>
                      </a:r>
                      <a:r>
                        <a:rPr lang="en-US" dirty="0">
                          <a:solidFill>
                            <a:srgbClr val="7E7E7E"/>
                          </a:solidFill>
                          <a:latin typeface="Calibri"/>
                          <a:ea typeface="Calibri"/>
                          <a:cs typeface="Calibri"/>
                          <a:sym typeface="Calibri"/>
                        </a:rPr>
                        <a:t> </a:t>
                      </a:r>
                    </a:p>
                    <a:p>
                      <a:pPr lvl="0" rtl="0">
                        <a:lnSpc>
                          <a:spcPct val="90000"/>
                        </a:lnSpc>
                        <a:spcBef>
                          <a:spcPts val="0"/>
                        </a:spcBef>
                        <a:buNone/>
                      </a:pPr>
                      <a:r>
                        <a:rPr lang="en-US" dirty="0">
                          <a:solidFill>
                            <a:srgbClr val="7E7E7E"/>
                          </a:solidFill>
                          <a:latin typeface="Calibri"/>
                          <a:ea typeface="Calibri"/>
                          <a:cs typeface="Calibri"/>
                          <a:sym typeface="Calibri"/>
                        </a:rPr>
                        <a:t>Link:</a:t>
                      </a:r>
                      <a:r>
                        <a:rPr lang="en-US" dirty="0">
                          <a:solidFill>
                            <a:schemeClr val="dk1"/>
                          </a:solidFill>
                          <a:latin typeface="Calibri"/>
                          <a:ea typeface="Calibri"/>
                          <a:cs typeface="Calibri"/>
                          <a:sym typeface="Calibri"/>
                        </a:rPr>
                        <a:t> </a:t>
                      </a:r>
                      <a:r>
                        <a:rPr lang="en-US" u="sng" dirty="0">
                          <a:solidFill>
                            <a:schemeClr val="hlink"/>
                          </a:solidFill>
                          <a:latin typeface="Calibri"/>
                          <a:ea typeface="Calibri"/>
                          <a:cs typeface="Calibri"/>
                          <a:sym typeface="Calibri"/>
                          <a:hlinkClick r:id="rId6"/>
                        </a:rPr>
                        <a:t>https://www.facebook.com/permalink.php?id=11450328749&amp;story_fbid=10203318587722710</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Rebellious friends (J-L </a:t>
                      </a:r>
                      <a:r>
                        <a:rPr lang="en-US" dirty="0" err="1">
                          <a:solidFill>
                            <a:srgbClr val="7E7E7E"/>
                          </a:solidFill>
                          <a:latin typeface="Calibri"/>
                          <a:ea typeface="Calibri"/>
                          <a:cs typeface="Calibri"/>
                          <a:sym typeface="Calibri"/>
                        </a:rPr>
                        <a:t>Mélenchon’s</a:t>
                      </a:r>
                      <a:r>
                        <a:rPr lang="en-US" dirty="0">
                          <a:solidFill>
                            <a:srgbClr val="7E7E7E"/>
                          </a:solidFill>
                          <a:latin typeface="Calibri"/>
                          <a:ea typeface="Calibri"/>
                          <a:cs typeface="Calibri"/>
                          <a:sym typeface="Calibri"/>
                        </a:rPr>
                        <a:t> followers’ </a:t>
                      </a:r>
                      <a:r>
                        <a:rPr lang="en-US" dirty="0" err="1">
                          <a:solidFill>
                            <a:srgbClr val="7E7E7E"/>
                          </a:solidFill>
                          <a:latin typeface="Calibri"/>
                          <a:ea typeface="Calibri"/>
                          <a:cs typeface="Calibri"/>
                          <a:sym typeface="Calibri"/>
                        </a:rPr>
                        <a:t>monicker</a:t>
                      </a:r>
                      <a:r>
                        <a:rPr lang="en-US" dirty="0">
                          <a:solidFill>
                            <a:srgbClr val="7E7E7E"/>
                          </a:solidFill>
                          <a:latin typeface="Calibri"/>
                          <a:ea typeface="Calibri"/>
                          <a:cs typeface="Calibri"/>
                          <a:sym typeface="Calibri"/>
                        </a:rPr>
                        <a:t>), look what </a:t>
                      </a:r>
                      <a:r>
                        <a:rPr lang="en-US" dirty="0" err="1">
                          <a:solidFill>
                            <a:srgbClr val="7E7E7E"/>
                          </a:solidFill>
                          <a:latin typeface="Calibri"/>
                          <a:ea typeface="Calibri"/>
                          <a:cs typeface="Calibri"/>
                          <a:sym typeface="Calibri"/>
                        </a:rPr>
                        <a:t>i</a:t>
                      </a:r>
                      <a:r>
                        <a:rPr lang="en-US" dirty="0">
                          <a:solidFill>
                            <a:srgbClr val="7E7E7E"/>
                          </a:solidFill>
                          <a:latin typeface="Calibri"/>
                          <a:ea typeface="Calibri"/>
                          <a:cs typeface="Calibri"/>
                          <a:sym typeface="Calibri"/>
                        </a:rPr>
                        <a:t> have come across! it is, how shall I put it? ...clearly bullshit, to say the least!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730" name="Shape 73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15173" y="2196675"/>
            <a:ext cx="3114150" cy="1612225"/>
          </a:xfrm>
          <a:prstGeom prst="rect">
            <a:avLst/>
          </a:prstGeom>
          <a:noFill/>
          <a:ln>
            <a:noFill/>
          </a:ln>
        </p:spPr>
      </p:pic>
      <p:pic>
        <p:nvPicPr>
          <p:cNvPr id="731" name="Shape 73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69329" y="4281417"/>
            <a:ext cx="2198342" cy="2246102"/>
          </a:xfrm>
          <a:prstGeom prst="rect">
            <a:avLst/>
          </a:prstGeom>
          <a:noFill/>
          <a:ln>
            <a:noFill/>
          </a:ln>
        </p:spPr>
      </p:pic>
      <p:sp>
        <p:nvSpPr>
          <p:cNvPr id="11" name="Rectangle 10"/>
          <p:cNvSpPr/>
          <p:nvPr/>
        </p:nvSpPr>
        <p:spPr>
          <a:xfrm>
            <a:off x="817199" y="2255681"/>
            <a:ext cx="776872" cy="13891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00172" y="4294867"/>
            <a:ext cx="618127" cy="99222"/>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717"/>
          <p:cNvSpPr txBox="1">
            <a:spLocks/>
          </p:cNvSpPr>
          <p:nvPr/>
        </p:nvSpPr>
        <p:spPr>
          <a:xfrm>
            <a:off x="817199" y="341224"/>
            <a:ext cx="10987083"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200" b="1" dirty="0">
                <a:solidFill>
                  <a:srgbClr val="243049"/>
                </a:solidFill>
              </a:rPr>
              <a:t/>
            </a:r>
            <a:br>
              <a:rPr lang="en-US" sz="3200" b="1" dirty="0">
                <a:solidFill>
                  <a:srgbClr val="243049"/>
                </a:solidFill>
              </a:rPr>
            </a:br>
            <a:endParaRPr lang="en-US" sz="3200" b="1" dirty="0">
              <a:solidFill>
                <a:srgbClr val="243049"/>
              </a:solidFill>
            </a:endParaRPr>
          </a:p>
          <a:p>
            <a:r>
              <a:rPr lang="en-US" sz="3600" b="1" dirty="0" smtClean="0">
                <a:solidFill>
                  <a:schemeClr val="accent1">
                    <a:lumMod val="75000"/>
                  </a:schemeClr>
                </a:solidFill>
              </a:rPr>
              <a:t>PROVOKE</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Attacking and infecting</a:t>
            </a:r>
          </a:p>
          <a:p>
            <a:r>
              <a:rPr lang="en-US" sz="3600" b="1" dirty="0" smtClean="0">
                <a:solidFill>
                  <a:srgbClr val="243049"/>
                </a:solidFill>
              </a:rPr>
              <a:t>communities</a:t>
            </a:r>
            <a:endParaRPr lang="en-US" sz="3600" b="1" dirty="0">
              <a:solidFill>
                <a:srgbClr val="243049"/>
              </a:solidFill>
            </a:endParaRPr>
          </a:p>
        </p:txBody>
      </p:sp>
      <p:graphicFrame>
        <p:nvGraphicFramePr>
          <p:cNvPr id="16" name="Shape 544">
            <a:extLst>
              <a:ext uri="{FF2B5EF4-FFF2-40B4-BE49-F238E27FC236}">
                <a16:creationId xmlns:a16="http://schemas.microsoft.com/office/drawing/2014/main" xmlns="" id="{354B543B-45A8-432F-82DB-345CFF871242}"/>
              </a:ext>
            </a:extLst>
          </p:cNvPr>
          <p:cNvGraphicFramePr/>
          <p:nvPr>
            <p:extLst>
              <p:ext uri="{D42A27DB-BD31-4B8C-83A1-F6EECF244321}">
                <p14:modId xmlns:p14="http://schemas.microsoft.com/office/powerpoint/2010/main" val="72538171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7" name="Shape 545">
            <a:extLst>
              <a:ext uri="{FF2B5EF4-FFF2-40B4-BE49-F238E27FC236}">
                <a16:creationId xmlns:a16="http://schemas.microsoft.com/office/drawing/2014/main" xmlns="" id="{BF46AFA4-F035-44D6-858C-E54E0CBD8B55}"/>
              </a:ext>
            </a:extLst>
          </p:cNvPr>
          <p:cNvGraphicFramePr/>
          <p:nvPr>
            <p:extLst>
              <p:ext uri="{D42A27DB-BD31-4B8C-83A1-F6EECF244321}">
                <p14:modId xmlns:p14="http://schemas.microsoft.com/office/powerpoint/2010/main" val="164487967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5" name="Rectangle 14">
            <a:extLst>
              <a:ext uri="{FF2B5EF4-FFF2-40B4-BE49-F238E27FC236}">
                <a16:creationId xmlns:a16="http://schemas.microsoft.com/office/drawing/2014/main" xmlns="" id="{76D7CDC3-991A-4CA0-A20B-2402B05155B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graphicFrame>
        <p:nvGraphicFramePr>
          <p:cNvPr id="737" name="Shape 737"/>
          <p:cNvGraphicFramePr/>
          <p:nvPr>
            <p:extLst>
              <p:ext uri="{D42A27DB-BD31-4B8C-83A1-F6EECF244321}">
                <p14:modId xmlns:p14="http://schemas.microsoft.com/office/powerpoint/2010/main" val="2228952494"/>
              </p:ext>
            </p:extLst>
          </p:nvPr>
        </p:nvGraphicFramePr>
        <p:xfrm>
          <a:off x="420900" y="1821525"/>
          <a:ext cx="11456450" cy="2656225"/>
        </p:xfrm>
        <a:graphic>
          <a:graphicData uri="http://schemas.openxmlformats.org/drawingml/2006/table">
            <a:tbl>
              <a:tblPr>
                <a:noFill/>
                <a:tableStyleId>{E1E1A81E-7EFA-48D1-AD55-F04F4CB29770}</a:tableStyleId>
              </a:tblPr>
              <a:tblGrid>
                <a:gridCol w="3249575">
                  <a:extLst>
                    <a:ext uri="{9D8B030D-6E8A-4147-A177-3AD203B41FA5}">
                      <a16:colId xmlns:a16="http://schemas.microsoft.com/office/drawing/2014/main" xmlns="" val="20000"/>
                    </a:ext>
                  </a:extLst>
                </a:gridCol>
                <a:gridCol w="1054450">
                  <a:extLst>
                    <a:ext uri="{9D8B030D-6E8A-4147-A177-3AD203B41FA5}">
                      <a16:colId xmlns:a16="http://schemas.microsoft.com/office/drawing/2014/main" xmlns="" val="20001"/>
                    </a:ext>
                  </a:extLst>
                </a:gridCol>
                <a:gridCol w="7152425">
                  <a:extLst>
                    <a:ext uri="{9D8B030D-6E8A-4147-A177-3AD203B41FA5}">
                      <a16:colId xmlns:a16="http://schemas.microsoft.com/office/drawing/2014/main" xmlns="" val="20002"/>
                    </a:ext>
                  </a:extLst>
                </a:gridCol>
              </a:tblGrid>
              <a:tr h="968800">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dirty="0">
                          <a:solidFill>
                            <a:srgbClr val="7E7E7E"/>
                          </a:solidFill>
                          <a:latin typeface="Calibri"/>
                          <a:ea typeface="Calibri"/>
                          <a:cs typeface="Calibri"/>
                          <a:sym typeface="Calibri"/>
                        </a:rPr>
                        <a:t>Fake news </a:t>
                      </a:r>
                      <a:r>
                        <a:rPr lang="en-US" dirty="0" smtClean="0">
                          <a:solidFill>
                            <a:srgbClr val="7E7E7E"/>
                          </a:solidFill>
                          <a:latin typeface="Calibri"/>
                          <a:ea typeface="Calibri"/>
                          <a:cs typeface="Calibri"/>
                          <a:sym typeface="Calibri"/>
                        </a:rPr>
                        <a:t>utilized </a:t>
                      </a:r>
                      <a:r>
                        <a:rPr lang="en-US" dirty="0">
                          <a:solidFill>
                            <a:srgbClr val="7E7E7E"/>
                          </a:solidFill>
                          <a:latin typeface="Calibri"/>
                          <a:ea typeface="Calibri"/>
                          <a:cs typeface="Calibri"/>
                          <a:sym typeface="Calibri"/>
                        </a:rPr>
                        <a:t>sarcastically by the author to provoke the </a:t>
                      </a:r>
                      <a:r>
                        <a:rPr lang="en-US" dirty="0" err="1">
                          <a:solidFill>
                            <a:srgbClr val="7E7E7E"/>
                          </a:solidFill>
                          <a:latin typeface="Calibri"/>
                          <a:ea typeface="Calibri"/>
                          <a:cs typeface="Calibri"/>
                          <a:sym typeface="Calibri"/>
                        </a:rPr>
                        <a:t>Fillon</a:t>
                      </a:r>
                      <a:r>
                        <a:rPr lang="en-US" dirty="0">
                          <a:solidFill>
                            <a:srgbClr val="7E7E7E"/>
                          </a:solidFill>
                          <a:latin typeface="Calibri"/>
                          <a:ea typeface="Calibri"/>
                          <a:cs typeface="Calibri"/>
                          <a:sym typeface="Calibri"/>
                        </a:rPr>
                        <a:t> camp: </a:t>
                      </a:r>
                      <a:r>
                        <a:rPr lang="en-US" dirty="0" err="1">
                          <a:solidFill>
                            <a:srgbClr val="7E7E7E"/>
                          </a:solidFill>
                          <a:latin typeface="Calibri"/>
                          <a:ea typeface="Calibri"/>
                          <a:cs typeface="Calibri"/>
                          <a:sym typeface="Calibri"/>
                        </a:rPr>
                        <a:t>Fillon</a:t>
                      </a:r>
                      <a:r>
                        <a:rPr lang="en-US" dirty="0">
                          <a:solidFill>
                            <a:srgbClr val="7E7E7E"/>
                          </a:solidFill>
                          <a:latin typeface="Calibri"/>
                          <a:ea typeface="Calibri"/>
                          <a:cs typeface="Calibri"/>
                          <a:sym typeface="Calibri"/>
                        </a:rPr>
                        <a:t> is supposed to have said that despite his first round elimination he would insist on being present in the second round ignoring the rules.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6880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None/>
                      </a:pPr>
                      <a:r>
                        <a:rPr lang="en-US" dirty="0" err="1">
                          <a:solidFill>
                            <a:srgbClr val="7E7E7E"/>
                          </a:solidFill>
                          <a:latin typeface="Calibri"/>
                          <a:ea typeface="Calibri"/>
                          <a:cs typeface="Calibri"/>
                          <a:sym typeface="Calibri"/>
                        </a:rPr>
                        <a:t>Fillon</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maintient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sa</a:t>
                      </a:r>
                      <a:r>
                        <a:rPr lang="en-US" dirty="0">
                          <a:solidFill>
                            <a:srgbClr val="7E7E7E"/>
                          </a:solidFill>
                          <a:latin typeface="Calibri"/>
                          <a:ea typeface="Calibri"/>
                          <a:cs typeface="Calibri"/>
                          <a:sym typeface="Calibri"/>
                        </a:rPr>
                        <a:t> candidature au 2e tour : "</a:t>
                      </a:r>
                      <a:r>
                        <a:rPr lang="en-US" dirty="0" err="1">
                          <a:solidFill>
                            <a:srgbClr val="7E7E7E"/>
                          </a:solidFill>
                          <a:latin typeface="Calibri"/>
                          <a:ea typeface="Calibri"/>
                          <a:cs typeface="Calibri"/>
                          <a:sym typeface="Calibri"/>
                        </a:rPr>
                        <a:t>je</a:t>
                      </a:r>
                      <a:r>
                        <a:rPr lang="en-US" dirty="0">
                          <a:solidFill>
                            <a:srgbClr val="7E7E7E"/>
                          </a:solidFill>
                          <a:latin typeface="Calibri"/>
                          <a:ea typeface="Calibri"/>
                          <a:cs typeface="Calibri"/>
                          <a:sym typeface="Calibri"/>
                        </a:rPr>
                        <a:t> refuse </a:t>
                      </a:r>
                      <a:r>
                        <a:rPr lang="en-US" dirty="0" err="1">
                          <a:solidFill>
                            <a:srgbClr val="7E7E7E"/>
                          </a:solidFill>
                          <a:latin typeface="Calibri"/>
                          <a:ea typeface="Calibri"/>
                          <a:cs typeface="Calibri"/>
                          <a:sym typeface="Calibri"/>
                        </a:rPr>
                        <a:t>qu’on</a:t>
                      </a:r>
                      <a:r>
                        <a:rPr lang="en-US" dirty="0">
                          <a:solidFill>
                            <a:srgbClr val="7E7E7E"/>
                          </a:solidFill>
                          <a:latin typeface="Calibri"/>
                          <a:ea typeface="Calibri"/>
                          <a:cs typeface="Calibri"/>
                          <a:sym typeface="Calibri"/>
                        </a:rPr>
                        <a:t> vole </a:t>
                      </a:r>
                      <a:r>
                        <a:rPr lang="en-US" dirty="0" err="1">
                          <a:solidFill>
                            <a:srgbClr val="7E7E7E"/>
                          </a:solidFill>
                          <a:latin typeface="Calibri"/>
                          <a:ea typeface="Calibri"/>
                          <a:cs typeface="Calibri"/>
                          <a:sym typeface="Calibri"/>
                        </a:rPr>
                        <a:t>cette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élection</a:t>
                      </a:r>
                      <a:r>
                        <a:rPr lang="en-US" dirty="0">
                          <a:solidFill>
                            <a:srgbClr val="7E7E7E"/>
                          </a:solidFill>
                          <a:latin typeface="Calibri"/>
                          <a:ea typeface="Calibri"/>
                          <a:cs typeface="Calibri"/>
                          <a:sym typeface="Calibri"/>
                        </a:rPr>
                        <a:t> au </a:t>
                      </a:r>
                      <a:r>
                        <a:rPr lang="en-US" dirty="0" err="1">
                          <a:solidFill>
                            <a:srgbClr val="7E7E7E"/>
                          </a:solidFill>
                          <a:latin typeface="Calibri"/>
                          <a:ea typeface="Calibri"/>
                          <a:cs typeface="Calibri"/>
                          <a:sym typeface="Calibri"/>
                        </a:rPr>
                        <a:t>peuple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français</a:t>
                      </a:r>
                      <a:r>
                        <a:rPr lang="en-US" dirty="0">
                          <a:solidFill>
                            <a:srgbClr val="7E7E7E"/>
                          </a:solidFill>
                          <a:latin typeface="Calibri"/>
                          <a:ea typeface="Calibri"/>
                          <a:cs typeface="Calibri"/>
                          <a:sym typeface="Calibri"/>
                        </a:rPr>
                        <a:t>" </a:t>
                      </a:r>
                      <a:r>
                        <a:rPr lang="en-US" u="sng" dirty="0">
                          <a:solidFill>
                            <a:schemeClr val="hlink"/>
                          </a:solidFill>
                          <a:latin typeface="Calibri"/>
                          <a:ea typeface="Calibri"/>
                          <a:cs typeface="Calibri"/>
                          <a:sym typeface="Calibri"/>
                          <a:hlinkClick r:id="rId3"/>
                        </a:rPr>
                        <a:t>https://t.co/gFKwM76TvM</a:t>
                      </a:r>
                      <a:r>
                        <a:rPr lang="en-US" dirty="0">
                          <a:solidFill>
                            <a:schemeClr val="dk1"/>
                          </a:solidFill>
                          <a:latin typeface="Calibri"/>
                          <a:ea typeface="Calibri"/>
                          <a:cs typeface="Calibri"/>
                          <a:sym typeface="Calibri"/>
                        </a:rPr>
                        <a:t>  </a:t>
                      </a:r>
                      <a:r>
                        <a:rPr lang="en-US" dirty="0">
                          <a:solidFill>
                            <a:srgbClr val="7E7E7E"/>
                          </a:solidFill>
                          <a:latin typeface="Calibri"/>
                          <a:ea typeface="Calibri"/>
                          <a:cs typeface="Calibri"/>
                          <a:sym typeface="Calibri"/>
                        </a:rPr>
                        <a:t>via @</a:t>
                      </a:r>
                      <a:r>
                        <a:rPr lang="en-US" dirty="0" err="1">
                          <a:solidFill>
                            <a:srgbClr val="7E7E7E"/>
                          </a:solidFill>
                          <a:latin typeface="Calibri"/>
                          <a:ea typeface="Calibri"/>
                          <a:cs typeface="Calibri"/>
                          <a:sym typeface="Calibri"/>
                        </a:rPr>
                        <a:t>le_gorafi</a:t>
                      </a:r>
                      <a:endParaRPr lang="en-US" dirty="0">
                        <a:solidFill>
                          <a:srgbClr val="7E7E7E"/>
                        </a:solidFill>
                        <a:latin typeface="Calibri"/>
                        <a:ea typeface="Calibri"/>
                        <a:cs typeface="Calibri"/>
                        <a:sym typeface="Calibri"/>
                      </a:endParaRPr>
                    </a:p>
                    <a:p>
                      <a:pPr lvl="0" rtl="0">
                        <a:spcBef>
                          <a:spcPts val="0"/>
                        </a:spcBef>
                        <a:buNone/>
                      </a:pPr>
                      <a:r>
                        <a:rPr lang="en-US" dirty="0">
                          <a:solidFill>
                            <a:srgbClr val="7E7E7E"/>
                          </a:solidFill>
                          <a:latin typeface="Calibri"/>
                          <a:ea typeface="Calibri"/>
                          <a:cs typeface="Calibri"/>
                          <a:sym typeface="Calibri"/>
                        </a:rPr>
                        <a:t>Link: </a:t>
                      </a:r>
                      <a:r>
                        <a:rPr lang="en-US" u="sng" dirty="0">
                          <a:solidFill>
                            <a:schemeClr val="hlink"/>
                          </a:solidFill>
                          <a:latin typeface="Calibri"/>
                          <a:ea typeface="Calibri"/>
                          <a:cs typeface="Calibri"/>
                          <a:sym typeface="Calibri"/>
                          <a:hlinkClick r:id="rId4"/>
                        </a:rPr>
                        <a:t>https://twitter.com/ornikkar/status/856430808256696321</a:t>
                      </a:r>
                      <a:r>
                        <a:rPr lang="en-US" dirty="0">
                          <a:solidFill>
                            <a:schemeClr val="dk1"/>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18625">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spcBef>
                          <a:spcPts val="0"/>
                        </a:spcBef>
                        <a:buClr>
                          <a:schemeClr val="dk1"/>
                        </a:buClr>
                        <a:buSzPct val="78571"/>
                        <a:buFont typeface="Arial"/>
                        <a:buNone/>
                      </a:pPr>
                      <a:r>
                        <a:rPr lang="en-US" dirty="0" err="1">
                          <a:solidFill>
                            <a:srgbClr val="7E7E7E"/>
                          </a:solidFill>
                          <a:latin typeface="Calibri"/>
                          <a:ea typeface="Calibri"/>
                          <a:cs typeface="Calibri"/>
                          <a:sym typeface="Calibri"/>
                        </a:rPr>
                        <a:t>Fillon</a:t>
                      </a:r>
                      <a:r>
                        <a:rPr lang="en-US" dirty="0">
                          <a:solidFill>
                            <a:srgbClr val="7E7E7E"/>
                          </a:solidFill>
                          <a:latin typeface="Calibri"/>
                          <a:ea typeface="Calibri"/>
                          <a:cs typeface="Calibri"/>
                          <a:sym typeface="Calibri"/>
                        </a:rPr>
                        <a:t> maintains his bid for the presidency in the second round of the elections: “I will not allow them to steal the possibility of voting from the French people”!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738" name="Shape 738"/>
          <p:cNvGraphicFramePr/>
          <p:nvPr>
            <p:extLst>
              <p:ext uri="{D42A27DB-BD31-4B8C-83A1-F6EECF244321}">
                <p14:modId xmlns:p14="http://schemas.microsoft.com/office/powerpoint/2010/main" val="3291628764"/>
              </p:ext>
            </p:extLst>
          </p:nvPr>
        </p:nvGraphicFramePr>
        <p:xfrm>
          <a:off x="420900" y="4543975"/>
          <a:ext cx="11456450" cy="1914054"/>
        </p:xfrm>
        <a:graphic>
          <a:graphicData uri="http://schemas.openxmlformats.org/drawingml/2006/table">
            <a:tbl>
              <a:tblPr>
                <a:noFill/>
                <a:tableStyleId>{E1E1A81E-7EFA-48D1-AD55-F04F4CB29770}</a:tableStyleId>
              </a:tblPr>
              <a:tblGrid>
                <a:gridCol w="3249525">
                  <a:extLst>
                    <a:ext uri="{9D8B030D-6E8A-4147-A177-3AD203B41FA5}">
                      <a16:colId xmlns:a16="http://schemas.microsoft.com/office/drawing/2014/main" xmlns="" val="20000"/>
                    </a:ext>
                  </a:extLst>
                </a:gridCol>
                <a:gridCol w="1054500">
                  <a:extLst>
                    <a:ext uri="{9D8B030D-6E8A-4147-A177-3AD203B41FA5}">
                      <a16:colId xmlns:a16="http://schemas.microsoft.com/office/drawing/2014/main" xmlns="" val="20001"/>
                    </a:ext>
                  </a:extLst>
                </a:gridCol>
                <a:gridCol w="7152425">
                  <a:extLst>
                    <a:ext uri="{9D8B030D-6E8A-4147-A177-3AD203B41FA5}">
                      <a16:colId xmlns:a16="http://schemas.microsoft.com/office/drawing/2014/main" xmlns="" val="20002"/>
                    </a:ext>
                  </a:extLst>
                </a:gridCol>
              </a:tblGrid>
              <a:tr h="565100">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The user quotes a phrase (originally from </a:t>
                      </a:r>
                      <a:r>
                        <a:rPr lang="en-US" dirty="0" err="1">
                          <a:solidFill>
                            <a:srgbClr val="7E7E7E"/>
                          </a:solidFill>
                          <a:latin typeface="Calibri"/>
                          <a:ea typeface="Calibri"/>
                          <a:cs typeface="Calibri"/>
                          <a:sym typeface="Calibri"/>
                        </a:rPr>
                        <a:t>gorafi</a:t>
                      </a:r>
                      <a:r>
                        <a:rPr lang="en-US" dirty="0">
                          <a:solidFill>
                            <a:srgbClr val="7E7E7E"/>
                          </a:solidFill>
                          <a:latin typeface="Calibri"/>
                          <a:ea typeface="Calibri"/>
                          <a:cs typeface="Calibri"/>
                          <a:sym typeface="Calibri"/>
                        </a:rPr>
                        <a:t>, a humoristic journal) without indicating the source and thereby </a:t>
                      </a:r>
                      <a:r>
                        <a:rPr lang="en-US" dirty="0" err="1" smtClean="0">
                          <a:solidFill>
                            <a:srgbClr val="7E7E7E"/>
                          </a:solidFill>
                          <a:latin typeface="Calibri"/>
                          <a:ea typeface="Calibri"/>
                          <a:cs typeface="Calibri"/>
                          <a:sym typeface="Calibri"/>
                        </a:rPr>
                        <a:t>instrumentalising</a:t>
                      </a:r>
                      <a:r>
                        <a:rPr lang="en-US" dirty="0" smtClean="0">
                          <a:solidFill>
                            <a:srgbClr val="7E7E7E"/>
                          </a:solidFill>
                          <a:latin typeface="Calibri"/>
                          <a:ea typeface="Calibri"/>
                          <a:cs typeface="Calibri"/>
                          <a:sym typeface="Calibri"/>
                        </a:rPr>
                        <a:t> </a:t>
                      </a:r>
                      <a:r>
                        <a:rPr lang="en-US" dirty="0">
                          <a:solidFill>
                            <a:srgbClr val="7E7E7E"/>
                          </a:solidFill>
                          <a:latin typeface="Calibri"/>
                          <a:ea typeface="Calibri"/>
                          <a:cs typeface="Calibri"/>
                          <a:sym typeface="Calibri"/>
                        </a:rPr>
                        <a:t>a piece of fake news to provoke supporters of the great </a:t>
                      </a:r>
                      <a:r>
                        <a:rPr lang="en-US" dirty="0" err="1">
                          <a:solidFill>
                            <a:srgbClr val="7E7E7E"/>
                          </a:solidFill>
                          <a:latin typeface="Calibri"/>
                          <a:ea typeface="Calibri"/>
                          <a:cs typeface="Calibri"/>
                          <a:sym typeface="Calibri"/>
                        </a:rPr>
                        <a:t>favourite</a:t>
                      </a:r>
                      <a:r>
                        <a:rPr lang="en-US" dirty="0">
                          <a:solidFill>
                            <a:srgbClr val="7E7E7E"/>
                          </a:solidFill>
                          <a:latin typeface="Calibri"/>
                          <a:ea typeface="Calibri"/>
                          <a:cs typeface="Calibri"/>
                          <a:sym typeface="Calibri"/>
                        </a:rPr>
                        <a:t> of the presidential race.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dirty="0">
                          <a:solidFill>
                            <a:srgbClr val="7E7E7E"/>
                          </a:solidFill>
                          <a:latin typeface="Calibri"/>
                          <a:ea typeface="Calibri"/>
                          <a:cs typeface="Calibri"/>
                          <a:sym typeface="Calibri"/>
                        </a:rPr>
                        <a:t>Macron :  « </a:t>
                      </a:r>
                      <a:r>
                        <a:rPr lang="en-US" dirty="0" err="1">
                          <a:solidFill>
                            <a:srgbClr val="7E7E7E"/>
                          </a:solidFill>
                          <a:latin typeface="Calibri"/>
                          <a:ea typeface="Calibri"/>
                          <a:cs typeface="Calibri"/>
                          <a:sym typeface="Calibri"/>
                        </a:rPr>
                        <a:t>quand</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je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serre</a:t>
                      </a:r>
                      <a:r>
                        <a:rPr lang="en-US" dirty="0">
                          <a:solidFill>
                            <a:srgbClr val="7E7E7E"/>
                          </a:solidFill>
                          <a:latin typeface="Calibri"/>
                          <a:ea typeface="Calibri"/>
                          <a:cs typeface="Calibri"/>
                          <a:sym typeface="Calibri"/>
                        </a:rPr>
                        <a:t> la main d’un </a:t>
                      </a:r>
                      <a:r>
                        <a:rPr lang="en-US" dirty="0" err="1">
                          <a:solidFill>
                            <a:srgbClr val="7E7E7E"/>
                          </a:solidFill>
                          <a:latin typeface="Calibri"/>
                          <a:ea typeface="Calibri"/>
                          <a:cs typeface="Calibri"/>
                          <a:sym typeface="Calibri"/>
                        </a:rPr>
                        <a:t>pauvre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je</a:t>
                      </a:r>
                      <a:r>
                        <a:rPr lang="en-US" dirty="0">
                          <a:solidFill>
                            <a:srgbClr val="7E7E7E"/>
                          </a:solidFill>
                          <a:latin typeface="Calibri"/>
                          <a:ea typeface="Calibri"/>
                          <a:cs typeface="Calibri"/>
                          <a:sym typeface="Calibri"/>
                        </a:rPr>
                        <a:t> me </a:t>
                      </a:r>
                      <a:r>
                        <a:rPr lang="en-US" dirty="0" err="1">
                          <a:solidFill>
                            <a:srgbClr val="7E7E7E"/>
                          </a:solidFill>
                          <a:latin typeface="Calibri"/>
                          <a:ea typeface="Calibri"/>
                          <a:cs typeface="Calibri"/>
                          <a:sym typeface="Calibri"/>
                        </a:rPr>
                        <a:t>sens</a:t>
                      </a:r>
                      <a:r>
                        <a:rPr lang="en-US" dirty="0">
                          <a:solidFill>
                            <a:srgbClr val="7E7E7E"/>
                          </a:solidFill>
                          <a:latin typeface="Calibri"/>
                          <a:ea typeface="Calibri"/>
                          <a:cs typeface="Calibri"/>
                          <a:sym typeface="Calibri"/>
                        </a:rPr>
                        <a:t> sale pour </a:t>
                      </a:r>
                      <a:r>
                        <a:rPr lang="en-US" dirty="0" err="1">
                          <a:solidFill>
                            <a:srgbClr val="7E7E7E"/>
                          </a:solidFill>
                          <a:latin typeface="Calibri"/>
                          <a:ea typeface="Calibri"/>
                          <a:cs typeface="Calibri"/>
                          <a:sym typeface="Calibri"/>
                        </a:rPr>
                        <a:t>toute</a:t>
                      </a:r>
                      <a:r>
                        <a:rPr lang="en-US" dirty="0">
                          <a:solidFill>
                            <a:srgbClr val="7E7E7E"/>
                          </a:solidFill>
                          <a:latin typeface="Calibri"/>
                          <a:ea typeface="Calibri"/>
                          <a:cs typeface="Calibri"/>
                          <a:sym typeface="Calibri"/>
                        </a:rPr>
                        <a:t> la </a:t>
                      </a:r>
                      <a:r>
                        <a:rPr lang="en-US" dirty="0" err="1">
                          <a:solidFill>
                            <a:srgbClr val="7E7E7E"/>
                          </a:solidFill>
                          <a:latin typeface="Calibri"/>
                          <a:ea typeface="Calibri"/>
                          <a:cs typeface="Calibri"/>
                          <a:sym typeface="Calibri"/>
                        </a:rPr>
                        <a:t>journée</a:t>
                      </a:r>
                      <a:r>
                        <a:rPr lang="en-US" dirty="0">
                          <a:solidFill>
                            <a:srgbClr val="7E7E7E"/>
                          </a:solidFill>
                          <a:latin typeface="Calibri"/>
                          <a:ea typeface="Calibri"/>
                          <a:cs typeface="Calibri"/>
                          <a:sym typeface="Calibri"/>
                        </a:rPr>
                        <a:t> » </a:t>
                      </a:r>
                      <a:r>
                        <a:rPr lang="en-US" u="sng" dirty="0">
                          <a:solidFill>
                            <a:schemeClr val="hlink"/>
                          </a:solidFill>
                          <a:latin typeface="Calibri"/>
                          <a:ea typeface="Calibri"/>
                          <a:cs typeface="Calibri"/>
                          <a:sym typeface="Calibri"/>
                          <a:hlinkClick r:id="rId5"/>
                        </a:rPr>
                        <a:t>https://t.co/siqZE5O0Ho</a:t>
                      </a:r>
                    </a:p>
                    <a:p>
                      <a:pPr lvl="0" rtl="0">
                        <a:lnSpc>
                          <a:spcPct val="90000"/>
                        </a:lnSpc>
                        <a:spcBef>
                          <a:spcPts val="0"/>
                        </a:spcBef>
                        <a:buNone/>
                      </a:pPr>
                      <a:r>
                        <a:rPr lang="en-US" dirty="0">
                          <a:solidFill>
                            <a:srgbClr val="7E7E7E"/>
                          </a:solidFill>
                          <a:latin typeface="Calibri"/>
                          <a:ea typeface="Calibri"/>
                          <a:cs typeface="Calibri"/>
                          <a:sym typeface="Calibri"/>
                        </a:rPr>
                        <a:t>Link: </a:t>
                      </a:r>
                      <a:r>
                        <a:rPr lang="en-US" u="sng" dirty="0">
                          <a:solidFill>
                            <a:schemeClr val="hlink"/>
                          </a:solidFill>
                          <a:latin typeface="Calibri"/>
                          <a:ea typeface="Calibri"/>
                          <a:cs typeface="Calibri"/>
                          <a:sym typeface="Calibri"/>
                          <a:hlinkClick r:id="rId6"/>
                        </a:rPr>
                        <a:t>http://twitter.com/57flibustier57/status/848759555592945664</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Macron: “ if </a:t>
                      </a:r>
                      <a:r>
                        <a:rPr lang="en-US" dirty="0" err="1">
                          <a:solidFill>
                            <a:srgbClr val="7E7E7E"/>
                          </a:solidFill>
                          <a:latin typeface="Calibri"/>
                          <a:ea typeface="Calibri"/>
                          <a:cs typeface="Calibri"/>
                          <a:sym typeface="Calibri"/>
                        </a:rPr>
                        <a:t>i</a:t>
                      </a:r>
                      <a:r>
                        <a:rPr lang="en-US" dirty="0">
                          <a:solidFill>
                            <a:srgbClr val="7E7E7E"/>
                          </a:solidFill>
                          <a:latin typeface="Calibri"/>
                          <a:ea typeface="Calibri"/>
                          <a:cs typeface="Calibri"/>
                          <a:sym typeface="Calibri"/>
                        </a:rPr>
                        <a:t> shake hands with a poor man, I feel dirty for the rest of day.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742" name="Shape 74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38924" y="4701050"/>
            <a:ext cx="3207774" cy="1659000"/>
          </a:xfrm>
          <a:prstGeom prst="rect">
            <a:avLst/>
          </a:prstGeom>
          <a:noFill/>
          <a:ln>
            <a:noFill/>
          </a:ln>
        </p:spPr>
      </p:pic>
      <p:pic>
        <p:nvPicPr>
          <p:cNvPr id="743" name="Shape 74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52924" y="1852861"/>
            <a:ext cx="2625338" cy="2588863"/>
          </a:xfrm>
          <a:prstGeom prst="rect">
            <a:avLst/>
          </a:prstGeom>
          <a:noFill/>
          <a:ln>
            <a:noFill/>
          </a:ln>
        </p:spPr>
      </p:pic>
      <p:sp>
        <p:nvSpPr>
          <p:cNvPr id="11" name="Shape 717"/>
          <p:cNvSpPr txBox="1">
            <a:spLocks/>
          </p:cNvSpPr>
          <p:nvPr/>
        </p:nvSpPr>
        <p:spPr>
          <a:xfrm>
            <a:off x="890267" y="348185"/>
            <a:ext cx="10987083"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200" b="1" dirty="0">
                <a:solidFill>
                  <a:srgbClr val="243049"/>
                </a:solidFill>
              </a:rPr>
              <a:t/>
            </a:r>
            <a:br>
              <a:rPr lang="en-US" sz="3200" b="1" dirty="0">
                <a:solidFill>
                  <a:srgbClr val="243049"/>
                </a:solidFill>
              </a:rPr>
            </a:br>
            <a:r>
              <a:rPr lang="en-US" sz="3600" b="1" dirty="0" smtClean="0">
                <a:solidFill>
                  <a:schemeClr val="accent1">
                    <a:lumMod val="75000"/>
                  </a:schemeClr>
                </a:solidFill>
              </a:rPr>
              <a:t>PROVOKE</a:t>
            </a:r>
            <a:r>
              <a:rPr lang="en-US" sz="3600" b="1" dirty="0" smtClean="0">
                <a:solidFill>
                  <a:srgbClr val="243049"/>
                </a:solidFill>
              </a:rPr>
              <a:t> POST BEHAVIOUR:</a:t>
            </a:r>
            <a:r>
              <a:rPr lang="en-US" sz="3600" b="1" dirty="0">
                <a:solidFill>
                  <a:srgbClr val="243049"/>
                </a:solidFill>
              </a:rPr>
              <a:t/>
            </a:r>
            <a:br>
              <a:rPr lang="en-US" sz="3600" b="1" dirty="0">
                <a:solidFill>
                  <a:srgbClr val="243049"/>
                </a:solidFill>
              </a:rPr>
            </a:br>
            <a:r>
              <a:rPr lang="en-US" sz="3600" b="1" dirty="0" smtClean="0">
                <a:solidFill>
                  <a:srgbClr val="243049"/>
                </a:solidFill>
              </a:rPr>
              <a:t>Ironic ambiguity</a:t>
            </a:r>
            <a:endParaRPr lang="en-US" sz="3600" b="1" dirty="0">
              <a:solidFill>
                <a:srgbClr val="243049"/>
              </a:solidFill>
            </a:endParaRPr>
          </a:p>
        </p:txBody>
      </p:sp>
      <p:sp>
        <p:nvSpPr>
          <p:cNvPr id="14" name="Rectangle 13"/>
          <p:cNvSpPr/>
          <p:nvPr/>
        </p:nvSpPr>
        <p:spPr>
          <a:xfrm>
            <a:off x="1028315" y="1900486"/>
            <a:ext cx="905259" cy="20207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38200" y="4742075"/>
            <a:ext cx="905259" cy="24214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Shape 544">
            <a:extLst>
              <a:ext uri="{FF2B5EF4-FFF2-40B4-BE49-F238E27FC236}">
                <a16:creationId xmlns:a16="http://schemas.microsoft.com/office/drawing/2014/main" xmlns="" id="{E41B2905-920D-40EF-98F1-D3BCEF51482F}"/>
              </a:ext>
            </a:extLst>
          </p:cNvPr>
          <p:cNvGraphicFramePr/>
          <p:nvPr>
            <p:extLst>
              <p:ext uri="{D42A27DB-BD31-4B8C-83A1-F6EECF244321}">
                <p14:modId xmlns:p14="http://schemas.microsoft.com/office/powerpoint/2010/main" val="72538171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9" action="ppaction://hlinksldjump"/>
                        </a:rPr>
                        <a:t>Post </a:t>
                      </a:r>
                      <a:r>
                        <a:rPr lang="en-US" sz="1200" u="none" strike="noStrike" cap="none" dirty="0">
                          <a:hlinkClick r:id="rId9" action="ppaction://hlinksldjump"/>
                        </a:rPr>
                        <a:t>– </a:t>
                      </a:r>
                      <a:r>
                        <a:rPr lang="en-US" sz="1200" dirty="0">
                          <a:hlinkClick r:id="rId9"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10" action="ppaction://hlinksldjump"/>
                        </a:rPr>
                        <a:t>Post </a:t>
                      </a:r>
                      <a:r>
                        <a:rPr lang="en-US" sz="1200" u="none" strike="noStrike" cap="none" dirty="0">
                          <a:hlinkClick r:id="rId10" action="ppaction://hlinksldjump"/>
                        </a:rPr>
                        <a:t>– </a:t>
                      </a:r>
                      <a:r>
                        <a:rPr lang="en-US" sz="1200" dirty="0">
                          <a:hlinkClick r:id="rId10"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7" name="Shape 545">
            <a:extLst>
              <a:ext uri="{FF2B5EF4-FFF2-40B4-BE49-F238E27FC236}">
                <a16:creationId xmlns:a16="http://schemas.microsoft.com/office/drawing/2014/main" xmlns="" id="{1A1CF2A0-9396-4030-A807-E018650E0FB0}"/>
              </a:ext>
            </a:extLst>
          </p:cNvPr>
          <p:cNvGraphicFramePr/>
          <p:nvPr>
            <p:extLst>
              <p:ext uri="{D42A27DB-BD31-4B8C-83A1-F6EECF244321}">
                <p14:modId xmlns:p14="http://schemas.microsoft.com/office/powerpoint/2010/main" val="164487967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11" action="ppaction://hlinksldjump"/>
                        </a:rPr>
                        <a:t>Summary of the </a:t>
                      </a:r>
                      <a:r>
                        <a:rPr lang="en-US" sz="1200" i="1" dirty="0" err="1">
                          <a:hlinkClick r:id="rId11" action="ppaction://hlinksldjump"/>
                        </a:rPr>
                        <a:t>b</a:t>
                      </a:r>
                      <a:r>
                        <a:rPr lang="en-US" sz="1200" i="1" u="none" strike="noStrike" cap="none" dirty="0" err="1">
                          <a:hlinkClick r:id="rId11"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2"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3"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5276F9D7-E865-4310-9EBE-7E6BBF28C64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857250" y="392316"/>
            <a:ext cx="10599782" cy="1325700"/>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sz="3600" b="1" dirty="0" smtClean="0">
                <a:solidFill>
                  <a:srgbClr val="243049"/>
                </a:solidFill>
              </a:rPr>
              <a:t/>
            </a:r>
            <a:br>
              <a:rPr lang="en-US" sz="3600" b="1" dirty="0" smtClean="0">
                <a:solidFill>
                  <a:srgbClr val="243049"/>
                </a:solidFill>
              </a:rPr>
            </a:br>
            <a:r>
              <a:rPr lang="en-US" sz="3600" b="1" dirty="0" smtClean="0">
                <a:solidFill>
                  <a:schemeClr val="tx1"/>
                </a:solidFill>
              </a:rPr>
              <a:t>DISCUSS BEHAVIOUR: </a:t>
            </a:r>
            <a:r>
              <a:rPr lang="en-US" sz="3600" b="1" dirty="0" smtClean="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Appreciate</a:t>
            </a:r>
            <a:endParaRPr lang="en-US" sz="3600" b="1" dirty="0">
              <a:solidFill>
                <a:srgbClr val="243049"/>
              </a:solidFill>
            </a:endParaRPr>
          </a:p>
        </p:txBody>
      </p:sp>
      <p:graphicFrame>
        <p:nvGraphicFramePr>
          <p:cNvPr id="8" name="Shape 539"/>
          <p:cNvGraphicFramePr/>
          <p:nvPr>
            <p:extLst>
              <p:ext uri="{D42A27DB-BD31-4B8C-83A1-F6EECF244321}">
                <p14:modId xmlns:p14="http://schemas.microsoft.com/office/powerpoint/2010/main" val="3903313489"/>
              </p:ext>
            </p:extLst>
          </p:nvPr>
        </p:nvGraphicFramePr>
        <p:xfrm>
          <a:off x="941432" y="1997916"/>
          <a:ext cx="10935917" cy="2791209"/>
        </p:xfrm>
        <a:graphic>
          <a:graphicData uri="http://schemas.openxmlformats.org/drawingml/2006/table">
            <a:tbl>
              <a:tblPr>
                <a:noFill/>
              </a:tblPr>
              <a:tblGrid>
                <a:gridCol w="4289738">
                  <a:extLst>
                    <a:ext uri="{9D8B030D-6E8A-4147-A177-3AD203B41FA5}">
                      <a16:colId xmlns:a16="http://schemas.microsoft.com/office/drawing/2014/main" xmlns="" val="20000"/>
                    </a:ext>
                  </a:extLst>
                </a:gridCol>
                <a:gridCol w="1154587">
                  <a:extLst>
                    <a:ext uri="{9D8B030D-6E8A-4147-A177-3AD203B41FA5}">
                      <a16:colId xmlns:a16="http://schemas.microsoft.com/office/drawing/2014/main" xmlns="" val="20001"/>
                    </a:ext>
                  </a:extLst>
                </a:gridCol>
                <a:gridCol w="5491592">
                  <a:extLst>
                    <a:ext uri="{9D8B030D-6E8A-4147-A177-3AD203B41FA5}">
                      <a16:colId xmlns:a16="http://schemas.microsoft.com/office/drawing/2014/main" xmlns="" val="20002"/>
                    </a:ext>
                  </a:extLst>
                </a:gridCol>
              </a:tblGrid>
              <a:tr h="930403">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panose="020F0502020204030204" pitchFamily="34" charset="0"/>
                          <a:ea typeface="Calibri"/>
                          <a:cs typeface="Calibri" panose="020F0502020204030204" pitchFamily="34" charset="0"/>
                          <a:sym typeface="Calibri"/>
                        </a:rPr>
                        <a:t>Article shared about meat and slaughterhouses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3040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a:t>
                      </a:r>
                      <a:r>
                        <a:rPr lang="en-US" sz="1400" dirty="0" err="1">
                          <a:solidFill>
                            <a:srgbClr val="7E7E7E"/>
                          </a:solidFill>
                          <a:latin typeface="Calibri" panose="020F0502020204030204" pitchFamily="34" charset="0"/>
                          <a:cs typeface="Calibri" panose="020F0502020204030204" pitchFamily="34" charset="0"/>
                        </a:rPr>
                        <a:t>Très</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intéressant</a:t>
                      </a:r>
                      <a:r>
                        <a:rPr lang="en-US" sz="1400" dirty="0">
                          <a:solidFill>
                            <a:srgbClr val="7E7E7E"/>
                          </a:solidFill>
                          <a:latin typeface="Calibri" panose="020F0502020204030204" pitchFamily="34" charset="0"/>
                          <a:cs typeface="Calibri" panose="020F0502020204030204" pitchFamily="34" charset="0"/>
                        </a:rPr>
                        <a:t> et riche </a:t>
                      </a:r>
                      <a:r>
                        <a:rPr lang="en-US" sz="1400" dirty="0" err="1">
                          <a:solidFill>
                            <a:srgbClr val="7E7E7E"/>
                          </a:solidFill>
                          <a:latin typeface="Calibri" panose="020F0502020204030204" pitchFamily="34" charset="0"/>
                          <a:cs typeface="Calibri" panose="020F0502020204030204" pitchFamily="34" charset="0"/>
                        </a:rPr>
                        <a:t>comme</a:t>
                      </a:r>
                      <a:r>
                        <a:rPr lang="en-US" sz="1400" dirty="0">
                          <a:solidFill>
                            <a:srgbClr val="7E7E7E"/>
                          </a:solidFill>
                          <a:latin typeface="Calibri" panose="020F0502020204030204" pitchFamily="34" charset="0"/>
                          <a:cs typeface="Calibri" panose="020F0502020204030204" pitchFamily="34" charset="0"/>
                        </a:rPr>
                        <a:t> article”</a:t>
                      </a:r>
                      <a:endParaRPr lang="en-US" u="sng" dirty="0">
                        <a:solidFill>
                          <a:srgbClr val="7E7E7E"/>
                        </a:solidFill>
                        <a:latin typeface="Calibri" panose="020F0502020204030204" pitchFamily="34" charset="0"/>
                        <a:ea typeface="Calibri"/>
                        <a:cs typeface="Calibri" panose="020F0502020204030204" pitchFamily="34" charset="0"/>
                        <a:sym typeface="Calibri"/>
                        <a:hlinkClick r:id="rId3"/>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93040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cs typeface="Calibri" panose="020F0502020204030204" pitchFamily="34" charset="0"/>
                        </a:rPr>
                        <a:t>Very interesting and rich article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 name="Shape 539"/>
          <p:cNvGraphicFramePr/>
          <p:nvPr>
            <p:extLst>
              <p:ext uri="{D42A27DB-BD31-4B8C-83A1-F6EECF244321}">
                <p14:modId xmlns:p14="http://schemas.microsoft.com/office/powerpoint/2010/main" val="3351535617"/>
              </p:ext>
            </p:extLst>
          </p:nvPr>
        </p:nvGraphicFramePr>
        <p:xfrm>
          <a:off x="950314" y="4896244"/>
          <a:ext cx="10927036" cy="1470144"/>
        </p:xfrm>
        <a:graphic>
          <a:graphicData uri="http://schemas.openxmlformats.org/drawingml/2006/table">
            <a:tbl>
              <a:tblPr>
                <a:noFill/>
              </a:tblPr>
              <a:tblGrid>
                <a:gridCol w="4296936">
                  <a:extLst>
                    <a:ext uri="{9D8B030D-6E8A-4147-A177-3AD203B41FA5}">
                      <a16:colId xmlns:a16="http://schemas.microsoft.com/office/drawing/2014/main" xmlns="" val="20000"/>
                    </a:ext>
                  </a:extLst>
                </a:gridCol>
                <a:gridCol w="1129626">
                  <a:extLst>
                    <a:ext uri="{9D8B030D-6E8A-4147-A177-3AD203B41FA5}">
                      <a16:colId xmlns:a16="http://schemas.microsoft.com/office/drawing/2014/main" xmlns="" val="20001"/>
                    </a:ext>
                  </a:extLst>
                </a:gridCol>
                <a:gridCol w="5500474">
                  <a:extLst>
                    <a:ext uri="{9D8B030D-6E8A-4147-A177-3AD203B41FA5}">
                      <a16:colId xmlns:a16="http://schemas.microsoft.com/office/drawing/2014/main" xmlns="" val="20002"/>
                    </a:ext>
                  </a:extLst>
                </a:gridCol>
              </a:tblGrid>
              <a:tr h="490048">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panose="020F0502020204030204" pitchFamily="34" charset="0"/>
                          <a:ea typeface="Calibri"/>
                          <a:cs typeface="Calibri" panose="020F0502020204030204" pitchFamily="34" charset="0"/>
                          <a:sym typeface="Calibri"/>
                        </a:rPr>
                        <a:t>Article about the protest of FFOC</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490048">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80000"/>
                        </a:lnSpc>
                        <a:spcBef>
                          <a:spcPts val="0"/>
                        </a:spcBef>
                        <a:buClr>
                          <a:schemeClr val="dk1"/>
                        </a:buClr>
                        <a:buSzPct val="78571"/>
                        <a:buFont typeface="Arial"/>
                        <a:buNone/>
                      </a:pPr>
                      <a:r>
                        <a:rPr lang="en-US" sz="1400" dirty="0">
                          <a:solidFill>
                            <a:srgbClr val="7E7E7E"/>
                          </a:solidFill>
                          <a:latin typeface="Calibri" panose="020F0502020204030204" pitchFamily="34" charset="0"/>
                          <a:cs typeface="Calibri" panose="020F0502020204030204" pitchFamily="34" charset="0"/>
                        </a:rPr>
                        <a:t>“Je </a:t>
                      </a:r>
                      <a:r>
                        <a:rPr lang="en-US" sz="1400" dirty="0" err="1">
                          <a:solidFill>
                            <a:srgbClr val="7E7E7E"/>
                          </a:solidFill>
                          <a:latin typeface="Calibri" panose="020F0502020204030204" pitchFamily="34" charset="0"/>
                          <a:cs typeface="Calibri" panose="020F0502020204030204" pitchFamily="34" charset="0"/>
                        </a:rPr>
                        <a:t>vous</a:t>
                      </a:r>
                      <a:r>
                        <a:rPr lang="en-US" sz="1400" dirty="0">
                          <a:solidFill>
                            <a:srgbClr val="7E7E7E"/>
                          </a:solidFill>
                          <a:latin typeface="Calibri" panose="020F0502020204030204" pitchFamily="34" charset="0"/>
                          <a:cs typeface="Calibri" panose="020F0502020204030204" pitchFamily="34" charset="0"/>
                        </a:rPr>
                        <a:t> rejoins </a:t>
                      </a:r>
                      <a:r>
                        <a:rPr lang="en-US" sz="1400" dirty="0" err="1">
                          <a:solidFill>
                            <a:srgbClr val="7E7E7E"/>
                          </a:solidFill>
                          <a:latin typeface="Calibri" panose="020F0502020204030204" pitchFamily="34" charset="0"/>
                          <a:cs typeface="Calibri" panose="020F0502020204030204" pitchFamily="34" charset="0"/>
                        </a:rPr>
                        <a:t>dans</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votre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colère</a:t>
                      </a:r>
                      <a:r>
                        <a:rPr lang="en-US" sz="1400" dirty="0">
                          <a:solidFill>
                            <a:srgbClr val="7E7E7E"/>
                          </a:solidFill>
                          <a:latin typeface="Calibri" panose="020F0502020204030204" pitchFamily="34" charset="0"/>
                          <a:cs typeface="Calibri" panose="020F0502020204030204" pitchFamily="34" charset="0"/>
                        </a:rPr>
                        <a:t> !”</a:t>
                      </a:r>
                      <a:endParaRPr lang="en-US" u="sng" dirty="0">
                        <a:solidFill>
                          <a:srgbClr val="7E7E7E"/>
                        </a:solidFill>
                        <a:latin typeface="Calibri" panose="020F0502020204030204" pitchFamily="34" charset="0"/>
                        <a:ea typeface="Calibri"/>
                        <a:cs typeface="Calibri" panose="020F0502020204030204" pitchFamily="34" charset="0"/>
                        <a:sym typeface="Calibri"/>
                        <a:hlinkClick r:id="rId3"/>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90048">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80000"/>
                        </a:lnSpc>
                        <a:spcBef>
                          <a:spcPts val="0"/>
                        </a:spcBef>
                        <a:buClr>
                          <a:schemeClr val="dk1"/>
                        </a:buClr>
                        <a:buSzPct val="78571"/>
                        <a:buFont typeface="Arial"/>
                        <a:buNone/>
                      </a:pPr>
                      <a:r>
                        <a:rPr lang="en-US" sz="1400" dirty="0">
                          <a:solidFill>
                            <a:srgbClr val="7E7E7E"/>
                          </a:solidFill>
                          <a:latin typeface="Calibri" panose="020F0502020204030204" pitchFamily="34" charset="0"/>
                          <a:cs typeface="Calibri" panose="020F0502020204030204" pitchFamily="34" charset="0"/>
                        </a:rPr>
                        <a:t>I do share your anger!</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4"/>
          <a:stretch>
            <a:fillRect/>
          </a:stretch>
        </p:blipFill>
        <p:spPr>
          <a:xfrm>
            <a:off x="1395920" y="4190035"/>
            <a:ext cx="3393389" cy="55327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6814" y="2041326"/>
            <a:ext cx="2823896" cy="2132943"/>
          </a:xfrm>
          <a:prstGeom prst="rect">
            <a:avLst/>
          </a:prstGeom>
        </p:spPr>
      </p:pic>
      <p:pic>
        <p:nvPicPr>
          <p:cNvPr id="4" name="Picture 3"/>
          <p:cNvPicPr>
            <a:picLocks noChangeAspect="1"/>
          </p:cNvPicPr>
          <p:nvPr/>
        </p:nvPicPr>
        <p:blipFill>
          <a:blip r:embed="rId6"/>
          <a:stretch>
            <a:fillRect/>
          </a:stretch>
        </p:blipFill>
        <p:spPr>
          <a:xfrm>
            <a:off x="1159039" y="5269366"/>
            <a:ext cx="3867150" cy="723900"/>
          </a:xfrm>
          <a:prstGeom prst="rect">
            <a:avLst/>
          </a:prstGeom>
        </p:spPr>
      </p:pic>
      <p:sp>
        <p:nvSpPr>
          <p:cNvPr id="5" name="Rectangle 4"/>
          <p:cNvSpPr/>
          <p:nvPr/>
        </p:nvSpPr>
        <p:spPr>
          <a:xfrm>
            <a:off x="1776288" y="4227139"/>
            <a:ext cx="834856" cy="13320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p:cNvGraphicFramePr/>
          <p:nvPr>
            <p:extLst>
              <p:ext uri="{D42A27DB-BD31-4B8C-83A1-F6EECF244321}">
                <p14:modId xmlns:p14="http://schemas.microsoft.com/office/powerpoint/2010/main" val="334843640"/>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p:cNvGraphicFramePr/>
          <p:nvPr>
            <p:extLst>
              <p:ext uri="{D42A27DB-BD31-4B8C-83A1-F6EECF244321}">
                <p14:modId xmlns:p14="http://schemas.microsoft.com/office/powerpoint/2010/main" val="3914347755"/>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A9BB94FC-176B-4EEC-A428-095BEE3A098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98703963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aphicFrame>
        <p:nvGraphicFramePr>
          <p:cNvPr id="8" name="Shape 539"/>
          <p:cNvGraphicFramePr/>
          <p:nvPr>
            <p:extLst>
              <p:ext uri="{D42A27DB-BD31-4B8C-83A1-F6EECF244321}">
                <p14:modId xmlns:p14="http://schemas.microsoft.com/office/powerpoint/2010/main" val="2920925462"/>
              </p:ext>
            </p:extLst>
          </p:nvPr>
        </p:nvGraphicFramePr>
        <p:xfrm>
          <a:off x="923670" y="2131125"/>
          <a:ext cx="10953680" cy="1924103"/>
        </p:xfrm>
        <a:graphic>
          <a:graphicData uri="http://schemas.openxmlformats.org/drawingml/2006/table">
            <a:tbl>
              <a:tblPr>
                <a:noFill/>
              </a:tblPr>
              <a:tblGrid>
                <a:gridCol w="3453780">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701773">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7E7E7E"/>
                          </a:solidFill>
                          <a:latin typeface="Calibri" panose="020F0502020204030204" pitchFamily="34" charset="0"/>
                          <a:cs typeface="Calibri" panose="020F0502020204030204" pitchFamily="34" charset="0"/>
                        </a:rPr>
                        <a:t>The </a:t>
                      </a:r>
                      <a:r>
                        <a:rPr lang="en-US" sz="1400" dirty="0">
                          <a:solidFill>
                            <a:srgbClr val="7E7E7E"/>
                          </a:solidFill>
                          <a:latin typeface="Calibri" panose="020F0502020204030204" pitchFamily="34" charset="0"/>
                          <a:cs typeface="Calibri" panose="020F0502020204030204" pitchFamily="34" charset="0"/>
                        </a:rPr>
                        <a:t>posted article argues against voting for Macron to counter Le Pen in the second round. Enthusiasm is expressed concerning the content of the posted </a:t>
                      </a:r>
                      <a:r>
                        <a:rPr lang="en-US" sz="1400" dirty="0" smtClean="0">
                          <a:solidFill>
                            <a:srgbClr val="7E7E7E"/>
                          </a:solidFill>
                          <a:latin typeface="Calibri" panose="020F0502020204030204" pitchFamily="34" charset="0"/>
                          <a:cs typeface="Calibri" panose="020F0502020204030204" pitchFamily="34" charset="0"/>
                        </a:rPr>
                        <a:t>article.</a:t>
                      </a:r>
                      <a:endParaRPr lang="en-US" sz="14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017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“Il </a:t>
                      </a:r>
                      <a:r>
                        <a:rPr lang="en-US" sz="1400" dirty="0" err="1">
                          <a:solidFill>
                            <a:srgbClr val="7E7E7E"/>
                          </a:solidFill>
                          <a:latin typeface="Calibri" panose="020F0502020204030204" pitchFamily="34" charset="0"/>
                          <a:ea typeface="Arial"/>
                          <a:cs typeface="Calibri" panose="020F0502020204030204" pitchFamily="34" charset="0"/>
                          <a:sym typeface="Arial"/>
                        </a:rPr>
                        <a:t>faut</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vraiment</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être</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debile</a:t>
                      </a:r>
                      <a:r>
                        <a:rPr lang="en-US" sz="1400" dirty="0">
                          <a:solidFill>
                            <a:srgbClr val="7E7E7E"/>
                          </a:solidFill>
                          <a:latin typeface="Calibri" panose="020F0502020204030204" pitchFamily="34" charset="0"/>
                          <a:ea typeface="Arial"/>
                          <a:cs typeface="Calibri" panose="020F0502020204030204" pitchFamily="34" charset="0"/>
                          <a:sym typeface="Arial"/>
                        </a:rPr>
                        <a:t> pour voter macron!!!!”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20557">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You really have to be an idiot to vote for Macron!!!! </a:t>
                      </a:r>
                      <a:endParaRPr lang="en-US" sz="14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 name="Shape 539"/>
          <p:cNvGraphicFramePr/>
          <p:nvPr>
            <p:extLst>
              <p:ext uri="{D42A27DB-BD31-4B8C-83A1-F6EECF244321}">
                <p14:modId xmlns:p14="http://schemas.microsoft.com/office/powerpoint/2010/main" val="4018670204"/>
              </p:ext>
            </p:extLst>
          </p:nvPr>
        </p:nvGraphicFramePr>
        <p:xfrm>
          <a:off x="923670" y="4237583"/>
          <a:ext cx="10953680" cy="2248410"/>
        </p:xfrm>
        <a:graphic>
          <a:graphicData uri="http://schemas.openxmlformats.org/drawingml/2006/table">
            <a:tbl>
              <a:tblPr>
                <a:noFill/>
              </a:tblPr>
              <a:tblGrid>
                <a:gridCol w="3453780">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825344">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An article by </a:t>
                      </a:r>
                      <a:r>
                        <a:rPr lang="en-US" sz="1400" dirty="0" err="1">
                          <a:solidFill>
                            <a:srgbClr val="7E7E7E"/>
                          </a:solidFill>
                          <a:latin typeface="Calibri" panose="020F0502020204030204" pitchFamily="34" charset="0"/>
                          <a:ea typeface="Arial"/>
                          <a:cs typeface="Calibri" panose="020F0502020204030204" pitchFamily="34" charset="0"/>
                          <a:sym typeface="Arial"/>
                        </a:rPr>
                        <a:t>Dupont-Aignan’s</a:t>
                      </a:r>
                      <a:r>
                        <a:rPr lang="en-US" sz="1400" dirty="0">
                          <a:solidFill>
                            <a:srgbClr val="7E7E7E"/>
                          </a:solidFill>
                          <a:latin typeface="Calibri" panose="020F0502020204030204" pitchFamily="34" charset="0"/>
                          <a:ea typeface="Arial"/>
                          <a:cs typeface="Calibri" panose="020F0502020204030204" pitchFamily="34" charset="0"/>
                          <a:sym typeface="Arial"/>
                        </a:rPr>
                        <a:t> posted by his page on the “great replacement”, meaning migrants replace white people.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89051">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“Merci Monsieur NDA de nous </a:t>
                      </a:r>
                      <a:r>
                        <a:rPr lang="en-US" sz="1400" dirty="0" err="1">
                          <a:solidFill>
                            <a:srgbClr val="7E7E7E"/>
                          </a:solidFill>
                          <a:latin typeface="Calibri" panose="020F0502020204030204" pitchFamily="34" charset="0"/>
                          <a:ea typeface="Arial"/>
                          <a:cs typeface="Calibri" panose="020F0502020204030204" pitchFamily="34" charset="0"/>
                          <a:sym typeface="Arial"/>
                        </a:rPr>
                        <a:t>rappeler</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cette</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vérité</a:t>
                      </a:r>
                      <a:r>
                        <a:rPr lang="en-US" sz="1400" dirty="0">
                          <a:solidFill>
                            <a:srgbClr val="7E7E7E"/>
                          </a:solidFill>
                          <a:latin typeface="Calibri" panose="020F0502020204030204" pitchFamily="34" charset="0"/>
                          <a:ea typeface="Arial"/>
                          <a:cs typeface="Calibri" panose="020F0502020204030204" pitchFamily="34" charset="0"/>
                          <a:sym typeface="Arial"/>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3401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69850" algn="l" defTabSz="914400" rtl="0" eaLnBrk="1" fontAlgn="auto" latinLnBrk="0" hangingPunct="1">
                        <a:lnSpc>
                          <a:spcPct val="8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Thank you Mr. NDA (Nicolas </a:t>
                      </a:r>
                      <a:r>
                        <a:rPr lang="en-US" sz="1400" dirty="0" err="1">
                          <a:solidFill>
                            <a:srgbClr val="7E7E7E"/>
                          </a:solidFill>
                          <a:latin typeface="Calibri" panose="020F0502020204030204" pitchFamily="34" charset="0"/>
                          <a:ea typeface="Arial"/>
                          <a:cs typeface="Calibri" panose="020F0502020204030204" pitchFamily="34" charset="0"/>
                          <a:sym typeface="Arial"/>
                        </a:rPr>
                        <a:t>Dupont-Aignan</a:t>
                      </a:r>
                      <a:r>
                        <a:rPr lang="en-US" sz="1400" dirty="0">
                          <a:solidFill>
                            <a:srgbClr val="7E7E7E"/>
                          </a:solidFill>
                          <a:latin typeface="Calibri" panose="020F0502020204030204" pitchFamily="34" charset="0"/>
                          <a:ea typeface="Arial"/>
                          <a:cs typeface="Calibri" panose="020F0502020204030204" pitchFamily="34" charset="0"/>
                          <a:sym typeface="Arial"/>
                        </a:rPr>
                        <a:t>) for reminding us of this truth!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13" name="Group 12"/>
          <p:cNvGrpSpPr/>
          <p:nvPr/>
        </p:nvGrpSpPr>
        <p:grpSpPr>
          <a:xfrm>
            <a:off x="1009576" y="2367926"/>
            <a:ext cx="3289044" cy="1545412"/>
            <a:chOff x="991811" y="1845802"/>
            <a:chExt cx="3719858" cy="1747837"/>
          </a:xfrm>
        </p:grpSpPr>
        <p:pic>
          <p:nvPicPr>
            <p:cNvPr id="2" name="Picture 1"/>
            <p:cNvPicPr>
              <a:picLocks noChangeAspect="1"/>
            </p:cNvPicPr>
            <p:nvPr/>
          </p:nvPicPr>
          <p:blipFill>
            <a:blip r:embed="rId3"/>
            <a:stretch>
              <a:fillRect/>
            </a:stretch>
          </p:blipFill>
          <p:spPr>
            <a:xfrm>
              <a:off x="991811" y="3067136"/>
              <a:ext cx="3719858" cy="52650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5619" y="1845802"/>
              <a:ext cx="3467100" cy="1209675"/>
            </a:xfrm>
            <a:prstGeom prst="rect">
              <a:avLst/>
            </a:prstGeom>
          </p:spPr>
        </p:pic>
      </p:grpSp>
      <p:grpSp>
        <p:nvGrpSpPr>
          <p:cNvPr id="16" name="Group 15"/>
          <p:cNvGrpSpPr/>
          <p:nvPr/>
        </p:nvGrpSpPr>
        <p:grpSpPr>
          <a:xfrm>
            <a:off x="1277299" y="4239511"/>
            <a:ext cx="2870335" cy="2223332"/>
            <a:chOff x="616498" y="3880124"/>
            <a:chExt cx="3486150" cy="2700337"/>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871" y="6117020"/>
              <a:ext cx="3324685" cy="463441"/>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498" y="3880124"/>
              <a:ext cx="3486150" cy="2219325"/>
            </a:xfrm>
            <a:prstGeom prst="rect">
              <a:avLst/>
            </a:prstGeom>
          </p:spPr>
        </p:pic>
      </p:grpSp>
      <p:sp>
        <p:nvSpPr>
          <p:cNvPr id="15" name="Shape 80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Appreciate</a:t>
            </a:r>
            <a:endParaRPr lang="en-US" sz="3600" b="1" dirty="0">
              <a:solidFill>
                <a:srgbClr val="243049"/>
              </a:solidFill>
            </a:endParaRPr>
          </a:p>
        </p:txBody>
      </p:sp>
      <p:sp>
        <p:nvSpPr>
          <p:cNvPr id="14" name="Rectangle 13"/>
          <p:cNvSpPr/>
          <p:nvPr/>
        </p:nvSpPr>
        <p:spPr>
          <a:xfrm>
            <a:off x="1333123" y="3507024"/>
            <a:ext cx="790952" cy="11283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630773" y="6122094"/>
            <a:ext cx="611510" cy="8599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 name="Shape 544">
            <a:extLst>
              <a:ext uri="{FF2B5EF4-FFF2-40B4-BE49-F238E27FC236}">
                <a16:creationId xmlns:a16="http://schemas.microsoft.com/office/drawing/2014/main" xmlns="" id="{4D15CB4E-27D2-43C2-A1E4-9272210809DC}"/>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21" name="Shape 545">
            <a:extLst>
              <a:ext uri="{FF2B5EF4-FFF2-40B4-BE49-F238E27FC236}">
                <a16:creationId xmlns:a16="http://schemas.microsoft.com/office/drawing/2014/main" xmlns="" id="{A66A48AE-DE61-4900-9348-A66647A4BC87}"/>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9" name="Rectangle 18">
            <a:extLst>
              <a:ext uri="{FF2B5EF4-FFF2-40B4-BE49-F238E27FC236}">
                <a16:creationId xmlns:a16="http://schemas.microsoft.com/office/drawing/2014/main" xmlns="" id="{9F97F1D8-EF66-4043-A697-FD318C4C70E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98051823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838200" y="365125"/>
            <a:ext cx="10515600" cy="1303184"/>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chemeClr val="tx1"/>
                </a:solidFill>
              </a:rPr>
              <a:t>Escalate</a:t>
            </a:r>
            <a:endParaRPr lang="en-US" sz="3600" b="1" dirty="0">
              <a:solidFill>
                <a:schemeClr val="tx1"/>
              </a:solidFill>
            </a:endParaRPr>
          </a:p>
        </p:txBody>
      </p:sp>
      <p:graphicFrame>
        <p:nvGraphicFramePr>
          <p:cNvPr id="7" name="Shape 539"/>
          <p:cNvGraphicFramePr/>
          <p:nvPr>
            <p:extLst>
              <p:ext uri="{D42A27DB-BD31-4B8C-83A1-F6EECF244321}">
                <p14:modId xmlns:p14="http://schemas.microsoft.com/office/powerpoint/2010/main" val="3147947784"/>
              </p:ext>
            </p:extLst>
          </p:nvPr>
        </p:nvGraphicFramePr>
        <p:xfrm>
          <a:off x="950314" y="2282095"/>
          <a:ext cx="10927036" cy="2088305"/>
        </p:xfrm>
        <a:graphic>
          <a:graphicData uri="http://schemas.openxmlformats.org/drawingml/2006/table">
            <a:tbl>
              <a:tblPr>
                <a:noFill/>
              </a:tblPr>
              <a:tblGrid>
                <a:gridCol w="3427136">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sz="120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Comment on an article on the presumed cheating during the presidential elections to the detriment of </a:t>
                      </a:r>
                      <a:r>
                        <a:rPr lang="en-US" sz="1200" dirty="0" err="1">
                          <a:solidFill>
                            <a:srgbClr val="7E7E7E"/>
                          </a:solidFill>
                          <a:latin typeface="Calibri" panose="020F0502020204030204" pitchFamily="34" charset="0"/>
                          <a:cs typeface="Calibri" panose="020F0502020204030204" pitchFamily="34" charset="0"/>
                        </a:rPr>
                        <a:t>Melenchon</a:t>
                      </a:r>
                      <a:endParaRPr lang="en-US" sz="12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Je ne </a:t>
                      </a:r>
                      <a:r>
                        <a:rPr lang="en-US" sz="1200" dirty="0" err="1">
                          <a:solidFill>
                            <a:srgbClr val="7E7E7E"/>
                          </a:solidFill>
                          <a:latin typeface="Calibri" panose="020F0502020204030204" pitchFamily="34" charset="0"/>
                          <a:cs typeface="Calibri" panose="020F0502020204030204" pitchFamily="34" charset="0"/>
                        </a:rPr>
                        <a:t>comprends</a:t>
                      </a:r>
                      <a:r>
                        <a:rPr lang="en-US" sz="1200" dirty="0">
                          <a:solidFill>
                            <a:srgbClr val="7E7E7E"/>
                          </a:solidFill>
                          <a:latin typeface="Calibri" panose="020F0502020204030204" pitchFamily="34" charset="0"/>
                          <a:cs typeface="Calibri" panose="020F0502020204030204" pitchFamily="34" charset="0"/>
                        </a:rPr>
                        <a:t> pas </a:t>
                      </a:r>
                      <a:r>
                        <a:rPr lang="en-US" sz="1200" dirty="0" err="1">
                          <a:solidFill>
                            <a:srgbClr val="7E7E7E"/>
                          </a:solidFill>
                          <a:latin typeface="Calibri" panose="020F0502020204030204" pitchFamily="34" charset="0"/>
                          <a:cs typeface="Calibri" panose="020F0502020204030204" pitchFamily="34" charset="0"/>
                        </a:rPr>
                        <a:t>pourquoi,il</a:t>
                      </a:r>
                      <a:r>
                        <a:rPr lang="en-US" sz="1200" dirty="0">
                          <a:solidFill>
                            <a:srgbClr val="7E7E7E"/>
                          </a:solidFill>
                          <a:latin typeface="Calibri" panose="020F0502020204030204" pitchFamily="34" charset="0"/>
                          <a:cs typeface="Calibri" panose="020F0502020204030204" pitchFamily="34" charset="0"/>
                        </a:rPr>
                        <a:t> ne fait </a:t>
                      </a:r>
                      <a:r>
                        <a:rPr lang="en-US" sz="1200" dirty="0" err="1">
                          <a:solidFill>
                            <a:srgbClr val="7E7E7E"/>
                          </a:solidFill>
                          <a:latin typeface="Calibri" panose="020F0502020204030204" pitchFamily="34" charset="0"/>
                          <a:cs typeface="Calibri" panose="020F0502020204030204" pitchFamily="34" charset="0"/>
                        </a:rPr>
                        <a:t>rien</a:t>
                      </a:r>
                      <a:r>
                        <a:rPr lang="en-US" sz="1200" dirty="0">
                          <a:solidFill>
                            <a:srgbClr val="7E7E7E"/>
                          </a:solidFill>
                          <a:latin typeface="Calibri" panose="020F0502020204030204" pitchFamily="34" charset="0"/>
                          <a:cs typeface="Calibri" panose="020F0502020204030204" pitchFamily="34" charset="0"/>
                        </a:rPr>
                        <a:t> avec </a:t>
                      </a:r>
                      <a:r>
                        <a:rPr lang="en-US" sz="1200" dirty="0" err="1">
                          <a:solidFill>
                            <a:srgbClr val="7E7E7E"/>
                          </a:solidFill>
                          <a:latin typeface="Calibri" panose="020F0502020204030204" pitchFamily="34" charset="0"/>
                          <a:cs typeface="Calibri" panose="020F0502020204030204" pitchFamily="34" charset="0"/>
                        </a:rPr>
                        <a:t>toute</a:t>
                      </a:r>
                      <a:r>
                        <a:rPr lang="en-US" sz="1200" dirty="0">
                          <a:solidFill>
                            <a:srgbClr val="7E7E7E"/>
                          </a:solidFill>
                          <a:latin typeface="Calibri" panose="020F0502020204030204" pitchFamily="34" charset="0"/>
                          <a:cs typeface="Calibri" panose="020F0502020204030204" pitchFamily="34" charset="0"/>
                        </a:rPr>
                        <a:t> les </a:t>
                      </a:r>
                      <a:r>
                        <a:rPr lang="en-US" sz="1200" dirty="0" err="1">
                          <a:solidFill>
                            <a:srgbClr val="7E7E7E"/>
                          </a:solidFill>
                          <a:latin typeface="Calibri" panose="020F0502020204030204" pitchFamily="34" charset="0"/>
                          <a:cs typeface="Calibri" panose="020F0502020204030204" pitchFamily="34" charset="0"/>
                        </a:rPr>
                        <a:t>irréguarités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qu'il</a:t>
                      </a:r>
                      <a:r>
                        <a:rPr lang="en-US" sz="1200" dirty="0">
                          <a:solidFill>
                            <a:srgbClr val="7E7E7E"/>
                          </a:solidFill>
                          <a:latin typeface="Calibri" panose="020F0502020204030204" pitchFamily="34" charset="0"/>
                          <a:cs typeface="Calibri" panose="020F0502020204030204" pitchFamily="34" charset="0"/>
                        </a:rPr>
                        <a:t> y a </a:t>
                      </a:r>
                      <a:r>
                        <a:rPr lang="en-US" sz="1200" dirty="0" err="1">
                          <a:solidFill>
                            <a:srgbClr val="7E7E7E"/>
                          </a:solidFill>
                          <a:latin typeface="Calibri" panose="020F0502020204030204" pitchFamily="34" charset="0"/>
                          <a:cs typeface="Calibri" panose="020F0502020204030204" pitchFamily="34" charset="0"/>
                        </a:rPr>
                        <a:t>eu,peut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être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parcqu'il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sait</a:t>
                      </a:r>
                      <a:r>
                        <a:rPr lang="en-US" sz="1200" dirty="0">
                          <a:solidFill>
                            <a:srgbClr val="7E7E7E"/>
                          </a:solidFill>
                          <a:latin typeface="Calibri" panose="020F0502020204030204" pitchFamily="34" charset="0"/>
                          <a:cs typeface="Calibri" panose="020F0502020204030204" pitchFamily="34" charset="0"/>
                        </a:rPr>
                        <a:t> que </a:t>
                      </a:r>
                      <a:r>
                        <a:rPr lang="en-US" sz="1200" dirty="0" err="1">
                          <a:solidFill>
                            <a:srgbClr val="7E7E7E"/>
                          </a:solidFill>
                          <a:latin typeface="Calibri" panose="020F0502020204030204" pitchFamily="34" charset="0"/>
                          <a:cs typeface="Calibri" panose="020F0502020204030204" pitchFamily="34" charset="0"/>
                        </a:rPr>
                        <a:t>ce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serait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compliqué</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puisqu'a</a:t>
                      </a:r>
                      <a:r>
                        <a:rPr lang="en-US" sz="1200" dirty="0">
                          <a:solidFill>
                            <a:srgbClr val="7E7E7E"/>
                          </a:solidFill>
                          <a:latin typeface="Calibri" panose="020F0502020204030204" pitchFamily="34" charset="0"/>
                          <a:cs typeface="Calibri" panose="020F0502020204030204" pitchFamily="34" charset="0"/>
                        </a:rPr>
                        <a:t> la tête du </a:t>
                      </a:r>
                      <a:r>
                        <a:rPr lang="en-US" sz="1200" dirty="0" err="1">
                          <a:solidFill>
                            <a:srgbClr val="7E7E7E"/>
                          </a:solidFill>
                          <a:latin typeface="Calibri" panose="020F0502020204030204" pitchFamily="34" charset="0"/>
                          <a:cs typeface="Calibri" panose="020F0502020204030204" pitchFamily="34" charset="0"/>
                        </a:rPr>
                        <a:t>conseil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fabius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donc</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ça</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craint</a:t>
                      </a:r>
                      <a:r>
                        <a:rPr lang="en-US" sz="1200" dirty="0">
                          <a:solidFill>
                            <a:srgbClr val="7E7E7E"/>
                          </a:solidFill>
                          <a:latin typeface="Calibri" panose="020F0502020204030204" pitchFamily="34" charset="0"/>
                          <a:cs typeface="Calibri" panose="020F0502020204030204" pitchFamily="34" charset="0"/>
                        </a:rPr>
                        <a:t>...</a:t>
                      </a:r>
                      <a:r>
                        <a:rPr lang="en-US" sz="1200" dirty="0" err="1">
                          <a:solidFill>
                            <a:srgbClr val="7E7E7E"/>
                          </a:solidFill>
                          <a:latin typeface="Calibri" panose="020F0502020204030204" pitchFamily="34" charset="0"/>
                          <a:cs typeface="Calibri" panose="020F0502020204030204" pitchFamily="34" charset="0"/>
                        </a:rPr>
                        <a:t>deja</a:t>
                      </a:r>
                      <a:r>
                        <a:rPr lang="en-US" sz="1200" dirty="0">
                          <a:solidFill>
                            <a:srgbClr val="7E7E7E"/>
                          </a:solidFill>
                          <a:latin typeface="Calibri" panose="020F0502020204030204" pitchFamily="34" charset="0"/>
                          <a:cs typeface="Calibri" panose="020F0502020204030204" pitchFamily="34" charset="0"/>
                        </a:rPr>
                        <a:t> sur </a:t>
                      </a:r>
                      <a:r>
                        <a:rPr lang="en-US" sz="1200" dirty="0" err="1">
                          <a:solidFill>
                            <a:srgbClr val="7E7E7E"/>
                          </a:solidFill>
                          <a:latin typeface="Calibri" panose="020F0502020204030204" pitchFamily="34" charset="0"/>
                          <a:cs typeface="Calibri" panose="020F0502020204030204" pitchFamily="34" charset="0"/>
                        </a:rPr>
                        <a:t>deux</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pétition</a:t>
                      </a:r>
                      <a:r>
                        <a:rPr lang="en-US" sz="1200" dirty="0">
                          <a:solidFill>
                            <a:srgbClr val="7E7E7E"/>
                          </a:solidFill>
                          <a:latin typeface="Calibri" panose="020F0502020204030204" pitchFamily="34" charset="0"/>
                          <a:cs typeface="Calibri" panose="020F0502020204030204" pitchFamily="34" charset="0"/>
                        </a:rPr>
                        <a:t> qui </a:t>
                      </a:r>
                      <a:r>
                        <a:rPr lang="en-US" sz="1200" dirty="0" err="1">
                          <a:solidFill>
                            <a:srgbClr val="7E7E7E"/>
                          </a:solidFill>
                          <a:latin typeface="Calibri" panose="020F0502020204030204" pitchFamily="34" charset="0"/>
                          <a:cs typeface="Calibri" panose="020F0502020204030204" pitchFamily="34" charset="0"/>
                        </a:rPr>
                        <a:t>ont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été</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envoyé</a:t>
                      </a:r>
                      <a:r>
                        <a:rPr lang="en-US" sz="1200" dirty="0">
                          <a:solidFill>
                            <a:srgbClr val="7E7E7E"/>
                          </a:solidFill>
                          <a:latin typeface="Calibri" panose="020F0502020204030204" pitchFamily="34" charset="0"/>
                          <a:cs typeface="Calibri" panose="020F0502020204030204" pitchFamily="34" charset="0"/>
                        </a:rPr>
                        <a:t> au </a:t>
                      </a:r>
                      <a:r>
                        <a:rPr lang="en-US" sz="1200" dirty="0" err="1">
                          <a:solidFill>
                            <a:srgbClr val="7E7E7E"/>
                          </a:solidFill>
                          <a:latin typeface="Calibri" panose="020F0502020204030204" pitchFamily="34" charset="0"/>
                          <a:cs typeface="Calibri" panose="020F0502020204030204" pitchFamily="34" charset="0"/>
                        </a:rPr>
                        <a:t>conseil</a:t>
                      </a:r>
                      <a:r>
                        <a:rPr lang="en-US" sz="1200" dirty="0">
                          <a:solidFill>
                            <a:srgbClr val="7E7E7E"/>
                          </a:solidFill>
                          <a:latin typeface="Calibri" panose="020F0502020204030204" pitchFamily="34" charset="0"/>
                          <a:cs typeface="Calibri" panose="020F0502020204030204" pitchFamily="34" charset="0"/>
                        </a:rPr>
                        <a:t> pas de </a:t>
                      </a:r>
                      <a:r>
                        <a:rPr lang="en-US" sz="1200" dirty="0" err="1">
                          <a:solidFill>
                            <a:srgbClr val="7E7E7E"/>
                          </a:solidFill>
                          <a:latin typeface="Calibri" panose="020F0502020204030204" pitchFamily="34" charset="0"/>
                          <a:cs typeface="Calibri" panose="020F0502020204030204" pitchFamily="34" charset="0"/>
                        </a:rPr>
                        <a:t>nouvelles</a:t>
                      </a:r>
                      <a:r>
                        <a:rPr lang="en-US" sz="1200" dirty="0">
                          <a:solidFill>
                            <a:srgbClr val="7E7E7E"/>
                          </a:solidFill>
                          <a:latin typeface="Calibri" panose="020F0502020204030204" pitchFamily="34" charset="0"/>
                          <a:cs typeface="Calibri" panose="020F0502020204030204" pitchFamily="34" charset="0"/>
                        </a:rPr>
                        <a:t> silence....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200" dirty="0">
                          <a:solidFill>
                            <a:srgbClr val="7E7E7E"/>
                          </a:solidFill>
                          <a:latin typeface="Calibri" panose="020F0502020204030204" pitchFamily="34" charset="0"/>
                          <a:cs typeface="Calibri" panose="020F0502020204030204" pitchFamily="34" charset="0"/>
                        </a:rPr>
                        <a:t>: I do not understand why he doesn’t do anything about the irregularities that took place. maybe because he knows that with </a:t>
                      </a:r>
                      <a:r>
                        <a:rPr lang="en-US" sz="1200" dirty="0" err="1">
                          <a:solidFill>
                            <a:srgbClr val="7E7E7E"/>
                          </a:solidFill>
                          <a:latin typeface="Calibri" panose="020F0502020204030204" pitchFamily="34" charset="0"/>
                          <a:cs typeface="Calibri" panose="020F0502020204030204" pitchFamily="34" charset="0"/>
                        </a:rPr>
                        <a:t>Fabius</a:t>
                      </a:r>
                      <a:r>
                        <a:rPr lang="en-US" sz="1200" dirty="0">
                          <a:solidFill>
                            <a:srgbClr val="7E7E7E"/>
                          </a:solidFill>
                          <a:latin typeface="Calibri" panose="020F0502020204030204" pitchFamily="34" charset="0"/>
                          <a:cs typeface="Calibri" panose="020F0502020204030204" pitchFamily="34" charset="0"/>
                        </a:rPr>
                        <a:t> at the head of the committee nothing will happen. Already there is no news about the two petitions sent to the committee…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2601566651"/>
              </p:ext>
            </p:extLst>
          </p:nvPr>
        </p:nvGraphicFramePr>
        <p:xfrm>
          <a:off x="941432" y="4557180"/>
          <a:ext cx="10935917" cy="1912508"/>
        </p:xfrm>
        <a:graphic>
          <a:graphicData uri="http://schemas.openxmlformats.org/drawingml/2006/table">
            <a:tbl>
              <a:tblPr>
                <a:noFill/>
              </a:tblPr>
              <a:tblGrid>
                <a:gridCol w="3436017">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468445">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Comment </a:t>
                      </a:r>
                      <a:r>
                        <a:rPr lang="hu-HU" sz="1200" dirty="0">
                          <a:solidFill>
                            <a:srgbClr val="7E7E7E"/>
                          </a:solidFill>
                          <a:latin typeface="Calibri" panose="020F0502020204030204" pitchFamily="34" charset="0"/>
                          <a:cs typeface="Calibri" panose="020F0502020204030204" pitchFamily="34" charset="0"/>
                        </a:rPr>
                        <a:t>on the same </a:t>
                      </a:r>
                      <a:r>
                        <a:rPr lang="en-US" sz="1200" dirty="0">
                          <a:solidFill>
                            <a:srgbClr val="7E7E7E"/>
                          </a:solidFill>
                          <a:latin typeface="Calibri" panose="020F0502020204030204" pitchFamily="34" charset="0"/>
                          <a:cs typeface="Calibri" panose="020F0502020204030204" pitchFamily="34" charset="0"/>
                        </a:rPr>
                        <a:t>article on the presumed cheating during the presidential elections to the detriment of </a:t>
                      </a:r>
                      <a:r>
                        <a:rPr lang="en-US" sz="1200" dirty="0" err="1">
                          <a:solidFill>
                            <a:srgbClr val="7E7E7E"/>
                          </a:solidFill>
                          <a:latin typeface="Calibri" panose="020F0502020204030204" pitchFamily="34" charset="0"/>
                          <a:cs typeface="Calibri" panose="020F0502020204030204" pitchFamily="34" charset="0"/>
                        </a:rPr>
                        <a:t>Melencho</a:t>
                      </a:r>
                      <a:r>
                        <a:rPr lang="hu-HU" sz="1200" dirty="0">
                          <a:solidFill>
                            <a:srgbClr val="7E7E7E"/>
                          </a:solidFill>
                          <a:latin typeface="Calibri" panose="020F0502020204030204" pitchFamily="34" charset="0"/>
                          <a:cs typeface="Calibri" panose="020F0502020204030204" pitchFamily="34" charset="0"/>
                        </a:rPr>
                        <a:t>n</a:t>
                      </a:r>
                      <a:endParaRPr lang="en-US" sz="12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32408">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Tout </a:t>
                      </a:r>
                      <a:r>
                        <a:rPr lang="en-US" sz="1200" dirty="0" err="1">
                          <a:solidFill>
                            <a:srgbClr val="7E7E7E"/>
                          </a:solidFill>
                          <a:latin typeface="Calibri" panose="020F0502020204030204" pitchFamily="34" charset="0"/>
                          <a:cs typeface="Calibri" panose="020F0502020204030204" pitchFamily="34" charset="0"/>
                        </a:rPr>
                        <a:t>simplement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parce</a:t>
                      </a:r>
                      <a:r>
                        <a:rPr lang="en-US" sz="1200" dirty="0">
                          <a:solidFill>
                            <a:srgbClr val="7E7E7E"/>
                          </a:solidFill>
                          <a:latin typeface="Calibri" panose="020F0502020204030204" pitchFamily="34" charset="0"/>
                          <a:cs typeface="Calibri" panose="020F0502020204030204" pitchFamily="34" charset="0"/>
                        </a:rPr>
                        <a:t> que </a:t>
                      </a:r>
                      <a:r>
                        <a:rPr lang="en-US" sz="1200" dirty="0" err="1">
                          <a:solidFill>
                            <a:srgbClr val="7E7E7E"/>
                          </a:solidFill>
                          <a:latin typeface="Calibri" panose="020F0502020204030204" pitchFamily="34" charset="0"/>
                          <a:cs typeface="Calibri" panose="020F0502020204030204" pitchFamily="34" charset="0"/>
                        </a:rPr>
                        <a:t>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il</a:t>
                      </a:r>
                      <a:r>
                        <a:rPr lang="en-US" sz="1200" dirty="0">
                          <a:solidFill>
                            <a:srgbClr val="7E7E7E"/>
                          </a:solidFill>
                          <a:latin typeface="Calibri" panose="020F0502020204030204" pitchFamily="34" charset="0"/>
                          <a:cs typeface="Calibri" panose="020F0502020204030204" pitchFamily="34" charset="0"/>
                        </a:rPr>
                        <a:t> le </a:t>
                      </a:r>
                      <a:r>
                        <a:rPr lang="en-US" sz="1200" dirty="0" err="1">
                          <a:solidFill>
                            <a:srgbClr val="7E7E7E"/>
                          </a:solidFill>
                          <a:latin typeface="Calibri" panose="020F0502020204030204" pitchFamily="34" charset="0"/>
                          <a:cs typeface="Calibri" panose="020F0502020204030204" pitchFamily="34" charset="0"/>
                        </a:rPr>
                        <a:t>faisait</a:t>
                      </a:r>
                      <a:r>
                        <a:rPr lang="en-US" sz="1200" dirty="0">
                          <a:solidFill>
                            <a:srgbClr val="7E7E7E"/>
                          </a:solidFill>
                          <a:latin typeface="Calibri" panose="020F0502020204030204" pitchFamily="34" charset="0"/>
                          <a:cs typeface="Calibri" panose="020F0502020204030204" pitchFamily="34" charset="0"/>
                        </a:rPr>
                        <a:t> on </a:t>
                      </a:r>
                      <a:r>
                        <a:rPr lang="en-US" sz="1200" dirty="0" err="1">
                          <a:solidFill>
                            <a:srgbClr val="7E7E7E"/>
                          </a:solidFill>
                          <a:latin typeface="Calibri" panose="020F0502020204030204" pitchFamily="34" charset="0"/>
                          <a:cs typeface="Calibri" panose="020F0502020204030204" pitchFamily="34" charset="0"/>
                        </a:rPr>
                        <a:t>l'accuserait</a:t>
                      </a:r>
                      <a:r>
                        <a:rPr lang="en-US" sz="1200" dirty="0">
                          <a:solidFill>
                            <a:srgbClr val="7E7E7E"/>
                          </a:solidFill>
                          <a:latin typeface="Calibri" panose="020F0502020204030204" pitchFamily="34" charset="0"/>
                          <a:cs typeface="Calibri" panose="020F0502020204030204" pitchFamily="34" charset="0"/>
                        </a:rPr>
                        <a:t> d'être un </a:t>
                      </a:r>
                      <a:r>
                        <a:rPr lang="en-US" sz="1200" dirty="0" err="1">
                          <a:solidFill>
                            <a:srgbClr val="7E7E7E"/>
                          </a:solidFill>
                          <a:latin typeface="Calibri" panose="020F0502020204030204" pitchFamily="34" charset="0"/>
                          <a:cs typeface="Calibri" panose="020F0502020204030204" pitchFamily="34" charset="0"/>
                        </a:rPr>
                        <a:t>mauvais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perdant</a:t>
                      </a:r>
                      <a:r>
                        <a:rPr lang="en-US" sz="1200" dirty="0">
                          <a:solidFill>
                            <a:srgbClr val="7E7E7E"/>
                          </a:solidFill>
                          <a:latin typeface="Calibri" panose="020F0502020204030204" pitchFamily="34" charset="0"/>
                          <a:cs typeface="Calibri" panose="020F0502020204030204" pitchFamily="34" charset="0"/>
                        </a:rPr>
                        <a:t> et que </a:t>
                      </a:r>
                      <a:r>
                        <a:rPr lang="en-US" sz="1200" dirty="0" err="1">
                          <a:solidFill>
                            <a:srgbClr val="7E7E7E"/>
                          </a:solidFill>
                          <a:latin typeface="Calibri" panose="020F0502020204030204" pitchFamily="34" charset="0"/>
                          <a:cs typeface="Calibri" panose="020F0502020204030204" pitchFamily="34" charset="0"/>
                        </a:rPr>
                        <a:t>ça</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nuirait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à</a:t>
                      </a:r>
                      <a:r>
                        <a:rPr lang="en-US" sz="1200" dirty="0">
                          <a:solidFill>
                            <a:srgbClr val="7E7E7E"/>
                          </a:solidFill>
                          <a:latin typeface="Calibri" panose="020F0502020204030204" pitchFamily="34" charset="0"/>
                          <a:cs typeface="Calibri" panose="020F0502020204030204" pitchFamily="34" charset="0"/>
                        </a:rPr>
                        <a:t> la suite, </a:t>
                      </a:r>
                      <a:r>
                        <a:rPr lang="en-US" sz="1200" dirty="0" err="1">
                          <a:solidFill>
                            <a:srgbClr val="7E7E7E"/>
                          </a:solidFill>
                          <a:latin typeface="Calibri" panose="020F0502020204030204" pitchFamily="34" charset="0"/>
                          <a:cs typeface="Calibri" panose="020F0502020204030204" pitchFamily="34" charset="0"/>
                        </a:rPr>
                        <a:t>c'est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à</a:t>
                      </a:r>
                      <a:r>
                        <a:rPr lang="en-US" sz="1200" dirty="0">
                          <a:solidFill>
                            <a:srgbClr val="7E7E7E"/>
                          </a:solidFill>
                          <a:latin typeface="Calibri" panose="020F0502020204030204" pitchFamily="34" charset="0"/>
                          <a:cs typeface="Calibri" panose="020F0502020204030204" pitchFamily="34" charset="0"/>
                        </a:rPr>
                        <a:t> dire les </a:t>
                      </a:r>
                      <a:r>
                        <a:rPr lang="en-US" sz="1200" dirty="0" err="1">
                          <a:solidFill>
                            <a:srgbClr val="7E7E7E"/>
                          </a:solidFill>
                          <a:latin typeface="Calibri" panose="020F0502020204030204" pitchFamily="34" charset="0"/>
                          <a:cs typeface="Calibri" panose="020F0502020204030204" pitchFamily="34" charset="0"/>
                        </a:rPr>
                        <a:t>législatives</a:t>
                      </a:r>
                      <a:r>
                        <a:rPr lang="en-US" sz="1200" dirty="0">
                          <a:solidFill>
                            <a:srgbClr val="7E7E7E"/>
                          </a:solidFill>
                          <a:latin typeface="Calibri" panose="020F0502020204030204" pitchFamily="34" charset="0"/>
                          <a:cs typeface="Calibri" panose="020F0502020204030204" pitchFamily="34" charset="0"/>
                        </a:rPr>
                        <a:t>. :) Et que </a:t>
                      </a:r>
                      <a:r>
                        <a:rPr lang="en-US" sz="1200" dirty="0" err="1">
                          <a:solidFill>
                            <a:srgbClr val="7E7E7E"/>
                          </a:solidFill>
                          <a:latin typeface="Calibri" panose="020F0502020204030204" pitchFamily="34" charset="0"/>
                          <a:cs typeface="Calibri" panose="020F0502020204030204" pitchFamily="34" charset="0"/>
                        </a:rPr>
                        <a:t>oui</a:t>
                      </a:r>
                      <a:r>
                        <a:rPr lang="en-US" sz="1200" dirty="0">
                          <a:solidFill>
                            <a:srgbClr val="7E7E7E"/>
                          </a:solidFill>
                          <a:latin typeface="Calibri" panose="020F0502020204030204" pitchFamily="34" charset="0"/>
                          <a:cs typeface="Calibri" panose="020F0502020204030204" pitchFamily="34" charset="0"/>
                        </a:rPr>
                        <a:t> avec </a:t>
                      </a:r>
                      <a:r>
                        <a:rPr lang="en-US" sz="1200" dirty="0" err="1">
                          <a:solidFill>
                            <a:srgbClr val="7E7E7E"/>
                          </a:solidFill>
                          <a:latin typeface="Calibri" panose="020F0502020204030204" pitchFamily="34" charset="0"/>
                          <a:cs typeface="Calibri" panose="020F0502020204030204" pitchFamily="34" charset="0"/>
                        </a:rPr>
                        <a:t>Fabius</a:t>
                      </a:r>
                      <a:r>
                        <a:rPr lang="en-US" sz="1200" dirty="0">
                          <a:solidFill>
                            <a:srgbClr val="7E7E7E"/>
                          </a:solidFill>
                          <a:latin typeface="Calibri" panose="020F0502020204030204" pitchFamily="34" charset="0"/>
                          <a:cs typeface="Calibri" panose="020F0502020204030204" pitchFamily="34" charset="0"/>
                        </a:rPr>
                        <a:t>, le </a:t>
                      </a:r>
                      <a:r>
                        <a:rPr lang="en-US" sz="1200" dirty="0" err="1">
                          <a:solidFill>
                            <a:srgbClr val="7E7E7E"/>
                          </a:solidFill>
                          <a:latin typeface="Calibri" panose="020F0502020204030204" pitchFamily="34" charset="0"/>
                          <a:cs typeface="Calibri" panose="020F0502020204030204" pitchFamily="34" charset="0"/>
                        </a:rPr>
                        <a:t>conseil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vérolé</a:t>
                      </a:r>
                      <a:r>
                        <a:rPr lang="en-US" sz="1200" dirty="0">
                          <a:solidFill>
                            <a:srgbClr val="7E7E7E"/>
                          </a:solidFill>
                          <a:latin typeface="Calibri" panose="020F0502020204030204" pitchFamily="34" charset="0"/>
                          <a:cs typeface="Calibri" panose="020F0502020204030204" pitchFamily="34" charset="0"/>
                        </a:rPr>
                        <a:t>. -_-</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32408">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200" dirty="0">
                          <a:solidFill>
                            <a:srgbClr val="7E7E7E"/>
                          </a:solidFill>
                          <a:latin typeface="Calibri" panose="020F0502020204030204" pitchFamily="34" charset="0"/>
                          <a:cs typeface="Calibri" panose="020F0502020204030204" pitchFamily="34" charset="0"/>
                        </a:rPr>
                        <a:t>Simply because if he did he would be accused of being a bad loser and it would be detrimental to his campaign for the upcoming elections.:) And with </a:t>
                      </a:r>
                      <a:r>
                        <a:rPr lang="en-US" sz="1200" dirty="0" err="1">
                          <a:solidFill>
                            <a:srgbClr val="7E7E7E"/>
                          </a:solidFill>
                          <a:latin typeface="Calibri" panose="020F0502020204030204" pitchFamily="34" charset="0"/>
                          <a:cs typeface="Calibri" panose="020F0502020204030204" pitchFamily="34" charset="0"/>
                        </a:rPr>
                        <a:t>Fabius</a:t>
                      </a:r>
                      <a:r>
                        <a:rPr lang="en-US" sz="1200" dirty="0">
                          <a:solidFill>
                            <a:srgbClr val="7E7E7E"/>
                          </a:solidFill>
                          <a:latin typeface="Calibri" panose="020F0502020204030204" pitchFamily="34" charset="0"/>
                          <a:cs typeface="Calibri" panose="020F0502020204030204" pitchFamily="34" charset="0"/>
                        </a:rPr>
                        <a:t> at the head of the committee, it is pointless…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5" name="Group 4"/>
          <p:cNvGrpSpPr/>
          <p:nvPr/>
        </p:nvGrpSpPr>
        <p:grpSpPr>
          <a:xfrm>
            <a:off x="1365439" y="2286583"/>
            <a:ext cx="2569039" cy="2020203"/>
            <a:chOff x="654925" y="1753750"/>
            <a:chExt cx="3314700" cy="2606565"/>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25" y="3569740"/>
              <a:ext cx="3314700" cy="7905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465" y="1753750"/>
              <a:ext cx="2352183" cy="1724080"/>
            </a:xfrm>
            <a:prstGeom prst="rect">
              <a:avLst/>
            </a:prstGeom>
          </p:spPr>
        </p:pic>
      </p:grpSp>
      <p:pic>
        <p:nvPicPr>
          <p:cNvPr id="4" name="Picture 3"/>
          <p:cNvPicPr>
            <a:picLocks noChangeAspect="1"/>
          </p:cNvPicPr>
          <p:nvPr/>
        </p:nvPicPr>
        <p:blipFill>
          <a:blip r:embed="rId5"/>
          <a:stretch>
            <a:fillRect/>
          </a:stretch>
        </p:blipFill>
        <p:spPr>
          <a:xfrm>
            <a:off x="1013717" y="5103493"/>
            <a:ext cx="3295650" cy="828675"/>
          </a:xfrm>
          <a:prstGeom prst="rect">
            <a:avLst/>
          </a:prstGeom>
        </p:spPr>
      </p:pic>
      <p:sp>
        <p:nvSpPr>
          <p:cNvPr id="13" name="Rectangle 12"/>
          <p:cNvSpPr/>
          <p:nvPr/>
        </p:nvSpPr>
        <p:spPr>
          <a:xfrm>
            <a:off x="1610928" y="3724190"/>
            <a:ext cx="591669" cy="8712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326508" y="5133164"/>
            <a:ext cx="1034834" cy="11358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Shape 544">
            <a:extLst>
              <a:ext uri="{FF2B5EF4-FFF2-40B4-BE49-F238E27FC236}">
                <a16:creationId xmlns:a16="http://schemas.microsoft.com/office/drawing/2014/main" xmlns="" id="{4E5B1F15-2332-47C5-A1FD-13718F0BB2D1}"/>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8" name="Shape 545">
            <a:extLst>
              <a:ext uri="{FF2B5EF4-FFF2-40B4-BE49-F238E27FC236}">
                <a16:creationId xmlns:a16="http://schemas.microsoft.com/office/drawing/2014/main" xmlns="" id="{60371591-883C-4055-9636-F3BAF685A679}"/>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E87D40DD-567E-47A9-8774-D128C026D2C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8347538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aphicFrame>
        <p:nvGraphicFramePr>
          <p:cNvPr id="7" name="Shape 539"/>
          <p:cNvGraphicFramePr/>
          <p:nvPr>
            <p:extLst>
              <p:ext uri="{D42A27DB-BD31-4B8C-83A1-F6EECF244321}">
                <p14:modId xmlns:p14="http://schemas.microsoft.com/office/powerpoint/2010/main" val="2532963483"/>
              </p:ext>
            </p:extLst>
          </p:nvPr>
        </p:nvGraphicFramePr>
        <p:xfrm>
          <a:off x="968077" y="2067269"/>
          <a:ext cx="10909273" cy="1615350"/>
        </p:xfrm>
        <a:graphic>
          <a:graphicData uri="http://schemas.openxmlformats.org/drawingml/2006/table">
            <a:tbl>
              <a:tblPr>
                <a:noFill/>
              </a:tblPr>
              <a:tblGrid>
                <a:gridCol w="340937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0">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Georges </a:t>
                      </a:r>
                      <a:r>
                        <a:rPr lang="en-US" sz="1400" dirty="0" err="1">
                          <a:solidFill>
                            <a:srgbClr val="7E7E7E"/>
                          </a:solidFill>
                          <a:latin typeface="Calibri" panose="020F0502020204030204" pitchFamily="34" charset="0"/>
                          <a:cs typeface="Calibri" panose="020F0502020204030204" pitchFamily="34" charset="0"/>
                        </a:rPr>
                        <a:t>Fenech</a:t>
                      </a:r>
                      <a:r>
                        <a:rPr lang="en-US" sz="1400" dirty="0">
                          <a:solidFill>
                            <a:srgbClr val="7E7E7E"/>
                          </a:solidFill>
                          <a:latin typeface="Calibri" panose="020F0502020204030204" pitchFamily="34" charset="0"/>
                          <a:cs typeface="Calibri" panose="020F0502020204030204" pitchFamily="34" charset="0"/>
                        </a:rPr>
                        <a:t> knows no voters of the right who would vote for Macron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Ni les </a:t>
                      </a:r>
                      <a:r>
                        <a:rPr lang="en-US" sz="1400" dirty="0" err="1">
                          <a:solidFill>
                            <a:srgbClr val="7E7E7E"/>
                          </a:solidFill>
                          <a:latin typeface="Calibri" panose="020F0502020204030204" pitchFamily="34" charset="0"/>
                          <a:cs typeface="Calibri" panose="020F0502020204030204" pitchFamily="34" charset="0"/>
                        </a:rPr>
                        <a:t>électeurs</a:t>
                      </a:r>
                      <a:r>
                        <a:rPr lang="en-US" sz="1400" dirty="0">
                          <a:solidFill>
                            <a:srgbClr val="7E7E7E"/>
                          </a:solidFill>
                          <a:latin typeface="Calibri" panose="020F0502020204030204" pitchFamily="34" charset="0"/>
                          <a:cs typeface="Calibri" panose="020F0502020204030204" pitchFamily="34" charset="0"/>
                        </a:rPr>
                        <a:t> de </a:t>
                      </a:r>
                      <a:r>
                        <a:rPr lang="en-US" sz="1400" dirty="0" err="1">
                          <a:solidFill>
                            <a:srgbClr val="7E7E7E"/>
                          </a:solidFill>
                          <a:latin typeface="Calibri" panose="020F0502020204030204" pitchFamily="34" charset="0"/>
                          <a:cs typeface="Calibri" panose="020F0502020204030204" pitchFamily="34" charset="0"/>
                        </a:rPr>
                        <a:t>droite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ni</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normalement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ceux</a:t>
                      </a:r>
                      <a:r>
                        <a:rPr lang="en-US" sz="1400" dirty="0">
                          <a:solidFill>
                            <a:srgbClr val="7E7E7E"/>
                          </a:solidFill>
                          <a:latin typeface="Calibri" panose="020F0502020204030204" pitchFamily="34" charset="0"/>
                          <a:cs typeface="Calibri" panose="020F0502020204030204" pitchFamily="34" charset="0"/>
                        </a:rPr>
                        <a:t> de </a:t>
                      </a:r>
                      <a:r>
                        <a:rPr lang="en-US" sz="1400" dirty="0" err="1">
                          <a:solidFill>
                            <a:srgbClr val="7E7E7E"/>
                          </a:solidFill>
                          <a:latin typeface="Calibri" panose="020F0502020204030204" pitchFamily="34" charset="0"/>
                          <a:cs typeface="Calibri" panose="020F0502020204030204" pitchFamily="34" charset="0"/>
                        </a:rPr>
                        <a:t>Mélenchon</a:t>
                      </a:r>
                      <a:r>
                        <a:rPr lang="en-US" sz="1400" dirty="0">
                          <a:solidFill>
                            <a:srgbClr val="7E7E7E"/>
                          </a:solidFill>
                          <a:latin typeface="Calibri" panose="020F0502020204030204" pitchFamily="34" charset="0"/>
                          <a:cs typeface="Calibri" panose="020F0502020204030204" pitchFamily="34" charset="0"/>
                        </a:rPr>
                        <a:t> ne </a:t>
                      </a:r>
                      <a:r>
                        <a:rPr lang="en-US" sz="1400" dirty="0" err="1">
                          <a:solidFill>
                            <a:srgbClr val="7E7E7E"/>
                          </a:solidFill>
                          <a:latin typeface="Calibri" panose="020F0502020204030204" pitchFamily="34" charset="0"/>
                          <a:cs typeface="Calibri" panose="020F0502020204030204" pitchFamily="34" charset="0"/>
                        </a:rPr>
                        <a:t>voteront</a:t>
                      </a:r>
                      <a:r>
                        <a:rPr lang="en-US" sz="1400" dirty="0">
                          <a:solidFill>
                            <a:srgbClr val="7E7E7E"/>
                          </a:solidFill>
                          <a:latin typeface="Calibri" panose="020F0502020204030204" pitchFamily="34" charset="0"/>
                          <a:cs typeface="Calibri" panose="020F0502020204030204" pitchFamily="34" charset="0"/>
                        </a:rPr>
                        <a:t> Macron, les premier </a:t>
                      </a:r>
                      <a:r>
                        <a:rPr lang="en-US" sz="1400" dirty="0" err="1">
                          <a:solidFill>
                            <a:srgbClr val="7E7E7E"/>
                          </a:solidFill>
                          <a:latin typeface="Calibri" panose="020F0502020204030204" pitchFamily="34" charset="0"/>
                          <a:cs typeface="Calibri" panose="020F0502020204030204" pitchFamily="34" charset="0"/>
                        </a:rPr>
                        <a:t>parti</a:t>
                      </a:r>
                      <a:r>
                        <a:rPr lang="en-US" sz="1400" dirty="0">
                          <a:solidFill>
                            <a:srgbClr val="7E7E7E"/>
                          </a:solidFill>
                          <a:latin typeface="Calibri" panose="020F0502020204030204" pitchFamily="34" charset="0"/>
                          <a:cs typeface="Calibri" panose="020F0502020204030204" pitchFamily="34" charset="0"/>
                        </a:rPr>
                        <a:t> au 2 </a:t>
                      </a:r>
                      <a:r>
                        <a:rPr lang="en-US" sz="1400" dirty="0" err="1">
                          <a:solidFill>
                            <a:srgbClr val="7E7E7E"/>
                          </a:solidFill>
                          <a:latin typeface="Calibri" panose="020F0502020204030204" pitchFamily="34" charset="0"/>
                          <a:cs typeface="Calibri" panose="020F0502020204030204" pitchFamily="34" charset="0"/>
                        </a:rPr>
                        <a:t>em</a:t>
                      </a:r>
                      <a:r>
                        <a:rPr lang="en-US" sz="1400" dirty="0">
                          <a:solidFill>
                            <a:srgbClr val="7E7E7E"/>
                          </a:solidFill>
                          <a:latin typeface="Calibri" panose="020F0502020204030204" pitchFamily="34" charset="0"/>
                          <a:cs typeface="Calibri" panose="020F0502020204030204" pitchFamily="34" charset="0"/>
                        </a:rPr>
                        <a:t> tour </a:t>
                      </a:r>
                      <a:r>
                        <a:rPr lang="en-US" sz="1400" dirty="0" err="1">
                          <a:solidFill>
                            <a:srgbClr val="7E7E7E"/>
                          </a:solidFill>
                          <a:latin typeface="Calibri" panose="020F0502020204030204" pitchFamily="34" charset="0"/>
                          <a:cs typeface="Calibri" panose="020F0502020204030204" pitchFamily="34" charset="0"/>
                        </a:rPr>
                        <a:t>va</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être</a:t>
                      </a:r>
                      <a:r>
                        <a:rPr lang="en-US" sz="1400" dirty="0">
                          <a:solidFill>
                            <a:srgbClr val="7E7E7E"/>
                          </a:solidFill>
                          <a:latin typeface="Calibri" panose="020F0502020204030204" pitchFamily="34" charset="0"/>
                          <a:cs typeface="Calibri" panose="020F0502020204030204" pitchFamily="34" charset="0"/>
                        </a:rPr>
                        <a:t> le </a:t>
                      </a:r>
                      <a:r>
                        <a:rPr lang="en-US" sz="1400" dirty="0" err="1">
                          <a:solidFill>
                            <a:srgbClr val="7E7E7E"/>
                          </a:solidFill>
                          <a:latin typeface="Calibri" panose="020F0502020204030204" pitchFamily="34" charset="0"/>
                          <a:cs typeface="Calibri" panose="020F0502020204030204" pitchFamily="34" charset="0"/>
                        </a:rPr>
                        <a:t>parti</a:t>
                      </a:r>
                      <a:r>
                        <a:rPr lang="en-US" sz="1400" dirty="0">
                          <a:solidFill>
                            <a:srgbClr val="7E7E7E"/>
                          </a:solidFill>
                          <a:latin typeface="Calibri" panose="020F0502020204030204" pitchFamily="34" charset="0"/>
                          <a:cs typeface="Calibri" panose="020F0502020204030204" pitchFamily="34" charset="0"/>
                        </a:rPr>
                        <a:t> de l' abstention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cs typeface="Calibri" panose="020F0502020204030204" pitchFamily="34" charset="0"/>
                        </a:rPr>
                        <a:t>Neither voters on the right nor the voters of </a:t>
                      </a:r>
                      <a:r>
                        <a:rPr lang="en-US" sz="1400" dirty="0" err="1">
                          <a:solidFill>
                            <a:srgbClr val="7E7E7E"/>
                          </a:solidFill>
                          <a:latin typeface="Calibri" panose="020F0502020204030204" pitchFamily="34" charset="0"/>
                          <a:cs typeface="Calibri" panose="020F0502020204030204" pitchFamily="34" charset="0"/>
                        </a:rPr>
                        <a:t>Mélenchon</a:t>
                      </a:r>
                      <a:r>
                        <a:rPr lang="en-US" sz="1400" dirty="0">
                          <a:solidFill>
                            <a:srgbClr val="7E7E7E"/>
                          </a:solidFill>
                          <a:latin typeface="Calibri" panose="020F0502020204030204" pitchFamily="34" charset="0"/>
                          <a:cs typeface="Calibri" panose="020F0502020204030204" pitchFamily="34" charset="0"/>
                        </a:rPr>
                        <a:t> will vote for Macron in the second round. The biggest party in this election is bound to be that of abstention.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697122236"/>
              </p:ext>
            </p:extLst>
          </p:nvPr>
        </p:nvGraphicFramePr>
        <p:xfrm>
          <a:off x="968077" y="3864946"/>
          <a:ext cx="10909273" cy="2634733"/>
        </p:xfrm>
        <a:graphic>
          <a:graphicData uri="http://schemas.openxmlformats.org/drawingml/2006/table">
            <a:tbl>
              <a:tblPr>
                <a:noFill/>
              </a:tblPr>
              <a:tblGrid>
                <a:gridCol w="340937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681893">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Testimony of Khadhafi that proves that he financed the presidential campaign of </a:t>
                      </a:r>
                      <a:r>
                        <a:rPr lang="en-US" sz="1400" dirty="0" err="1">
                          <a:solidFill>
                            <a:srgbClr val="7E7E7E"/>
                          </a:solidFill>
                          <a:latin typeface="Calibri" panose="020F0502020204030204" pitchFamily="34" charset="0"/>
                          <a:cs typeface="Calibri" panose="020F0502020204030204" pitchFamily="34" charset="0"/>
                        </a:rPr>
                        <a:t>Sarközy</a:t>
                      </a:r>
                      <a:endParaRPr lang="en-US" sz="14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05837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7E7E7E"/>
                          </a:solidFill>
                          <a:latin typeface="Calibri" panose="020F0502020204030204" pitchFamily="34" charset="0"/>
                          <a:cs typeface="Calibri" panose="020F0502020204030204" pitchFamily="34" charset="0"/>
                        </a:rPr>
                        <a:t>Malheureusement</a:t>
                      </a:r>
                      <a:r>
                        <a:rPr lang="en-US" sz="1400" dirty="0">
                          <a:solidFill>
                            <a:srgbClr val="7E7E7E"/>
                          </a:solidFill>
                          <a:latin typeface="Calibri" panose="020F0502020204030204" pitchFamily="34" charset="0"/>
                          <a:cs typeface="Calibri" panose="020F0502020204030204" pitchFamily="34" charset="0"/>
                        </a:rPr>
                        <a:t> avec tout les </a:t>
                      </a:r>
                      <a:r>
                        <a:rPr lang="en-US" sz="1400" dirty="0" err="1">
                          <a:solidFill>
                            <a:srgbClr val="7E7E7E"/>
                          </a:solidFill>
                          <a:latin typeface="Calibri" panose="020F0502020204030204" pitchFamily="34" charset="0"/>
                          <a:cs typeface="Calibri" panose="020F0502020204030204" pitchFamily="34" charset="0"/>
                        </a:rPr>
                        <a:t>preuves</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en</a:t>
                      </a:r>
                      <a:r>
                        <a:rPr lang="en-US" sz="1400" dirty="0">
                          <a:solidFill>
                            <a:srgbClr val="7E7E7E"/>
                          </a:solidFill>
                          <a:latin typeface="Calibri" panose="020F0502020204030204" pitchFamily="34" charset="0"/>
                          <a:cs typeface="Calibri" panose="020F0502020204030204" pitchFamily="34" charset="0"/>
                        </a:rPr>
                        <a:t> main la justice </a:t>
                      </a:r>
                      <a:r>
                        <a:rPr lang="en-US" sz="1400" dirty="0" err="1">
                          <a:solidFill>
                            <a:srgbClr val="7E7E7E"/>
                          </a:solidFill>
                          <a:latin typeface="Calibri" panose="020F0502020204030204" pitchFamily="34" charset="0"/>
                          <a:cs typeface="Calibri" panose="020F0502020204030204" pitchFamily="34" charset="0"/>
                        </a:rPr>
                        <a:t>Française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n'arrive</a:t>
                      </a:r>
                      <a:r>
                        <a:rPr lang="en-US" sz="1400" dirty="0">
                          <a:solidFill>
                            <a:srgbClr val="7E7E7E"/>
                          </a:solidFill>
                          <a:latin typeface="Calibri" panose="020F0502020204030204" pitchFamily="34" charset="0"/>
                          <a:cs typeface="Calibri" panose="020F0502020204030204" pitchFamily="34" charset="0"/>
                        </a:rPr>
                        <a:t> pas a le </a:t>
                      </a:r>
                      <a:r>
                        <a:rPr lang="en-US" sz="1400" dirty="0" err="1">
                          <a:solidFill>
                            <a:srgbClr val="7E7E7E"/>
                          </a:solidFill>
                          <a:latin typeface="Calibri" panose="020F0502020204030204" pitchFamily="34" charset="0"/>
                          <a:cs typeface="Calibri" panose="020F0502020204030204" pitchFamily="34" charset="0"/>
                        </a:rPr>
                        <a:t>condamner</a:t>
                      </a:r>
                      <a:endParaRPr lang="en-US" sz="1400" dirty="0">
                        <a:solidFill>
                          <a:srgbClr val="7E7E7E"/>
                        </a:solidFill>
                        <a:latin typeface="Calibri" panose="020F0502020204030204" pitchFamily="34" charset="0"/>
                        <a:ea typeface="Arial"/>
                        <a:cs typeface="Calibri" panose="020F0502020204030204" pitchFamily="34" charset="0"/>
                        <a:sym typeface="Arial"/>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89446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80000"/>
                        </a:lnSpc>
                        <a:spcBef>
                          <a:spcPts val="0"/>
                        </a:spcBef>
                        <a:buClr>
                          <a:schemeClr val="dk1"/>
                        </a:buClr>
                        <a:buSzPct val="25000"/>
                        <a:buFont typeface="Arial"/>
                        <a:buNone/>
                      </a:pPr>
                      <a:r>
                        <a:rPr lang="en-US" sz="1400" dirty="0">
                          <a:solidFill>
                            <a:srgbClr val="7E7E7E"/>
                          </a:solidFill>
                          <a:latin typeface="Calibri" panose="020F0502020204030204" pitchFamily="34" charset="0"/>
                          <a:cs typeface="Calibri" panose="020F0502020204030204" pitchFamily="34" charset="0"/>
                        </a:rPr>
                        <a:t>Unfortunately, with all the evidence in hand the French judiciary system is unable to sentence him.</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756" y="2495765"/>
            <a:ext cx="3298922" cy="576905"/>
          </a:xfrm>
          <a:prstGeom prst="rect">
            <a:avLst/>
          </a:prstGeom>
        </p:spPr>
      </p:pic>
      <p:grpSp>
        <p:nvGrpSpPr>
          <p:cNvPr id="6" name="Group 5"/>
          <p:cNvGrpSpPr/>
          <p:nvPr/>
        </p:nvGrpSpPr>
        <p:grpSpPr>
          <a:xfrm>
            <a:off x="1195605" y="3886923"/>
            <a:ext cx="2854334" cy="2564716"/>
            <a:chOff x="670690" y="3563172"/>
            <a:chExt cx="3317985" cy="2981324"/>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690" y="6020621"/>
              <a:ext cx="3314700" cy="52387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446" y="3563172"/>
              <a:ext cx="3178229" cy="2464216"/>
            </a:xfrm>
            <a:prstGeom prst="rect">
              <a:avLst/>
            </a:prstGeom>
          </p:spPr>
        </p:pic>
      </p:grpSp>
      <p:sp>
        <p:nvSpPr>
          <p:cNvPr id="13" name="Shape 80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Escalate</a:t>
            </a:r>
            <a:endParaRPr lang="en-US" sz="3600" b="1" dirty="0">
              <a:solidFill>
                <a:srgbClr val="243049"/>
              </a:solidFill>
            </a:endParaRPr>
          </a:p>
        </p:txBody>
      </p:sp>
      <p:sp>
        <p:nvSpPr>
          <p:cNvPr id="14" name="Rectangle 13"/>
          <p:cNvSpPr/>
          <p:nvPr/>
        </p:nvSpPr>
        <p:spPr>
          <a:xfrm>
            <a:off x="1452181" y="6012946"/>
            <a:ext cx="565212" cy="1069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Shape 544">
            <a:extLst>
              <a:ext uri="{FF2B5EF4-FFF2-40B4-BE49-F238E27FC236}">
                <a16:creationId xmlns:a16="http://schemas.microsoft.com/office/drawing/2014/main" xmlns="" id="{652840B7-B40C-4B27-A529-E195C4FA459C}"/>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7" name="Shape 545">
            <a:extLst>
              <a:ext uri="{FF2B5EF4-FFF2-40B4-BE49-F238E27FC236}">
                <a16:creationId xmlns:a16="http://schemas.microsoft.com/office/drawing/2014/main" xmlns="" id="{00F1196F-C2EC-4D29-9D0C-0D0AC61D0797}"/>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5D88A525-183E-465B-98FB-B0162731249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73910258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Shape 81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Outcry</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22217874"/>
              </p:ext>
            </p:extLst>
          </p:nvPr>
        </p:nvGraphicFramePr>
        <p:xfrm>
          <a:off x="950314" y="2060081"/>
          <a:ext cx="10927036" cy="4465745"/>
        </p:xfrm>
        <a:graphic>
          <a:graphicData uri="http://schemas.openxmlformats.org/drawingml/2006/table">
            <a:tbl>
              <a:tblPr>
                <a:noFill/>
              </a:tblPr>
              <a:tblGrid>
                <a:gridCol w="2762129">
                  <a:extLst>
                    <a:ext uri="{9D8B030D-6E8A-4147-A177-3AD203B41FA5}">
                      <a16:colId xmlns:a16="http://schemas.microsoft.com/office/drawing/2014/main" xmlns="" val="20000"/>
                    </a:ext>
                  </a:extLst>
                </a:gridCol>
                <a:gridCol w="1039129">
                  <a:extLst>
                    <a:ext uri="{9D8B030D-6E8A-4147-A177-3AD203B41FA5}">
                      <a16:colId xmlns:a16="http://schemas.microsoft.com/office/drawing/2014/main" xmlns="" val="20001"/>
                    </a:ext>
                  </a:extLst>
                </a:gridCol>
                <a:gridCol w="7125778">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7E7E7E"/>
                          </a:solidFill>
                          <a:highlight>
                            <a:srgbClr val="FFFFFF"/>
                          </a:highlight>
                          <a:latin typeface="+mn-lt"/>
                          <a:ea typeface="+mn-ea"/>
                          <a:cs typeface="+mn-cs"/>
                          <a:sym typeface="Arial"/>
                        </a:rPr>
                        <a:t>The deputy LR (moderate right) refuses the “republican front” in the second round of the presidential election.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E7E7E"/>
                          </a:solidFill>
                          <a:highlight>
                            <a:srgbClr val="FFFFFF"/>
                          </a:highlight>
                        </a:rPr>
                        <a:t>“Bravo </a:t>
                      </a:r>
                      <a:r>
                        <a:rPr lang="en-US" sz="1200" dirty="0">
                          <a:solidFill>
                            <a:srgbClr val="7E7E7E"/>
                          </a:solidFill>
                          <a:highlight>
                            <a:srgbClr val="FFFFFF"/>
                          </a:highlight>
                        </a:rPr>
                        <a:t>Macron </a:t>
                      </a:r>
                      <a:r>
                        <a:rPr lang="en-US" sz="1200" dirty="0" err="1">
                          <a:solidFill>
                            <a:srgbClr val="7E7E7E"/>
                          </a:solidFill>
                          <a:highlight>
                            <a:srgbClr val="FFFFFF"/>
                          </a:highlight>
                        </a:rPr>
                        <a:t>imposteur</a:t>
                      </a:r>
                      <a:r>
                        <a:rPr lang="en-US" sz="1200" dirty="0">
                          <a:solidFill>
                            <a:srgbClr val="7E7E7E"/>
                          </a:solidFill>
                          <a:highlight>
                            <a:srgbClr val="FFFFFF"/>
                          </a:highlight>
                        </a:rPr>
                        <a:t> </a:t>
                      </a:r>
                      <a:r>
                        <a:rPr lang="en-US" sz="1200" dirty="0" err="1">
                          <a:solidFill>
                            <a:srgbClr val="7E7E7E"/>
                          </a:solidFill>
                          <a:highlight>
                            <a:srgbClr val="FFFFFF"/>
                          </a:highlight>
                        </a:rPr>
                        <a:t>menteur</a:t>
                      </a:r>
                      <a:r>
                        <a:rPr lang="en-US" sz="1200" dirty="0">
                          <a:solidFill>
                            <a:srgbClr val="7E7E7E"/>
                          </a:solidFill>
                          <a:highlight>
                            <a:srgbClr val="FFFFFF"/>
                          </a:highlight>
                        </a:rPr>
                        <a:t> </a:t>
                      </a:r>
                      <a:r>
                        <a:rPr lang="en-US" sz="1200" dirty="0" err="1">
                          <a:solidFill>
                            <a:srgbClr val="7E7E7E"/>
                          </a:solidFill>
                          <a:highlight>
                            <a:srgbClr val="FFFFFF"/>
                          </a:highlight>
                        </a:rPr>
                        <a:t>manipulateur</a:t>
                      </a:r>
                      <a:r>
                        <a:rPr lang="en-US" sz="1200" dirty="0">
                          <a:solidFill>
                            <a:srgbClr val="7E7E7E"/>
                          </a:solidFill>
                          <a:highlight>
                            <a:srgbClr val="FFFFFF"/>
                          </a:highlight>
                        </a:rPr>
                        <a:t> </a:t>
                      </a:r>
                      <a:r>
                        <a:rPr lang="en-US" sz="1200" dirty="0" err="1">
                          <a:solidFill>
                            <a:srgbClr val="7E7E7E"/>
                          </a:solidFill>
                          <a:highlight>
                            <a:srgbClr val="FFFFFF"/>
                          </a:highlight>
                        </a:rPr>
                        <a:t>incompétent</a:t>
                      </a:r>
                      <a:r>
                        <a:rPr lang="en-US" sz="1200" dirty="0">
                          <a:solidFill>
                            <a:srgbClr val="7E7E7E"/>
                          </a:solidFill>
                          <a:highlight>
                            <a:srgbClr val="FFFFFF"/>
                          </a:highlight>
                        </a:rPr>
                        <a:t> et </a:t>
                      </a:r>
                      <a:r>
                        <a:rPr lang="en-US" sz="1200" dirty="0" err="1">
                          <a:solidFill>
                            <a:srgbClr val="7E7E7E"/>
                          </a:solidFill>
                          <a:highlight>
                            <a:srgbClr val="FFFFFF"/>
                          </a:highlight>
                        </a:rPr>
                        <a:t>j'en</a:t>
                      </a:r>
                      <a:r>
                        <a:rPr lang="en-US" sz="1200" dirty="0">
                          <a:solidFill>
                            <a:srgbClr val="7E7E7E"/>
                          </a:solidFill>
                          <a:highlight>
                            <a:srgbClr val="FFFFFF"/>
                          </a:highlight>
                        </a:rPr>
                        <a:t> </a:t>
                      </a:r>
                      <a:r>
                        <a:rPr lang="en-US" sz="1200" dirty="0" err="1">
                          <a:solidFill>
                            <a:srgbClr val="7E7E7E"/>
                          </a:solidFill>
                          <a:highlight>
                            <a:srgbClr val="FFFFFF"/>
                          </a:highlight>
                        </a:rPr>
                        <a:t>passe</a:t>
                      </a:r>
                      <a:r>
                        <a:rPr lang="en-US" sz="1200" dirty="0">
                          <a:solidFill>
                            <a:srgbClr val="7E7E7E"/>
                          </a:solidFill>
                          <a:highlight>
                            <a:srgbClr val="FFFFFF"/>
                          </a:highlight>
                        </a:rPr>
                        <a:t> le </a:t>
                      </a:r>
                      <a:r>
                        <a:rPr lang="en-US" sz="1200" dirty="0" err="1">
                          <a:solidFill>
                            <a:srgbClr val="7E7E7E"/>
                          </a:solidFill>
                          <a:highlight>
                            <a:srgbClr val="FFFFFF"/>
                          </a:highlight>
                        </a:rPr>
                        <a:t>dictionnaire</a:t>
                      </a:r>
                      <a:r>
                        <a:rPr lang="en-US" sz="1200" dirty="0">
                          <a:solidFill>
                            <a:srgbClr val="7E7E7E"/>
                          </a:solidFill>
                          <a:highlight>
                            <a:srgbClr val="FFFFFF"/>
                          </a:highlight>
                        </a:rPr>
                        <a:t> </a:t>
                      </a:r>
                      <a:r>
                        <a:rPr lang="en-US" sz="1200" dirty="0" err="1">
                          <a:solidFill>
                            <a:srgbClr val="7E7E7E"/>
                          </a:solidFill>
                          <a:highlight>
                            <a:srgbClr val="FFFFFF"/>
                          </a:highlight>
                        </a:rPr>
                        <a:t>n'est</a:t>
                      </a:r>
                      <a:r>
                        <a:rPr lang="en-US" sz="1200" dirty="0">
                          <a:solidFill>
                            <a:srgbClr val="7E7E7E"/>
                          </a:solidFill>
                          <a:highlight>
                            <a:srgbClr val="FFFFFF"/>
                          </a:highlight>
                        </a:rPr>
                        <a:t> pas </a:t>
                      </a:r>
                      <a:r>
                        <a:rPr lang="en-US" sz="1200" dirty="0" err="1">
                          <a:solidFill>
                            <a:srgbClr val="7E7E7E"/>
                          </a:solidFill>
                          <a:highlight>
                            <a:srgbClr val="FFFFFF"/>
                          </a:highlight>
                        </a:rPr>
                        <a:t>suffisant</a:t>
                      </a:r>
                      <a:r>
                        <a:rPr lang="en-US" sz="1200" dirty="0">
                          <a:solidFill>
                            <a:srgbClr val="7E7E7E"/>
                          </a:solidFill>
                          <a:highlight>
                            <a:srgbClr val="FFFFFF"/>
                          </a:highlight>
                        </a:rPr>
                        <a:t> pour qualifier un </a:t>
                      </a:r>
                      <a:r>
                        <a:rPr lang="en-US" sz="1200" dirty="0" err="1">
                          <a:solidFill>
                            <a:srgbClr val="7E7E7E"/>
                          </a:solidFill>
                          <a:highlight>
                            <a:srgbClr val="FFFFFF"/>
                          </a:highlight>
                        </a:rPr>
                        <a:t>personnage</a:t>
                      </a:r>
                      <a:r>
                        <a:rPr lang="en-US" sz="1200" dirty="0">
                          <a:solidFill>
                            <a:srgbClr val="7E7E7E"/>
                          </a:solidFill>
                          <a:highlight>
                            <a:srgbClr val="FFFFFF"/>
                          </a:highlight>
                        </a:rPr>
                        <a:t> </a:t>
                      </a:r>
                      <a:r>
                        <a:rPr lang="en-US" sz="1200" dirty="0" err="1">
                          <a:solidFill>
                            <a:srgbClr val="7E7E7E"/>
                          </a:solidFill>
                          <a:highlight>
                            <a:srgbClr val="FFFFFF"/>
                          </a:highlight>
                        </a:rPr>
                        <a:t>telle</a:t>
                      </a:r>
                      <a:r>
                        <a:rPr lang="en-US" sz="1200" dirty="0">
                          <a:solidFill>
                            <a:srgbClr val="7E7E7E"/>
                          </a:solidFill>
                          <a:highlight>
                            <a:srgbClr val="FFFFFF"/>
                          </a:highlight>
                        </a:rPr>
                        <a:t> que </a:t>
                      </a:r>
                      <a:r>
                        <a:rPr lang="en-US" sz="1200" dirty="0" err="1">
                          <a:solidFill>
                            <a:srgbClr val="7E7E7E"/>
                          </a:solidFill>
                          <a:highlight>
                            <a:srgbClr val="FFFFFF"/>
                          </a:highlight>
                        </a:rPr>
                        <a:t>lui</a:t>
                      </a:r>
                      <a:r>
                        <a:rPr lang="en-US" sz="1200" dirty="0">
                          <a:solidFill>
                            <a:srgbClr val="7E7E7E"/>
                          </a:solidFill>
                          <a:highlight>
                            <a:srgbClr val="FFFFFF"/>
                          </a:highlight>
                        </a:rPr>
                        <a:t> et OUI ! </a:t>
                      </a:r>
                      <a:r>
                        <a:rPr lang="en-US" sz="1200" dirty="0" err="1">
                          <a:solidFill>
                            <a:srgbClr val="7E7E7E"/>
                          </a:solidFill>
                          <a:highlight>
                            <a:srgbClr val="FFFFFF"/>
                          </a:highlight>
                        </a:rPr>
                        <a:t>C'est</a:t>
                      </a:r>
                      <a:r>
                        <a:rPr lang="en-US" sz="1200" dirty="0">
                          <a:solidFill>
                            <a:srgbClr val="7E7E7E"/>
                          </a:solidFill>
                          <a:highlight>
                            <a:srgbClr val="FFFFFF"/>
                          </a:highlight>
                        </a:rPr>
                        <a:t> un </a:t>
                      </a:r>
                      <a:r>
                        <a:rPr lang="en-US" sz="1200" dirty="0" err="1">
                          <a:solidFill>
                            <a:srgbClr val="7E7E7E"/>
                          </a:solidFill>
                          <a:highlight>
                            <a:srgbClr val="FFFFFF"/>
                          </a:highlight>
                        </a:rPr>
                        <a:t>personnage</a:t>
                      </a:r>
                      <a:r>
                        <a:rPr lang="en-US" sz="1200" dirty="0">
                          <a:solidFill>
                            <a:srgbClr val="7E7E7E"/>
                          </a:solidFill>
                          <a:highlight>
                            <a:srgbClr val="FFFFFF"/>
                          </a:highlight>
                        </a:rPr>
                        <a:t> de </a:t>
                      </a:r>
                      <a:r>
                        <a:rPr lang="en-US" sz="1200" dirty="0" err="1">
                          <a:solidFill>
                            <a:srgbClr val="7E7E7E"/>
                          </a:solidFill>
                          <a:highlight>
                            <a:srgbClr val="FFFFFF"/>
                          </a:highlight>
                        </a:rPr>
                        <a:t>toute</a:t>
                      </a:r>
                      <a:r>
                        <a:rPr lang="en-US" sz="1200" dirty="0">
                          <a:solidFill>
                            <a:srgbClr val="7E7E7E"/>
                          </a:solidFill>
                          <a:highlight>
                            <a:srgbClr val="FFFFFF"/>
                          </a:highlight>
                        </a:rPr>
                        <a:t> pièce </a:t>
                      </a:r>
                      <a:r>
                        <a:rPr lang="en-US" sz="1200" dirty="0" err="1">
                          <a:solidFill>
                            <a:srgbClr val="7E7E7E"/>
                          </a:solidFill>
                          <a:highlight>
                            <a:srgbClr val="FFFFFF"/>
                          </a:highlight>
                        </a:rPr>
                        <a:t>fabriquer</a:t>
                      </a:r>
                      <a:r>
                        <a:rPr lang="en-US" sz="1200" dirty="0">
                          <a:solidFill>
                            <a:srgbClr val="7E7E7E"/>
                          </a:solidFill>
                          <a:highlight>
                            <a:srgbClr val="FFFFFF"/>
                          </a:highlight>
                        </a:rPr>
                        <a:t> du </a:t>
                      </a:r>
                      <a:r>
                        <a:rPr lang="en-US" sz="1200" dirty="0" err="1">
                          <a:solidFill>
                            <a:srgbClr val="7E7E7E"/>
                          </a:solidFill>
                          <a:highlight>
                            <a:srgbClr val="FFFFFF"/>
                          </a:highlight>
                        </a:rPr>
                        <a:t>reste</a:t>
                      </a:r>
                      <a:r>
                        <a:rPr lang="en-US" sz="1200" dirty="0">
                          <a:solidFill>
                            <a:srgbClr val="7E7E7E"/>
                          </a:solidFill>
                          <a:highlight>
                            <a:srgbClr val="FFFFFF"/>
                          </a:highlight>
                        </a:rPr>
                        <a:t> de </a:t>
                      </a:r>
                      <a:r>
                        <a:rPr lang="en-US" sz="1200" dirty="0" err="1">
                          <a:solidFill>
                            <a:srgbClr val="7E7E7E"/>
                          </a:solidFill>
                          <a:highlight>
                            <a:srgbClr val="FFFFFF"/>
                          </a:highlight>
                        </a:rPr>
                        <a:t>l'équipe</a:t>
                      </a:r>
                      <a:r>
                        <a:rPr lang="en-US" sz="1200" dirty="0">
                          <a:solidFill>
                            <a:srgbClr val="7E7E7E"/>
                          </a:solidFill>
                          <a:highlight>
                            <a:srgbClr val="FFFFFF"/>
                          </a:highlight>
                        </a:rPr>
                        <a:t> de Hollande </a:t>
                      </a:r>
                      <a:r>
                        <a:rPr lang="en-US" sz="1200" dirty="0" err="1">
                          <a:solidFill>
                            <a:srgbClr val="7E7E7E"/>
                          </a:solidFill>
                          <a:highlight>
                            <a:srgbClr val="FFFFFF"/>
                          </a:highlight>
                        </a:rPr>
                        <a:t>Vals</a:t>
                      </a:r>
                      <a:r>
                        <a:rPr lang="en-US" sz="1200" dirty="0">
                          <a:solidFill>
                            <a:srgbClr val="7E7E7E"/>
                          </a:solidFill>
                          <a:highlight>
                            <a:srgbClr val="FFFFFF"/>
                          </a:highlight>
                        </a:rPr>
                        <a:t> un homme qui </a:t>
                      </a:r>
                      <a:r>
                        <a:rPr lang="en-US" sz="1200" dirty="0" err="1">
                          <a:solidFill>
                            <a:srgbClr val="7E7E7E"/>
                          </a:solidFill>
                          <a:highlight>
                            <a:srgbClr val="FFFFFF"/>
                          </a:highlight>
                        </a:rPr>
                        <a:t>va</a:t>
                      </a:r>
                      <a:r>
                        <a:rPr lang="en-US" sz="1200" dirty="0">
                          <a:solidFill>
                            <a:srgbClr val="7E7E7E"/>
                          </a:solidFill>
                          <a:highlight>
                            <a:srgbClr val="FFFFFF"/>
                          </a:highlight>
                        </a:rPr>
                        <a:t> faire </a:t>
                      </a:r>
                      <a:r>
                        <a:rPr lang="en-US" sz="1200" dirty="0" err="1">
                          <a:solidFill>
                            <a:srgbClr val="7E7E7E"/>
                          </a:solidFill>
                          <a:highlight>
                            <a:srgbClr val="FFFFFF"/>
                          </a:highlight>
                        </a:rPr>
                        <a:t>payé</a:t>
                      </a:r>
                      <a:r>
                        <a:rPr lang="en-US" sz="1200" dirty="0">
                          <a:solidFill>
                            <a:srgbClr val="7E7E7E"/>
                          </a:solidFill>
                          <a:highlight>
                            <a:srgbClr val="FFFFFF"/>
                          </a:highlight>
                        </a:rPr>
                        <a:t> </a:t>
                      </a:r>
                      <a:r>
                        <a:rPr lang="en-US" sz="1200" dirty="0" err="1">
                          <a:solidFill>
                            <a:srgbClr val="7E7E7E"/>
                          </a:solidFill>
                          <a:highlight>
                            <a:srgbClr val="FFFFFF"/>
                          </a:highlight>
                        </a:rPr>
                        <a:t>ce</a:t>
                      </a:r>
                      <a:r>
                        <a:rPr lang="en-US" sz="1200" dirty="0">
                          <a:solidFill>
                            <a:srgbClr val="7E7E7E"/>
                          </a:solidFill>
                          <a:highlight>
                            <a:srgbClr val="FFFFFF"/>
                          </a:highlight>
                        </a:rPr>
                        <a:t> qui arrive </a:t>
                      </a:r>
                      <a:r>
                        <a:rPr lang="en-US" sz="1200" dirty="0" err="1">
                          <a:solidFill>
                            <a:srgbClr val="7E7E7E"/>
                          </a:solidFill>
                          <a:highlight>
                            <a:srgbClr val="FFFFFF"/>
                          </a:highlight>
                        </a:rPr>
                        <a:t>à</a:t>
                      </a:r>
                      <a:r>
                        <a:rPr lang="en-US" sz="1200" dirty="0">
                          <a:solidFill>
                            <a:srgbClr val="7E7E7E"/>
                          </a:solidFill>
                          <a:highlight>
                            <a:srgbClr val="FFFFFF"/>
                          </a:highlight>
                        </a:rPr>
                        <a:t> </a:t>
                      </a:r>
                      <a:r>
                        <a:rPr lang="en-US" sz="1200" dirty="0" err="1">
                          <a:solidFill>
                            <a:srgbClr val="7E7E7E"/>
                          </a:solidFill>
                          <a:highlight>
                            <a:srgbClr val="FFFFFF"/>
                          </a:highlight>
                        </a:rPr>
                        <a:t>gagner</a:t>
                      </a:r>
                      <a:r>
                        <a:rPr lang="en-US" sz="1200" dirty="0">
                          <a:solidFill>
                            <a:srgbClr val="7E7E7E"/>
                          </a:solidFill>
                          <a:highlight>
                            <a:srgbClr val="FFFFFF"/>
                          </a:highlight>
                        </a:rPr>
                        <a:t> </a:t>
                      </a:r>
                      <a:r>
                        <a:rPr lang="en-US" sz="1200" dirty="0" err="1">
                          <a:solidFill>
                            <a:srgbClr val="7E7E7E"/>
                          </a:solidFill>
                          <a:highlight>
                            <a:srgbClr val="FFFFFF"/>
                          </a:highlight>
                        </a:rPr>
                        <a:t>leur</a:t>
                      </a:r>
                      <a:r>
                        <a:rPr lang="en-US" sz="1200" dirty="0">
                          <a:solidFill>
                            <a:srgbClr val="7E7E7E"/>
                          </a:solidFill>
                          <a:highlight>
                            <a:srgbClr val="FFFFFF"/>
                          </a:highlight>
                        </a:rPr>
                        <a:t> vie </a:t>
                      </a:r>
                      <a:r>
                        <a:rPr lang="en-US" sz="1200" dirty="0" err="1">
                          <a:solidFill>
                            <a:srgbClr val="7E7E7E"/>
                          </a:solidFill>
                          <a:highlight>
                            <a:srgbClr val="FFFFFF"/>
                          </a:highlight>
                        </a:rPr>
                        <a:t>à</a:t>
                      </a:r>
                      <a:r>
                        <a:rPr lang="en-US" sz="1200" dirty="0">
                          <a:solidFill>
                            <a:srgbClr val="7E7E7E"/>
                          </a:solidFill>
                          <a:highlight>
                            <a:srgbClr val="FFFFFF"/>
                          </a:highlight>
                        </a:rPr>
                        <a:t> augmenter la </a:t>
                      </a:r>
                      <a:r>
                        <a:rPr lang="en-US" sz="1200" dirty="0" err="1">
                          <a:solidFill>
                            <a:srgbClr val="7E7E7E"/>
                          </a:solidFill>
                          <a:highlight>
                            <a:srgbClr val="FFFFFF"/>
                          </a:highlight>
                        </a:rPr>
                        <a:t>taxe</a:t>
                      </a:r>
                      <a:r>
                        <a:rPr lang="en-US" sz="1200" dirty="0">
                          <a:solidFill>
                            <a:srgbClr val="7E7E7E"/>
                          </a:solidFill>
                          <a:highlight>
                            <a:srgbClr val="FFFFFF"/>
                          </a:highlight>
                        </a:rPr>
                        <a:t> </a:t>
                      </a:r>
                      <a:r>
                        <a:rPr lang="en-US" sz="1200" dirty="0" err="1">
                          <a:solidFill>
                            <a:srgbClr val="7E7E7E"/>
                          </a:solidFill>
                          <a:highlight>
                            <a:srgbClr val="FFFFFF"/>
                          </a:highlight>
                        </a:rPr>
                        <a:t>foncière</a:t>
                      </a:r>
                      <a:r>
                        <a:rPr lang="en-US" sz="1200" dirty="0">
                          <a:solidFill>
                            <a:srgbClr val="7E7E7E"/>
                          </a:solidFill>
                          <a:highlight>
                            <a:srgbClr val="FFFFFF"/>
                          </a:highlight>
                        </a:rPr>
                        <a:t> de 30% </a:t>
                      </a:r>
                      <a:r>
                        <a:rPr lang="en-US" sz="1200" dirty="0" err="1">
                          <a:solidFill>
                            <a:srgbClr val="7E7E7E"/>
                          </a:solidFill>
                          <a:highlight>
                            <a:srgbClr val="FFFFFF"/>
                          </a:highlight>
                        </a:rPr>
                        <a:t>il</a:t>
                      </a:r>
                      <a:r>
                        <a:rPr lang="en-US" sz="1200" dirty="0">
                          <a:solidFill>
                            <a:srgbClr val="7E7E7E"/>
                          </a:solidFill>
                          <a:highlight>
                            <a:srgbClr val="FFFFFF"/>
                          </a:highlight>
                        </a:rPr>
                        <a:t> </a:t>
                      </a:r>
                      <a:r>
                        <a:rPr lang="en-US" sz="1200" dirty="0" err="1">
                          <a:solidFill>
                            <a:srgbClr val="7E7E7E"/>
                          </a:solidFill>
                          <a:highlight>
                            <a:srgbClr val="FFFFFF"/>
                          </a:highlight>
                        </a:rPr>
                        <a:t>va</a:t>
                      </a:r>
                      <a:r>
                        <a:rPr lang="en-US" sz="1200" dirty="0">
                          <a:solidFill>
                            <a:srgbClr val="7E7E7E"/>
                          </a:solidFill>
                          <a:highlight>
                            <a:srgbClr val="FFFFFF"/>
                          </a:highlight>
                        </a:rPr>
                        <a:t> </a:t>
                      </a:r>
                      <a:r>
                        <a:rPr lang="en-US" sz="1200" dirty="0" err="1">
                          <a:solidFill>
                            <a:srgbClr val="7E7E7E"/>
                          </a:solidFill>
                          <a:highlight>
                            <a:srgbClr val="FFFFFF"/>
                          </a:highlight>
                        </a:rPr>
                        <a:t>créé</a:t>
                      </a:r>
                      <a:r>
                        <a:rPr lang="en-US" sz="1200" dirty="0">
                          <a:solidFill>
                            <a:srgbClr val="7E7E7E"/>
                          </a:solidFill>
                          <a:highlight>
                            <a:srgbClr val="FFFFFF"/>
                          </a:highlight>
                        </a:rPr>
                        <a:t> un </a:t>
                      </a:r>
                      <a:r>
                        <a:rPr lang="en-US" sz="1200" dirty="0" err="1">
                          <a:solidFill>
                            <a:srgbClr val="7E7E7E"/>
                          </a:solidFill>
                          <a:highlight>
                            <a:srgbClr val="FFFFFF"/>
                          </a:highlight>
                        </a:rPr>
                        <a:t>impôt</a:t>
                      </a:r>
                      <a:r>
                        <a:rPr lang="en-US" sz="1200" dirty="0">
                          <a:solidFill>
                            <a:srgbClr val="7E7E7E"/>
                          </a:solidFill>
                          <a:highlight>
                            <a:srgbClr val="FFFFFF"/>
                          </a:highlight>
                        </a:rPr>
                        <a:t> </a:t>
                      </a:r>
                      <a:r>
                        <a:rPr lang="en-US" sz="1200" dirty="0" err="1">
                          <a:solidFill>
                            <a:srgbClr val="7E7E7E"/>
                          </a:solidFill>
                          <a:highlight>
                            <a:srgbClr val="FFFFFF"/>
                          </a:highlight>
                        </a:rPr>
                        <a:t>supplémentaire</a:t>
                      </a:r>
                      <a:r>
                        <a:rPr lang="en-US" sz="1200" dirty="0">
                          <a:solidFill>
                            <a:srgbClr val="7E7E7E"/>
                          </a:solidFill>
                          <a:highlight>
                            <a:srgbClr val="FFFFFF"/>
                          </a:highlight>
                        </a:rPr>
                        <a:t> </a:t>
                      </a:r>
                      <a:r>
                        <a:rPr lang="en-US" sz="1200" dirty="0" err="1">
                          <a:solidFill>
                            <a:srgbClr val="7E7E7E"/>
                          </a:solidFill>
                          <a:highlight>
                            <a:srgbClr val="FFFFFF"/>
                          </a:highlight>
                        </a:rPr>
                        <a:t>à</a:t>
                      </a:r>
                      <a:r>
                        <a:rPr lang="en-US" sz="1200" dirty="0">
                          <a:solidFill>
                            <a:srgbClr val="7E7E7E"/>
                          </a:solidFill>
                          <a:highlight>
                            <a:srgbClr val="FFFFFF"/>
                          </a:highlight>
                        </a:rPr>
                        <a:t> tout les </a:t>
                      </a:r>
                      <a:r>
                        <a:rPr lang="en-US" sz="1200" dirty="0" err="1">
                          <a:solidFill>
                            <a:srgbClr val="7E7E7E"/>
                          </a:solidFill>
                          <a:highlight>
                            <a:srgbClr val="FFFFFF"/>
                          </a:highlight>
                        </a:rPr>
                        <a:t>propriétaires</a:t>
                      </a:r>
                      <a:r>
                        <a:rPr lang="en-US" sz="1200" dirty="0">
                          <a:solidFill>
                            <a:srgbClr val="7E7E7E"/>
                          </a:solidFill>
                          <a:highlight>
                            <a:srgbClr val="FFFFFF"/>
                          </a:highlight>
                        </a:rPr>
                        <a:t> </a:t>
                      </a:r>
                      <a:r>
                        <a:rPr lang="en-US" sz="1200" dirty="0" err="1">
                          <a:solidFill>
                            <a:srgbClr val="7E7E7E"/>
                          </a:solidFill>
                          <a:highlight>
                            <a:srgbClr val="FFFFFF"/>
                          </a:highlight>
                        </a:rPr>
                        <a:t>immobilier</a:t>
                      </a:r>
                      <a:r>
                        <a:rPr lang="en-US" sz="1200" dirty="0">
                          <a:solidFill>
                            <a:srgbClr val="7E7E7E"/>
                          </a:solidFill>
                          <a:highlight>
                            <a:srgbClr val="FFFFFF"/>
                          </a:highlight>
                        </a:rPr>
                        <a:t> </a:t>
                      </a:r>
                      <a:r>
                        <a:rPr lang="en-US" sz="1200" dirty="0" err="1">
                          <a:solidFill>
                            <a:srgbClr val="7E7E7E"/>
                          </a:solidFill>
                          <a:highlight>
                            <a:srgbClr val="FFFFFF"/>
                          </a:highlight>
                        </a:rPr>
                        <a:t>comme</a:t>
                      </a:r>
                      <a:r>
                        <a:rPr lang="en-US" sz="1200" dirty="0">
                          <a:solidFill>
                            <a:srgbClr val="7E7E7E"/>
                          </a:solidFill>
                          <a:highlight>
                            <a:srgbClr val="FFFFFF"/>
                          </a:highlight>
                        </a:rPr>
                        <a:t> </a:t>
                      </a:r>
                      <a:r>
                        <a:rPr lang="en-US" sz="1200" dirty="0" err="1">
                          <a:solidFill>
                            <a:srgbClr val="7E7E7E"/>
                          </a:solidFill>
                          <a:highlight>
                            <a:srgbClr val="FFFFFF"/>
                          </a:highlight>
                        </a:rPr>
                        <a:t>si</a:t>
                      </a:r>
                      <a:r>
                        <a:rPr lang="en-US" sz="1200" dirty="0">
                          <a:solidFill>
                            <a:srgbClr val="7E7E7E"/>
                          </a:solidFill>
                          <a:highlight>
                            <a:srgbClr val="FFFFFF"/>
                          </a:highlight>
                        </a:rPr>
                        <a:t> on </a:t>
                      </a:r>
                      <a:r>
                        <a:rPr lang="en-US" sz="1200" dirty="0" err="1">
                          <a:solidFill>
                            <a:srgbClr val="7E7E7E"/>
                          </a:solidFill>
                          <a:highlight>
                            <a:srgbClr val="FFFFFF"/>
                          </a:highlight>
                        </a:rPr>
                        <a:t>paye</a:t>
                      </a:r>
                      <a:r>
                        <a:rPr lang="en-US" sz="1200" dirty="0">
                          <a:solidFill>
                            <a:srgbClr val="7E7E7E"/>
                          </a:solidFill>
                          <a:highlight>
                            <a:srgbClr val="FFFFFF"/>
                          </a:highlight>
                        </a:rPr>
                        <a:t> pas </a:t>
                      </a:r>
                      <a:r>
                        <a:rPr lang="en-US" sz="1200" dirty="0" err="1">
                          <a:solidFill>
                            <a:srgbClr val="7E7E7E"/>
                          </a:solidFill>
                          <a:highlight>
                            <a:srgbClr val="FFFFFF"/>
                          </a:highlight>
                        </a:rPr>
                        <a:t>suffisamment</a:t>
                      </a:r>
                      <a:r>
                        <a:rPr lang="en-US" sz="1200" dirty="0">
                          <a:solidFill>
                            <a:srgbClr val="7E7E7E"/>
                          </a:solidFill>
                          <a:highlight>
                            <a:srgbClr val="FFFFFF"/>
                          </a:highlight>
                        </a:rPr>
                        <a:t> et </a:t>
                      </a:r>
                      <a:r>
                        <a:rPr lang="en-US" sz="1200" dirty="0" err="1">
                          <a:solidFill>
                            <a:srgbClr val="7E7E7E"/>
                          </a:solidFill>
                          <a:highlight>
                            <a:srgbClr val="FFFFFF"/>
                          </a:highlight>
                        </a:rPr>
                        <a:t>il</a:t>
                      </a:r>
                      <a:r>
                        <a:rPr lang="en-US" sz="1200" dirty="0">
                          <a:solidFill>
                            <a:srgbClr val="7E7E7E"/>
                          </a:solidFill>
                          <a:highlight>
                            <a:srgbClr val="FFFFFF"/>
                          </a:highlight>
                        </a:rPr>
                        <a:t> </a:t>
                      </a:r>
                      <a:r>
                        <a:rPr lang="en-US" sz="1200" dirty="0" err="1">
                          <a:solidFill>
                            <a:srgbClr val="7E7E7E"/>
                          </a:solidFill>
                          <a:highlight>
                            <a:srgbClr val="FFFFFF"/>
                          </a:highlight>
                        </a:rPr>
                        <a:t>est</a:t>
                      </a:r>
                      <a:r>
                        <a:rPr lang="en-US" sz="1200" dirty="0">
                          <a:solidFill>
                            <a:srgbClr val="7E7E7E"/>
                          </a:solidFill>
                          <a:highlight>
                            <a:srgbClr val="FFFFFF"/>
                          </a:highlight>
                        </a:rPr>
                        <a:t> pour </a:t>
                      </a:r>
                      <a:r>
                        <a:rPr lang="en-US" sz="1200" dirty="0" err="1">
                          <a:solidFill>
                            <a:srgbClr val="7E7E7E"/>
                          </a:solidFill>
                          <a:highlight>
                            <a:srgbClr val="FFFFFF"/>
                          </a:highlight>
                        </a:rPr>
                        <a:t>l'immigration</a:t>
                      </a:r>
                      <a:r>
                        <a:rPr lang="en-US" sz="1200" dirty="0">
                          <a:solidFill>
                            <a:srgbClr val="7E7E7E"/>
                          </a:solidFill>
                          <a:highlight>
                            <a:srgbClr val="FFFFFF"/>
                          </a:highlight>
                        </a:rPr>
                        <a:t> </a:t>
                      </a:r>
                      <a:r>
                        <a:rPr lang="en-US" sz="1200" dirty="0" err="1">
                          <a:solidFill>
                            <a:srgbClr val="7E7E7E"/>
                          </a:solidFill>
                          <a:highlight>
                            <a:srgbClr val="FFFFFF"/>
                          </a:highlight>
                        </a:rPr>
                        <a:t>l'ouverture</a:t>
                      </a:r>
                      <a:r>
                        <a:rPr lang="en-US" sz="1200" dirty="0">
                          <a:solidFill>
                            <a:srgbClr val="7E7E7E"/>
                          </a:solidFill>
                          <a:highlight>
                            <a:srgbClr val="FFFFFF"/>
                          </a:highlight>
                        </a:rPr>
                        <a:t> de </a:t>
                      </a:r>
                      <a:r>
                        <a:rPr lang="en-US" sz="1200" dirty="0" err="1">
                          <a:solidFill>
                            <a:srgbClr val="7E7E7E"/>
                          </a:solidFill>
                          <a:highlight>
                            <a:srgbClr val="FFFFFF"/>
                          </a:highlight>
                        </a:rPr>
                        <a:t>nos</a:t>
                      </a:r>
                      <a:r>
                        <a:rPr lang="en-US" sz="1200" dirty="0">
                          <a:solidFill>
                            <a:srgbClr val="7E7E7E"/>
                          </a:solidFill>
                          <a:highlight>
                            <a:srgbClr val="FFFFFF"/>
                          </a:highlight>
                        </a:rPr>
                        <a:t> </a:t>
                      </a:r>
                      <a:r>
                        <a:rPr lang="en-US" sz="1200" dirty="0" err="1">
                          <a:solidFill>
                            <a:srgbClr val="7E7E7E"/>
                          </a:solidFill>
                          <a:highlight>
                            <a:srgbClr val="FFFFFF"/>
                          </a:highlight>
                        </a:rPr>
                        <a:t>frontières</a:t>
                      </a:r>
                      <a:r>
                        <a:rPr lang="en-US" sz="1200" dirty="0">
                          <a:solidFill>
                            <a:srgbClr val="7E7E7E"/>
                          </a:solidFill>
                          <a:highlight>
                            <a:srgbClr val="FFFFFF"/>
                          </a:highlight>
                        </a:rPr>
                        <a:t> ... pour </a:t>
                      </a:r>
                      <a:r>
                        <a:rPr lang="en-US" sz="1200" dirty="0" err="1">
                          <a:solidFill>
                            <a:srgbClr val="7E7E7E"/>
                          </a:solidFill>
                          <a:highlight>
                            <a:srgbClr val="FFFFFF"/>
                          </a:highlight>
                        </a:rPr>
                        <a:t>lui</a:t>
                      </a:r>
                      <a:r>
                        <a:rPr lang="en-US" sz="1200" dirty="0">
                          <a:solidFill>
                            <a:srgbClr val="7E7E7E"/>
                          </a:solidFill>
                          <a:highlight>
                            <a:srgbClr val="FFFFFF"/>
                          </a:highlight>
                        </a:rPr>
                        <a:t> la </a:t>
                      </a:r>
                      <a:r>
                        <a:rPr lang="en-US" sz="1200" dirty="0" err="1">
                          <a:solidFill>
                            <a:srgbClr val="7E7E7E"/>
                          </a:solidFill>
                          <a:highlight>
                            <a:srgbClr val="FFFFFF"/>
                          </a:highlight>
                        </a:rPr>
                        <a:t>priorité</a:t>
                      </a:r>
                      <a:r>
                        <a:rPr lang="en-US" sz="1200" dirty="0">
                          <a:solidFill>
                            <a:srgbClr val="7E7E7E"/>
                          </a:solidFill>
                          <a:highlight>
                            <a:srgbClr val="FFFFFF"/>
                          </a:highlight>
                        </a:rPr>
                        <a:t> et la formation et </a:t>
                      </a:r>
                      <a:r>
                        <a:rPr lang="en-US" sz="1200" dirty="0" err="1">
                          <a:solidFill>
                            <a:srgbClr val="7E7E7E"/>
                          </a:solidFill>
                          <a:highlight>
                            <a:srgbClr val="FFFFFF"/>
                          </a:highlight>
                        </a:rPr>
                        <a:t>l'intégration</a:t>
                      </a:r>
                      <a:r>
                        <a:rPr lang="en-US" sz="1200" dirty="0">
                          <a:solidFill>
                            <a:srgbClr val="7E7E7E"/>
                          </a:solidFill>
                          <a:highlight>
                            <a:srgbClr val="FFFFFF"/>
                          </a:highlight>
                        </a:rPr>
                        <a:t> des </a:t>
                      </a:r>
                      <a:r>
                        <a:rPr lang="en-US" sz="1200" dirty="0" err="1">
                          <a:solidFill>
                            <a:srgbClr val="7E7E7E"/>
                          </a:solidFill>
                          <a:highlight>
                            <a:srgbClr val="FFFFFF"/>
                          </a:highlight>
                        </a:rPr>
                        <a:t>immigrés</a:t>
                      </a:r>
                      <a:r>
                        <a:rPr lang="en-US" sz="1200" dirty="0">
                          <a:solidFill>
                            <a:srgbClr val="7E7E7E"/>
                          </a:solidFill>
                          <a:highlight>
                            <a:srgbClr val="FFFFFF"/>
                          </a:highlight>
                        </a:rPr>
                        <a:t> </a:t>
                      </a:r>
                      <a:r>
                        <a:rPr lang="en-US" sz="1200" dirty="0" err="1">
                          <a:solidFill>
                            <a:srgbClr val="7E7E7E"/>
                          </a:solidFill>
                          <a:highlight>
                            <a:srgbClr val="FFFFFF"/>
                          </a:highlight>
                        </a:rPr>
                        <a:t>en</a:t>
                      </a:r>
                      <a:r>
                        <a:rPr lang="en-US" sz="1200" dirty="0">
                          <a:solidFill>
                            <a:srgbClr val="7E7E7E"/>
                          </a:solidFill>
                          <a:highlight>
                            <a:srgbClr val="FFFFFF"/>
                          </a:highlight>
                        </a:rPr>
                        <a:t> France </a:t>
                      </a:r>
                      <a:r>
                        <a:rPr lang="en-US" sz="1200" dirty="0" err="1">
                          <a:solidFill>
                            <a:srgbClr val="7E7E7E"/>
                          </a:solidFill>
                          <a:highlight>
                            <a:srgbClr val="FFFFFF"/>
                          </a:highlight>
                        </a:rPr>
                        <a:t>en</a:t>
                      </a:r>
                      <a:r>
                        <a:rPr lang="en-US" sz="1200" dirty="0">
                          <a:solidFill>
                            <a:srgbClr val="7E7E7E"/>
                          </a:solidFill>
                          <a:highlight>
                            <a:srgbClr val="FFFFFF"/>
                          </a:highlight>
                        </a:rPr>
                        <a:t> </a:t>
                      </a:r>
                      <a:r>
                        <a:rPr lang="en-US" sz="1200" dirty="0" err="1">
                          <a:solidFill>
                            <a:srgbClr val="7E7E7E"/>
                          </a:solidFill>
                          <a:highlight>
                            <a:srgbClr val="FFFFFF"/>
                          </a:highlight>
                        </a:rPr>
                        <a:t>leur</a:t>
                      </a:r>
                      <a:r>
                        <a:rPr lang="en-US" sz="1200" dirty="0">
                          <a:solidFill>
                            <a:srgbClr val="7E7E7E"/>
                          </a:solidFill>
                          <a:highlight>
                            <a:srgbClr val="FFFFFF"/>
                          </a:highlight>
                        </a:rPr>
                        <a:t> </a:t>
                      </a:r>
                      <a:r>
                        <a:rPr lang="en-US" sz="1200" dirty="0" err="1">
                          <a:solidFill>
                            <a:srgbClr val="7E7E7E"/>
                          </a:solidFill>
                          <a:highlight>
                            <a:srgbClr val="FFFFFF"/>
                          </a:highlight>
                        </a:rPr>
                        <a:t>donnant</a:t>
                      </a:r>
                      <a:r>
                        <a:rPr lang="en-US" sz="1200" dirty="0">
                          <a:solidFill>
                            <a:srgbClr val="7E7E7E"/>
                          </a:solidFill>
                          <a:highlight>
                            <a:srgbClr val="FFFFFF"/>
                          </a:highlight>
                        </a:rPr>
                        <a:t> un </a:t>
                      </a:r>
                      <a:r>
                        <a:rPr lang="en-US" sz="1200" dirty="0" err="1">
                          <a:solidFill>
                            <a:srgbClr val="7E7E7E"/>
                          </a:solidFill>
                          <a:highlight>
                            <a:srgbClr val="FFFFFF"/>
                          </a:highlight>
                        </a:rPr>
                        <a:t>logement</a:t>
                      </a:r>
                      <a:r>
                        <a:rPr lang="en-US" sz="1200" dirty="0">
                          <a:solidFill>
                            <a:srgbClr val="7E7E7E"/>
                          </a:solidFill>
                          <a:highlight>
                            <a:srgbClr val="FFFFFF"/>
                          </a:highlight>
                        </a:rPr>
                        <a:t> </a:t>
                      </a:r>
                      <a:r>
                        <a:rPr lang="en-US" sz="1200" dirty="0" err="1">
                          <a:solidFill>
                            <a:srgbClr val="7E7E7E"/>
                          </a:solidFill>
                          <a:highlight>
                            <a:srgbClr val="FFFFFF"/>
                          </a:highlight>
                        </a:rPr>
                        <a:t>en</a:t>
                      </a:r>
                      <a:r>
                        <a:rPr lang="en-US" sz="1200" dirty="0">
                          <a:solidFill>
                            <a:srgbClr val="7E7E7E"/>
                          </a:solidFill>
                          <a:highlight>
                            <a:srgbClr val="FFFFFF"/>
                          </a:highlight>
                        </a:rPr>
                        <a:t> les passant </a:t>
                      </a:r>
                      <a:r>
                        <a:rPr lang="en-US" sz="1200" dirty="0" err="1">
                          <a:solidFill>
                            <a:srgbClr val="7E7E7E"/>
                          </a:solidFill>
                          <a:highlight>
                            <a:srgbClr val="FFFFFF"/>
                          </a:highlight>
                        </a:rPr>
                        <a:t>prioritaire</a:t>
                      </a:r>
                      <a:r>
                        <a:rPr lang="en-US" sz="1200" dirty="0">
                          <a:solidFill>
                            <a:srgbClr val="7E7E7E"/>
                          </a:solidFill>
                          <a:highlight>
                            <a:srgbClr val="FFFFFF"/>
                          </a:highlight>
                        </a:rPr>
                        <a:t> sur </a:t>
                      </a:r>
                      <a:r>
                        <a:rPr lang="en-US" sz="1200" dirty="0" err="1">
                          <a:solidFill>
                            <a:srgbClr val="7E7E7E"/>
                          </a:solidFill>
                          <a:highlight>
                            <a:srgbClr val="FFFFFF"/>
                          </a:highlight>
                        </a:rPr>
                        <a:t>toute</a:t>
                      </a:r>
                      <a:r>
                        <a:rPr lang="en-US" sz="1200" dirty="0">
                          <a:solidFill>
                            <a:srgbClr val="7E7E7E"/>
                          </a:solidFill>
                          <a:highlight>
                            <a:srgbClr val="FFFFFF"/>
                          </a:highlight>
                        </a:rPr>
                        <a:t> les formation </a:t>
                      </a:r>
                      <a:r>
                        <a:rPr lang="en-US" sz="1200" dirty="0" err="1">
                          <a:solidFill>
                            <a:srgbClr val="7E7E7E"/>
                          </a:solidFill>
                          <a:highlight>
                            <a:srgbClr val="FFFFFF"/>
                          </a:highlight>
                        </a:rPr>
                        <a:t>à</a:t>
                      </a:r>
                      <a:r>
                        <a:rPr lang="en-US" sz="1200" dirty="0">
                          <a:solidFill>
                            <a:srgbClr val="7E7E7E"/>
                          </a:solidFill>
                          <a:highlight>
                            <a:srgbClr val="FFFFFF"/>
                          </a:highlight>
                        </a:rPr>
                        <a:t> </a:t>
                      </a:r>
                      <a:r>
                        <a:rPr lang="en-US" sz="1200" dirty="0" err="1">
                          <a:solidFill>
                            <a:srgbClr val="7E7E7E"/>
                          </a:solidFill>
                          <a:highlight>
                            <a:srgbClr val="FFFFFF"/>
                          </a:highlight>
                        </a:rPr>
                        <a:t>pôle</a:t>
                      </a:r>
                      <a:r>
                        <a:rPr lang="en-US" sz="1200" dirty="0">
                          <a:solidFill>
                            <a:srgbClr val="7E7E7E"/>
                          </a:solidFill>
                          <a:highlight>
                            <a:srgbClr val="FFFFFF"/>
                          </a:highlight>
                        </a:rPr>
                        <a:t> </a:t>
                      </a:r>
                      <a:r>
                        <a:rPr lang="en-US" sz="1200" dirty="0" err="1">
                          <a:solidFill>
                            <a:srgbClr val="7E7E7E"/>
                          </a:solidFill>
                          <a:highlight>
                            <a:srgbClr val="FFFFFF"/>
                          </a:highlight>
                        </a:rPr>
                        <a:t>emplois</a:t>
                      </a:r>
                      <a:r>
                        <a:rPr lang="en-US" sz="1200" dirty="0">
                          <a:solidFill>
                            <a:srgbClr val="7E7E7E"/>
                          </a:solidFill>
                          <a:highlight>
                            <a:srgbClr val="FFFFFF"/>
                          </a:highlight>
                        </a:rPr>
                        <a:t> </a:t>
                      </a:r>
                      <a:r>
                        <a:rPr lang="en-US" sz="1200" dirty="0" err="1">
                          <a:solidFill>
                            <a:srgbClr val="7E7E7E"/>
                          </a:solidFill>
                          <a:highlight>
                            <a:srgbClr val="FFFFFF"/>
                          </a:highlight>
                        </a:rPr>
                        <a:t>devant</a:t>
                      </a:r>
                      <a:r>
                        <a:rPr lang="en-US" sz="1200" dirty="0">
                          <a:solidFill>
                            <a:srgbClr val="7E7E7E"/>
                          </a:solidFill>
                          <a:highlight>
                            <a:srgbClr val="FFFFFF"/>
                          </a:highlight>
                        </a:rPr>
                        <a:t> les </a:t>
                      </a:r>
                      <a:r>
                        <a:rPr lang="en-US" sz="1200" dirty="0" err="1">
                          <a:solidFill>
                            <a:srgbClr val="7E7E7E"/>
                          </a:solidFill>
                          <a:highlight>
                            <a:srgbClr val="FFFFFF"/>
                          </a:highlight>
                        </a:rPr>
                        <a:t>français</a:t>
                      </a:r>
                      <a:r>
                        <a:rPr lang="en-US" sz="1200" dirty="0">
                          <a:solidFill>
                            <a:srgbClr val="7E7E7E"/>
                          </a:solidFill>
                          <a:highlight>
                            <a:srgbClr val="FFFFFF"/>
                          </a:highlight>
                        </a:rPr>
                        <a:t> </a:t>
                      </a:r>
                      <a:r>
                        <a:rPr lang="en-US" sz="1200" dirty="0" err="1">
                          <a:solidFill>
                            <a:srgbClr val="7E7E7E"/>
                          </a:solidFill>
                          <a:highlight>
                            <a:srgbClr val="FFFFFF"/>
                          </a:highlight>
                        </a:rPr>
                        <a:t>bref</a:t>
                      </a:r>
                      <a:r>
                        <a:rPr lang="en-US" sz="1200" dirty="0">
                          <a:solidFill>
                            <a:srgbClr val="7E7E7E"/>
                          </a:solidFill>
                          <a:highlight>
                            <a:srgbClr val="FFFFFF"/>
                          </a:highlight>
                        </a:rPr>
                        <a:t> </a:t>
                      </a:r>
                      <a:r>
                        <a:rPr lang="en-US" sz="1200" dirty="0" err="1">
                          <a:solidFill>
                            <a:srgbClr val="7E7E7E"/>
                          </a:solidFill>
                          <a:highlight>
                            <a:srgbClr val="FFFFFF"/>
                          </a:highlight>
                        </a:rPr>
                        <a:t>j'en</a:t>
                      </a:r>
                      <a:r>
                        <a:rPr lang="en-US" sz="1200" dirty="0">
                          <a:solidFill>
                            <a:srgbClr val="7E7E7E"/>
                          </a:solidFill>
                          <a:highlight>
                            <a:srgbClr val="FFFFFF"/>
                          </a:highlight>
                        </a:rPr>
                        <a:t> </a:t>
                      </a:r>
                      <a:r>
                        <a:rPr lang="en-US" sz="1200" dirty="0" err="1">
                          <a:solidFill>
                            <a:srgbClr val="7E7E7E"/>
                          </a:solidFill>
                          <a:highlight>
                            <a:srgbClr val="FFFFFF"/>
                          </a:highlight>
                        </a:rPr>
                        <a:t>passe</a:t>
                      </a:r>
                      <a:r>
                        <a:rPr lang="en-US" sz="1200" dirty="0">
                          <a:solidFill>
                            <a:srgbClr val="7E7E7E"/>
                          </a:solidFill>
                          <a:highlight>
                            <a:srgbClr val="FFFFFF"/>
                          </a:highlight>
                        </a:rPr>
                        <a:t> </a:t>
                      </a:r>
                      <a:r>
                        <a:rPr lang="en-US" sz="1200" dirty="0" err="1">
                          <a:solidFill>
                            <a:srgbClr val="7E7E7E"/>
                          </a:solidFill>
                          <a:highlight>
                            <a:srgbClr val="FFFFFF"/>
                          </a:highlight>
                        </a:rPr>
                        <a:t>cette</a:t>
                      </a:r>
                      <a:r>
                        <a:rPr lang="en-US" sz="1200" dirty="0">
                          <a:solidFill>
                            <a:srgbClr val="7E7E7E"/>
                          </a:solidFill>
                          <a:highlight>
                            <a:srgbClr val="FFFFFF"/>
                          </a:highlight>
                        </a:rPr>
                        <a:t> homme </a:t>
                      </a:r>
                      <a:r>
                        <a:rPr lang="en-US" sz="1200" dirty="0" err="1">
                          <a:solidFill>
                            <a:srgbClr val="7E7E7E"/>
                          </a:solidFill>
                          <a:highlight>
                            <a:srgbClr val="FFFFFF"/>
                          </a:highlight>
                        </a:rPr>
                        <a:t>ancien</a:t>
                      </a:r>
                      <a:r>
                        <a:rPr lang="en-US" sz="1200" dirty="0">
                          <a:solidFill>
                            <a:srgbClr val="7E7E7E"/>
                          </a:solidFill>
                          <a:highlight>
                            <a:srgbClr val="FFFFFF"/>
                          </a:highlight>
                        </a:rPr>
                        <a:t> </a:t>
                      </a:r>
                      <a:r>
                        <a:rPr lang="en-US" sz="1200" dirty="0" err="1">
                          <a:solidFill>
                            <a:srgbClr val="7E7E7E"/>
                          </a:solidFill>
                          <a:highlight>
                            <a:srgbClr val="FFFFFF"/>
                          </a:highlight>
                        </a:rPr>
                        <a:t>ministre</a:t>
                      </a:r>
                      <a:r>
                        <a:rPr lang="en-US" sz="1200" dirty="0">
                          <a:solidFill>
                            <a:srgbClr val="7E7E7E"/>
                          </a:solidFill>
                          <a:highlight>
                            <a:srgbClr val="FFFFFF"/>
                          </a:highlight>
                        </a:rPr>
                        <a:t> de </a:t>
                      </a:r>
                      <a:r>
                        <a:rPr lang="en-US" sz="1200" dirty="0" err="1">
                          <a:solidFill>
                            <a:srgbClr val="7E7E7E"/>
                          </a:solidFill>
                          <a:highlight>
                            <a:srgbClr val="FFFFFF"/>
                          </a:highlight>
                        </a:rPr>
                        <a:t>l'économie</a:t>
                      </a:r>
                      <a:r>
                        <a:rPr lang="en-US" sz="1200" dirty="0">
                          <a:solidFill>
                            <a:srgbClr val="7E7E7E"/>
                          </a:solidFill>
                          <a:highlight>
                            <a:srgbClr val="FFFFFF"/>
                          </a:highlight>
                        </a:rPr>
                        <a:t> de Hollande qui a </a:t>
                      </a:r>
                      <a:r>
                        <a:rPr lang="en-US" sz="1200" dirty="0" err="1">
                          <a:solidFill>
                            <a:srgbClr val="7E7E7E"/>
                          </a:solidFill>
                          <a:highlight>
                            <a:srgbClr val="FFFFFF"/>
                          </a:highlight>
                        </a:rPr>
                        <a:t>eu</a:t>
                      </a:r>
                      <a:r>
                        <a:rPr lang="en-US" sz="1200" dirty="0">
                          <a:solidFill>
                            <a:srgbClr val="7E7E7E"/>
                          </a:solidFill>
                          <a:highlight>
                            <a:srgbClr val="FFFFFF"/>
                          </a:highlight>
                        </a:rPr>
                        <a:t> </a:t>
                      </a:r>
                      <a:r>
                        <a:rPr lang="en-US" sz="1200" dirty="0" err="1">
                          <a:solidFill>
                            <a:srgbClr val="7E7E7E"/>
                          </a:solidFill>
                          <a:highlight>
                            <a:srgbClr val="FFFFFF"/>
                          </a:highlight>
                        </a:rPr>
                        <a:t>l'intelligence</a:t>
                      </a:r>
                      <a:r>
                        <a:rPr lang="en-US" sz="1200" dirty="0">
                          <a:solidFill>
                            <a:srgbClr val="7E7E7E"/>
                          </a:solidFill>
                          <a:highlight>
                            <a:srgbClr val="FFFFFF"/>
                          </a:highlight>
                        </a:rPr>
                        <a:t> de donner 41 milliards </a:t>
                      </a:r>
                      <a:r>
                        <a:rPr lang="en-US" sz="1200" dirty="0" err="1">
                          <a:solidFill>
                            <a:srgbClr val="7E7E7E"/>
                          </a:solidFill>
                          <a:highlight>
                            <a:srgbClr val="FFFFFF"/>
                          </a:highlight>
                        </a:rPr>
                        <a:t>d'euros</a:t>
                      </a:r>
                      <a:r>
                        <a:rPr lang="en-US" sz="1200" dirty="0">
                          <a:solidFill>
                            <a:srgbClr val="7E7E7E"/>
                          </a:solidFill>
                          <a:highlight>
                            <a:srgbClr val="FFFFFF"/>
                          </a:highlight>
                        </a:rPr>
                        <a:t> par an”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200" dirty="0" smtClean="0">
                          <a:solidFill>
                            <a:srgbClr val="7E7E7E"/>
                          </a:solidFill>
                          <a:highlight>
                            <a:srgbClr val="FFFFFF"/>
                          </a:highlight>
                        </a:rPr>
                        <a:t>“Bravo </a:t>
                      </a:r>
                      <a:r>
                        <a:rPr lang="en-US" sz="1200" dirty="0">
                          <a:solidFill>
                            <a:srgbClr val="7E7E7E"/>
                          </a:solidFill>
                          <a:highlight>
                            <a:srgbClr val="FFFFFF"/>
                          </a:highlight>
                        </a:rPr>
                        <a:t>Macron impostor, liar, manipulator, incompetent and I will not continue, </a:t>
                      </a:r>
                      <a:r>
                        <a:rPr lang="en-US" sz="1200" dirty="0" smtClean="0">
                          <a:solidFill>
                            <a:srgbClr val="7E7E7E"/>
                          </a:solidFill>
                          <a:highlight>
                            <a:srgbClr val="FFFFFF"/>
                          </a:highlight>
                        </a:rPr>
                        <a:t>‘</a:t>
                      </a:r>
                      <a:r>
                        <a:rPr lang="en-US" sz="1200" dirty="0" err="1" smtClean="0">
                          <a:solidFill>
                            <a:srgbClr val="7E7E7E"/>
                          </a:solidFill>
                          <a:highlight>
                            <a:srgbClr val="FFFFFF"/>
                          </a:highlight>
                        </a:rPr>
                        <a:t>cuz</a:t>
                      </a:r>
                      <a:r>
                        <a:rPr lang="en-US" sz="1200" dirty="0" smtClean="0">
                          <a:solidFill>
                            <a:srgbClr val="7E7E7E"/>
                          </a:solidFill>
                          <a:highlight>
                            <a:srgbClr val="FFFFFF"/>
                          </a:highlight>
                        </a:rPr>
                        <a:t> </a:t>
                      </a:r>
                      <a:r>
                        <a:rPr lang="en-US" sz="1200" dirty="0">
                          <a:solidFill>
                            <a:srgbClr val="7E7E7E"/>
                          </a:solidFill>
                          <a:highlight>
                            <a:srgbClr val="FFFFFF"/>
                          </a:highlight>
                        </a:rPr>
                        <a:t>a whole dictionary is not enough to describe such a personality, yes something like HIM! This is a personality artificially synthesized out of the leftover of the Hollande-</a:t>
                      </a:r>
                      <a:r>
                        <a:rPr lang="en-US" sz="1200" dirty="0" err="1">
                          <a:solidFill>
                            <a:srgbClr val="7E7E7E"/>
                          </a:solidFill>
                          <a:highlight>
                            <a:srgbClr val="FFFFFF"/>
                          </a:highlight>
                        </a:rPr>
                        <a:t>Vals</a:t>
                      </a:r>
                      <a:r>
                        <a:rPr lang="en-US" sz="1200" dirty="0">
                          <a:solidFill>
                            <a:srgbClr val="7E7E7E"/>
                          </a:solidFill>
                          <a:highlight>
                            <a:srgbClr val="FFFFFF"/>
                          </a:highlight>
                        </a:rPr>
                        <a:t> team. He will heavily tax those who have heretofore managed to earn their living. He will raise the property tax by 30 </a:t>
                      </a:r>
                      <a:r>
                        <a:rPr lang="en-US" sz="1200" dirty="0" smtClean="0">
                          <a:solidFill>
                            <a:srgbClr val="7E7E7E"/>
                          </a:solidFill>
                          <a:highlight>
                            <a:srgbClr val="FFFFFF"/>
                          </a:highlight>
                        </a:rPr>
                        <a:t>percent. </a:t>
                      </a:r>
                      <a:r>
                        <a:rPr lang="en-US" sz="1200" dirty="0">
                          <a:solidFill>
                            <a:srgbClr val="7E7E7E"/>
                          </a:solidFill>
                          <a:highlight>
                            <a:srgbClr val="FFFFFF"/>
                          </a:highlight>
                        </a:rPr>
                        <a:t>He will come up with a new form of tax on real estate as if we did not have to pay abundantly already as it is. And he is for opening the borders and allow uncontrolled free immigration. For him the priority is the education and integration of all those immigrants already in France and also to give them housing and priority access to all those courses that may lead to a job. Before the true-born French! To cut a long story short, </a:t>
                      </a:r>
                      <a:r>
                        <a:rPr lang="en-US" sz="1200" dirty="0" smtClean="0">
                          <a:solidFill>
                            <a:srgbClr val="7E7E7E"/>
                          </a:solidFill>
                          <a:highlight>
                            <a:srgbClr val="FFFFFF"/>
                          </a:highlight>
                        </a:rPr>
                        <a:t>I </a:t>
                      </a:r>
                      <a:r>
                        <a:rPr lang="en-US" sz="1200" dirty="0">
                          <a:solidFill>
                            <a:srgbClr val="7E7E7E"/>
                          </a:solidFill>
                          <a:highlight>
                            <a:srgbClr val="FFFFFF"/>
                          </a:highlight>
                        </a:rPr>
                        <a:t>completely dismiss this man who was Hollande’s economy-minister and had the intelligence to distribute 41 billion each year”</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129" y="3874639"/>
            <a:ext cx="2602262" cy="435879"/>
          </a:xfrm>
          <a:prstGeom prst="rect">
            <a:avLst/>
          </a:prstGeom>
        </p:spPr>
      </p:pic>
      <p:graphicFrame>
        <p:nvGraphicFramePr>
          <p:cNvPr id="9" name="Shape 544">
            <a:extLst>
              <a:ext uri="{FF2B5EF4-FFF2-40B4-BE49-F238E27FC236}">
                <a16:creationId xmlns:a16="http://schemas.microsoft.com/office/drawing/2014/main" xmlns="" id="{146B27EB-0C5A-48D3-8443-9F78036355D7}"/>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990A4739-BE0A-4B93-9E98-ABA74F6BFED0}"/>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1" name="Rectangle 10">
            <a:extLst>
              <a:ext uri="{FF2B5EF4-FFF2-40B4-BE49-F238E27FC236}">
                <a16:creationId xmlns:a16="http://schemas.microsoft.com/office/drawing/2014/main" xmlns="" id="{AE988F69-D974-423E-830D-CF3840E3E57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83017479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Shape 81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a:solidFill>
                  <a:srgbClr val="243049"/>
                </a:solidFill>
              </a:rPr>
              <a:t>Outcry</a:t>
            </a:r>
            <a:endParaRPr lang="en-US" sz="3600" dirty="0"/>
          </a:p>
        </p:txBody>
      </p:sp>
      <p:graphicFrame>
        <p:nvGraphicFramePr>
          <p:cNvPr id="7" name="Shape 539"/>
          <p:cNvGraphicFramePr/>
          <p:nvPr>
            <p:extLst>
              <p:ext uri="{D42A27DB-BD31-4B8C-83A1-F6EECF244321}">
                <p14:modId xmlns:p14="http://schemas.microsoft.com/office/powerpoint/2010/main" val="1886785181"/>
              </p:ext>
            </p:extLst>
          </p:nvPr>
        </p:nvGraphicFramePr>
        <p:xfrm>
          <a:off x="829446" y="2157967"/>
          <a:ext cx="11034621" cy="2437027"/>
        </p:xfrm>
        <a:graphic>
          <a:graphicData uri="http://schemas.openxmlformats.org/drawingml/2006/table">
            <a:tbl>
              <a:tblPr>
                <a:noFill/>
              </a:tblPr>
              <a:tblGrid>
                <a:gridCol w="4117517">
                  <a:extLst>
                    <a:ext uri="{9D8B030D-6E8A-4147-A177-3AD203B41FA5}">
                      <a16:colId xmlns:a16="http://schemas.microsoft.com/office/drawing/2014/main" xmlns="" val="20000"/>
                    </a:ext>
                  </a:extLst>
                </a:gridCol>
                <a:gridCol w="1048011">
                  <a:extLst>
                    <a:ext uri="{9D8B030D-6E8A-4147-A177-3AD203B41FA5}">
                      <a16:colId xmlns:a16="http://schemas.microsoft.com/office/drawing/2014/main" xmlns="" val="20001"/>
                    </a:ext>
                  </a:extLst>
                </a:gridCol>
                <a:gridCol w="5869093">
                  <a:extLst>
                    <a:ext uri="{9D8B030D-6E8A-4147-A177-3AD203B41FA5}">
                      <a16:colId xmlns:a16="http://schemas.microsoft.com/office/drawing/2014/main" xmlns="" val="20002"/>
                    </a:ext>
                  </a:extLst>
                </a:gridCol>
              </a:tblGrid>
              <a:tr h="754846">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7E7E7E"/>
                          </a:solidFill>
                          <a:highlight>
                            <a:srgbClr val="FFFFFF"/>
                          </a:highlight>
                          <a:latin typeface="Calibri" panose="020F0502020204030204" pitchFamily="34" charset="0"/>
                          <a:cs typeface="Calibri" panose="020F0502020204030204" pitchFamily="34" charset="0"/>
                        </a:rPr>
                        <a:t>Article </a:t>
                      </a:r>
                      <a:r>
                        <a:rPr lang="en-US" sz="1400" dirty="0">
                          <a:solidFill>
                            <a:srgbClr val="7E7E7E"/>
                          </a:solidFill>
                          <a:highlight>
                            <a:srgbClr val="FFFFFF"/>
                          </a:highlight>
                          <a:latin typeface="Calibri" panose="020F0502020204030204" pitchFamily="34" charset="0"/>
                          <a:cs typeface="Calibri" panose="020F0502020204030204" pitchFamily="34" charset="0"/>
                        </a:rPr>
                        <a:t>on the reform of the legitimate self-defense of police, which, according to its evaluation,  stops half-way.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45966">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“les </a:t>
                      </a:r>
                      <a:r>
                        <a:rPr lang="en-US" sz="1400" dirty="0" err="1">
                          <a:solidFill>
                            <a:srgbClr val="7E7E7E"/>
                          </a:solidFill>
                          <a:highlight>
                            <a:srgbClr val="FFFFFF"/>
                          </a:highlight>
                          <a:latin typeface="Calibri" panose="020F0502020204030204" pitchFamily="34" charset="0"/>
                          <a:cs typeface="Calibri" panose="020F0502020204030204" pitchFamily="34" charset="0"/>
                        </a:rPr>
                        <a:t>français</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devraient</a:t>
                      </a:r>
                      <a:r>
                        <a:rPr lang="en-US" sz="1400" dirty="0">
                          <a:solidFill>
                            <a:srgbClr val="7E7E7E"/>
                          </a:solidFill>
                          <a:highlight>
                            <a:srgbClr val="FFFFFF"/>
                          </a:highlight>
                          <a:latin typeface="Calibri" panose="020F0502020204030204" pitchFamily="34" charset="0"/>
                          <a:cs typeface="Calibri" panose="020F0502020204030204" pitchFamily="34" charset="0"/>
                        </a:rPr>
                        <a:t> se </a:t>
                      </a:r>
                      <a:r>
                        <a:rPr lang="en-US" sz="1400" dirty="0" err="1">
                          <a:solidFill>
                            <a:srgbClr val="7E7E7E"/>
                          </a:solidFill>
                          <a:highlight>
                            <a:srgbClr val="FFFFFF"/>
                          </a:highlight>
                          <a:latin typeface="Calibri" panose="020F0502020204030204" pitchFamily="34" charset="0"/>
                          <a:cs typeface="Calibri" panose="020F0502020204030204" pitchFamily="34" charset="0"/>
                        </a:rPr>
                        <a:t>reveiller</a:t>
                      </a:r>
                      <a:r>
                        <a:rPr lang="en-US" sz="1400" dirty="0">
                          <a:solidFill>
                            <a:srgbClr val="7E7E7E"/>
                          </a:solidFill>
                          <a:highlight>
                            <a:srgbClr val="FFFFFF"/>
                          </a:highlight>
                          <a:latin typeface="Calibri" panose="020F0502020204030204" pitchFamily="34" charset="0"/>
                          <a:cs typeface="Calibri" panose="020F0502020204030204" pitchFamily="34" charset="0"/>
                        </a:rPr>
                        <a:t> surtout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93621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French people should wake up in the first place!!!!! (possibly implying that they should defend themselves, and not wait for the police).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 name="TextBox 1"/>
          <p:cNvSpPr txBox="1"/>
          <p:nvPr/>
        </p:nvSpPr>
        <p:spPr>
          <a:xfrm>
            <a:off x="722870" y="4647497"/>
            <a:ext cx="1862734" cy="307777"/>
          </a:xfrm>
          <a:prstGeom prst="rect">
            <a:avLst/>
          </a:prstGeom>
          <a:noFill/>
        </p:spPr>
        <p:txBody>
          <a:bodyPr wrap="none" rtlCol="0">
            <a:spAutoFit/>
          </a:bodyPr>
          <a:lstStyle/>
          <a:p>
            <a:r>
              <a:rPr lang="en-US" b="1" dirty="0">
                <a:solidFill>
                  <a:srgbClr val="A22C44"/>
                </a:solidFill>
                <a:latin typeface="Calibri"/>
                <a:cs typeface="Calibri"/>
              </a:rPr>
              <a:t>IN THE SAME THREAD:</a:t>
            </a:r>
          </a:p>
        </p:txBody>
      </p:sp>
      <p:graphicFrame>
        <p:nvGraphicFramePr>
          <p:cNvPr id="8" name="Shape 539"/>
          <p:cNvGraphicFramePr/>
          <p:nvPr>
            <p:extLst>
              <p:ext uri="{D42A27DB-BD31-4B8C-83A1-F6EECF244321}">
                <p14:modId xmlns:p14="http://schemas.microsoft.com/office/powerpoint/2010/main" val="314393028"/>
              </p:ext>
            </p:extLst>
          </p:nvPr>
        </p:nvGraphicFramePr>
        <p:xfrm>
          <a:off x="825974" y="4969017"/>
          <a:ext cx="11051376" cy="1469630"/>
        </p:xfrm>
        <a:graphic>
          <a:graphicData uri="http://schemas.openxmlformats.org/drawingml/2006/table">
            <a:tbl>
              <a:tblPr>
                <a:noFill/>
              </a:tblPr>
              <a:tblGrid>
                <a:gridCol w="4129871">
                  <a:extLst>
                    <a:ext uri="{9D8B030D-6E8A-4147-A177-3AD203B41FA5}">
                      <a16:colId xmlns:a16="http://schemas.microsoft.com/office/drawing/2014/main" xmlns="" val="20000"/>
                    </a:ext>
                  </a:extLst>
                </a:gridCol>
                <a:gridCol w="1030247">
                  <a:extLst>
                    <a:ext uri="{9D8B030D-6E8A-4147-A177-3AD203B41FA5}">
                      <a16:colId xmlns:a16="http://schemas.microsoft.com/office/drawing/2014/main" xmlns="" val="20001"/>
                    </a:ext>
                  </a:extLst>
                </a:gridCol>
                <a:gridCol w="5891258">
                  <a:extLst>
                    <a:ext uri="{9D8B030D-6E8A-4147-A177-3AD203B41FA5}">
                      <a16:colId xmlns:a16="http://schemas.microsoft.com/office/drawing/2014/main" xmlns="" val="20002"/>
                    </a:ext>
                  </a:extLst>
                </a:gridCol>
              </a:tblGrid>
              <a:tr h="350429">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A</a:t>
                      </a:r>
                      <a:r>
                        <a:rPr lang="en-US" sz="1400" dirty="0" smtClean="0">
                          <a:solidFill>
                            <a:srgbClr val="7E7E7E"/>
                          </a:solidFill>
                          <a:highlight>
                            <a:srgbClr val="FFFFFF"/>
                          </a:highlight>
                          <a:latin typeface="Calibri" panose="020F0502020204030204" pitchFamily="34" charset="0"/>
                          <a:cs typeface="Calibri" panose="020F0502020204030204" pitchFamily="34" charset="0"/>
                        </a:rPr>
                        <a:t>rticle </a:t>
                      </a:r>
                      <a:r>
                        <a:rPr lang="en-US" sz="1400" dirty="0">
                          <a:solidFill>
                            <a:srgbClr val="7E7E7E"/>
                          </a:solidFill>
                          <a:highlight>
                            <a:srgbClr val="FFFFFF"/>
                          </a:highlight>
                          <a:latin typeface="Calibri" panose="020F0502020204030204" pitchFamily="34" charset="0"/>
                          <a:cs typeface="Calibri" panose="020F0502020204030204" pitchFamily="34" charset="0"/>
                        </a:rPr>
                        <a:t>on the reform of the legitimate self-defense of police, which, according to its evaluation,  stops half-way.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238396">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“La </a:t>
                      </a:r>
                      <a:r>
                        <a:rPr lang="en-US" sz="1400" dirty="0" err="1">
                          <a:solidFill>
                            <a:srgbClr val="7E7E7E"/>
                          </a:solidFill>
                          <a:highlight>
                            <a:srgbClr val="FFFFFF"/>
                          </a:highlight>
                          <a:latin typeface="Calibri" panose="020F0502020204030204" pitchFamily="34" charset="0"/>
                          <a:cs typeface="Calibri" panose="020F0502020204030204" pitchFamily="34" charset="0"/>
                        </a:rPr>
                        <a:t>légitime</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défense</a:t>
                      </a:r>
                      <a:r>
                        <a:rPr lang="en-US" sz="1400" dirty="0">
                          <a:solidFill>
                            <a:srgbClr val="7E7E7E"/>
                          </a:solidFill>
                          <a:highlight>
                            <a:srgbClr val="FFFFFF"/>
                          </a:highlight>
                          <a:latin typeface="Calibri" panose="020F0502020204030204" pitchFamily="34" charset="0"/>
                          <a:cs typeface="Calibri" panose="020F0502020204030204" pitchFamily="34" charset="0"/>
                        </a:rPr>
                        <a:t> POUR TOUS”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Legitimate defense FOR EVERYBODY.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6" name="Group 5"/>
          <p:cNvGrpSpPr/>
          <p:nvPr/>
        </p:nvGrpSpPr>
        <p:grpSpPr>
          <a:xfrm>
            <a:off x="1647614" y="2209800"/>
            <a:ext cx="2555321" cy="2305378"/>
            <a:chOff x="862505" y="1765903"/>
            <a:chExt cx="3047344" cy="2749275"/>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481" y="4077028"/>
              <a:ext cx="2914650" cy="43815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2505" y="1765903"/>
              <a:ext cx="3047344" cy="2369226"/>
            </a:xfrm>
            <a:prstGeom prst="rect">
              <a:avLst/>
            </a:prstGeom>
          </p:spPr>
        </p:pic>
      </p:grpSp>
      <p:pic>
        <p:nvPicPr>
          <p:cNvPr id="5" name="Picture 4"/>
          <p:cNvPicPr>
            <a:picLocks noChangeAspect="1"/>
          </p:cNvPicPr>
          <p:nvPr/>
        </p:nvPicPr>
        <p:blipFill>
          <a:blip r:embed="rId5"/>
          <a:stretch>
            <a:fillRect/>
          </a:stretch>
        </p:blipFill>
        <p:spPr>
          <a:xfrm>
            <a:off x="976665" y="5274038"/>
            <a:ext cx="3780275" cy="675563"/>
          </a:xfrm>
          <a:prstGeom prst="rect">
            <a:avLst/>
          </a:prstGeom>
        </p:spPr>
      </p:pic>
      <p:sp>
        <p:nvSpPr>
          <p:cNvPr id="13" name="Rectangle 12"/>
          <p:cNvSpPr/>
          <p:nvPr/>
        </p:nvSpPr>
        <p:spPr>
          <a:xfrm>
            <a:off x="1478639" y="5324996"/>
            <a:ext cx="1127435" cy="18634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937706" y="4181427"/>
            <a:ext cx="586420" cy="6602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Shape 544">
            <a:extLst>
              <a:ext uri="{FF2B5EF4-FFF2-40B4-BE49-F238E27FC236}">
                <a16:creationId xmlns:a16="http://schemas.microsoft.com/office/drawing/2014/main" xmlns="" id="{86F275BA-F1AE-48C4-9D3D-990E9E95699C}"/>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8" name="Shape 545">
            <a:extLst>
              <a:ext uri="{FF2B5EF4-FFF2-40B4-BE49-F238E27FC236}">
                <a16:creationId xmlns:a16="http://schemas.microsoft.com/office/drawing/2014/main" xmlns="" id="{2AA9999F-779F-4A93-9257-3E22D63B4783}"/>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20275037-6F62-4478-9737-73B08CB26C2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20622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243049"/>
                </a:solidFill>
              </a:rPr>
              <a:t>MEDIA CLUSTERS</a:t>
            </a:r>
            <a:endParaRPr lang="en-US" b="1" dirty="0">
              <a:solidFill>
                <a:srgbClr val="243049"/>
              </a:solidFill>
            </a:endParaRPr>
          </a:p>
        </p:txBody>
      </p:sp>
      <p:sp>
        <p:nvSpPr>
          <p:cNvPr id="3" name="Text Placeholder 2"/>
          <p:cNvSpPr>
            <a:spLocks noGrp="1"/>
          </p:cNvSpPr>
          <p:nvPr>
            <p:ph type="body" idx="1"/>
          </p:nvPr>
        </p:nvSpPr>
        <p:spPr>
          <a:xfrm>
            <a:off x="652130" y="1690687"/>
            <a:ext cx="5573928" cy="4351338"/>
          </a:xfrm>
        </p:spPr>
        <p:txBody>
          <a:bodyPr/>
          <a:lstStyle/>
          <a:p>
            <a:pPr marL="177800" indent="0">
              <a:buNone/>
            </a:pPr>
            <a:r>
              <a:rPr lang="en-US" sz="1800" dirty="0" smtClean="0">
                <a:solidFill>
                  <a:srgbClr val="7E7E7E"/>
                </a:solidFill>
              </a:rPr>
              <a:t>We looked at the 800 most-frequently </a:t>
            </a:r>
            <a:r>
              <a:rPr lang="en-US" sz="1800" dirty="0">
                <a:solidFill>
                  <a:srgbClr val="7E7E7E"/>
                </a:solidFill>
              </a:rPr>
              <a:t>cited non-traditional media </a:t>
            </a:r>
            <a:r>
              <a:rPr lang="en-US" sz="1800" dirty="0" smtClean="0">
                <a:solidFill>
                  <a:srgbClr val="7E7E7E"/>
                </a:solidFill>
              </a:rPr>
              <a:t>sources. We then identified the </a:t>
            </a:r>
            <a:r>
              <a:rPr lang="en-US" sz="1800" dirty="0">
                <a:solidFill>
                  <a:srgbClr val="7E7E7E"/>
                </a:solidFill>
              </a:rPr>
              <a:t>topics discussed in the articles published, the narrative frames </a:t>
            </a:r>
            <a:r>
              <a:rPr lang="en-US" sz="1800" dirty="0" smtClean="0">
                <a:solidFill>
                  <a:srgbClr val="7E7E7E"/>
                </a:solidFill>
              </a:rPr>
              <a:t>invoked, and other </a:t>
            </a:r>
            <a:r>
              <a:rPr lang="en-US" sz="1800" dirty="0">
                <a:solidFill>
                  <a:srgbClr val="7E7E7E"/>
                </a:solidFill>
              </a:rPr>
              <a:t>differentiators. </a:t>
            </a:r>
            <a:r>
              <a:rPr lang="en-US" sz="1800" dirty="0" smtClean="0">
                <a:solidFill>
                  <a:srgbClr val="7E7E7E"/>
                </a:solidFill>
              </a:rPr>
              <a:t>The </a:t>
            </a:r>
            <a:r>
              <a:rPr lang="en-US" sz="1800" dirty="0">
                <a:solidFill>
                  <a:srgbClr val="7E7E7E"/>
                </a:solidFill>
              </a:rPr>
              <a:t>resulting qualitative </a:t>
            </a:r>
            <a:r>
              <a:rPr lang="en-US" sz="1800" dirty="0" smtClean="0">
                <a:solidFill>
                  <a:srgbClr val="7E7E7E"/>
                </a:solidFill>
              </a:rPr>
              <a:t>classifications are called “clusters”. </a:t>
            </a:r>
            <a:r>
              <a:rPr lang="en-US" sz="1800" dirty="0">
                <a:solidFill>
                  <a:srgbClr val="7E7E7E"/>
                </a:solidFill>
              </a:rPr>
              <a:t>We grouped the sources into 17 clusters and placed them on the </a:t>
            </a:r>
            <a:r>
              <a:rPr lang="en-US" sz="1800" dirty="0" smtClean="0">
                <a:solidFill>
                  <a:srgbClr val="7E7E7E"/>
                </a:solidFill>
              </a:rPr>
              <a:t>Media Map</a:t>
            </a:r>
            <a:r>
              <a:rPr lang="en-US" sz="1800" dirty="0">
                <a:solidFill>
                  <a:srgbClr val="7E7E7E"/>
                </a:solidFill>
              </a:rPr>
              <a:t>. </a:t>
            </a:r>
          </a:p>
          <a:p>
            <a:pPr marL="177800" indent="0">
              <a:buNone/>
            </a:pPr>
            <a:r>
              <a:rPr lang="en-US" sz="1800" dirty="0" smtClean="0">
                <a:solidFill>
                  <a:srgbClr val="7E7E7E"/>
                </a:solidFill>
              </a:rPr>
              <a:t>Within </a:t>
            </a:r>
            <a:r>
              <a:rPr lang="en-US" sz="1800" dirty="0">
                <a:solidFill>
                  <a:srgbClr val="7E7E7E"/>
                </a:solidFill>
              </a:rPr>
              <a:t>non-traditional media sources, measurements of cluster size show: </a:t>
            </a:r>
          </a:p>
          <a:p>
            <a:pPr marL="177800" indent="0">
              <a:buNone/>
            </a:pPr>
            <a:endParaRPr lang="en-US" sz="1800" dirty="0">
              <a:solidFill>
                <a:srgbClr val="7E7E7E"/>
              </a:solidFill>
            </a:endParaRPr>
          </a:p>
          <a:p>
            <a:endParaRPr lang="en-US" sz="1800" dirty="0">
              <a:solidFill>
                <a:srgbClr val="7E7E7E"/>
              </a:solidFill>
            </a:endParaRPr>
          </a:p>
          <a:p>
            <a:endParaRPr lang="en-US" sz="1800" dirty="0">
              <a:solidFill>
                <a:srgbClr val="7E7E7E"/>
              </a:solidFill>
            </a:endParaRPr>
          </a:p>
        </p:txBody>
      </p:sp>
      <p:sp>
        <p:nvSpPr>
          <p:cNvPr id="12" name="Rectangle 11">
            <a:extLst>
              <a:ext uri="{FF2B5EF4-FFF2-40B4-BE49-F238E27FC236}">
                <a16:creationId xmlns:a16="http://schemas.microsoft.com/office/drawing/2014/main" xmlns="" id="{486541E4-DF36-418D-8EFE-535199D624A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grpSp>
        <p:nvGrpSpPr>
          <p:cNvPr id="13" name="Group 12"/>
          <p:cNvGrpSpPr/>
          <p:nvPr/>
        </p:nvGrpSpPr>
        <p:grpSpPr>
          <a:xfrm>
            <a:off x="9622762" y="5869401"/>
            <a:ext cx="2061238" cy="471955"/>
            <a:chOff x="2568845" y="6314935"/>
            <a:chExt cx="2061238" cy="471955"/>
          </a:xfrm>
        </p:grpSpPr>
        <p:sp>
          <p:nvSpPr>
            <p:cNvPr id="14" name="Pentagon 13"/>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hlinkClick r:id="rId2"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sp>
        <p:nvSpPr>
          <p:cNvPr id="11" name="Text Placeholder 2"/>
          <p:cNvSpPr txBox="1">
            <a:spLocks/>
          </p:cNvSpPr>
          <p:nvPr/>
        </p:nvSpPr>
        <p:spPr>
          <a:xfrm>
            <a:off x="652130" y="4347202"/>
            <a:ext cx="10853987" cy="17862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a:buFont typeface="Arial" panose="020B0604020202020204" pitchFamily="34" charset="0"/>
              <a:buChar char="•"/>
            </a:pPr>
            <a:r>
              <a:rPr lang="en-US" sz="2400" b="1" dirty="0" smtClean="0">
                <a:solidFill>
                  <a:schemeClr val="bg1">
                    <a:lumMod val="50000"/>
                  </a:schemeClr>
                </a:solidFill>
              </a:rPr>
              <a:t> Three intertwined hard right clusters resonated most: French Identity, Anti-Islam and Anti-Global Patriots.  </a:t>
            </a:r>
          </a:p>
          <a:p>
            <a:r>
              <a:rPr lang="en-US" sz="1800" dirty="0" smtClean="0">
                <a:solidFill>
                  <a:srgbClr val="7E7E7E"/>
                </a:solidFill>
              </a:rPr>
              <a:t> Media sources located in the centre of the Extend (gold) section are made up of petitions, comedy sites, non-partisan blogs, and investigative journalism outlets. </a:t>
            </a:r>
          </a:p>
          <a:p>
            <a:pPr marL="177800" indent="0">
              <a:buFont typeface="Arial"/>
              <a:buNone/>
            </a:pPr>
            <a:endParaRPr lang="en-US" sz="1800" dirty="0" smtClean="0">
              <a:solidFill>
                <a:srgbClr val="7E7E7E"/>
              </a:solidFill>
            </a:endParaRPr>
          </a:p>
          <a:p>
            <a:endParaRPr lang="en-US" sz="1800" dirty="0">
              <a:solidFill>
                <a:srgbClr val="7E7E7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144" y="835270"/>
            <a:ext cx="5099113" cy="3604846"/>
          </a:xfrm>
          <a:prstGeom prst="rect">
            <a:avLst/>
          </a:prstGeom>
        </p:spPr>
      </p:pic>
    </p:spTree>
    <p:extLst>
      <p:ext uri="{BB962C8B-B14F-4D97-AF65-F5344CB8AC3E}">
        <p14:creationId xmlns:p14="http://schemas.microsoft.com/office/powerpoint/2010/main" val="34349245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8" name="Shape 82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a:solidFill>
                  <a:srgbClr val="243049"/>
                </a:solidFill>
              </a:rPr>
              <a:t>Outcry</a:t>
            </a:r>
          </a:p>
        </p:txBody>
      </p:sp>
      <p:graphicFrame>
        <p:nvGraphicFramePr>
          <p:cNvPr id="7" name="Shape 539"/>
          <p:cNvGraphicFramePr/>
          <p:nvPr>
            <p:extLst>
              <p:ext uri="{D42A27DB-BD31-4B8C-83A1-F6EECF244321}">
                <p14:modId xmlns:p14="http://schemas.microsoft.com/office/powerpoint/2010/main" val="3659116392"/>
              </p:ext>
            </p:extLst>
          </p:nvPr>
        </p:nvGraphicFramePr>
        <p:xfrm>
          <a:off x="960822" y="2008288"/>
          <a:ext cx="10836405" cy="2251790"/>
        </p:xfrm>
        <a:graphic>
          <a:graphicData uri="http://schemas.openxmlformats.org/drawingml/2006/table">
            <a:tbl>
              <a:tblPr>
                <a:noFill/>
              </a:tblPr>
              <a:tblGrid>
                <a:gridCol w="342498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33372">
                  <a:extLst>
                    <a:ext uri="{9D8B030D-6E8A-4147-A177-3AD203B41FA5}">
                      <a16:colId xmlns:a16="http://schemas.microsoft.com/office/drawing/2014/main" xmlns="" val="20002"/>
                    </a:ext>
                  </a:extLst>
                </a:gridCol>
              </a:tblGrid>
              <a:tr h="565288">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T</a:t>
                      </a:r>
                      <a:r>
                        <a:rPr lang="en-US" sz="1400" dirty="0" smtClean="0">
                          <a:solidFill>
                            <a:srgbClr val="7E7E7E"/>
                          </a:solidFill>
                          <a:highlight>
                            <a:srgbClr val="FFFFFF"/>
                          </a:highlight>
                          <a:latin typeface="Calibri" panose="020F0502020204030204" pitchFamily="34" charset="0"/>
                          <a:cs typeface="Calibri" panose="020F0502020204030204" pitchFamily="34" charset="0"/>
                        </a:rPr>
                        <a:t>he </a:t>
                      </a:r>
                      <a:r>
                        <a:rPr lang="en-US" sz="1400" dirty="0">
                          <a:solidFill>
                            <a:srgbClr val="7E7E7E"/>
                          </a:solidFill>
                          <a:highlight>
                            <a:srgbClr val="FFFFFF"/>
                          </a:highlight>
                          <a:latin typeface="Calibri" panose="020F0502020204030204" pitchFamily="34" charset="0"/>
                          <a:cs typeface="Calibri" panose="020F0502020204030204" pitchFamily="34" charset="0"/>
                        </a:rPr>
                        <a:t>posted article talks about the theory of the “great replacement”, and chastises </a:t>
                      </a:r>
                      <a:r>
                        <a:rPr lang="en-US" sz="1400" dirty="0" smtClean="0">
                          <a:solidFill>
                            <a:srgbClr val="7E7E7E"/>
                          </a:solidFill>
                          <a:highlight>
                            <a:srgbClr val="FFFFFF"/>
                          </a:highlight>
                          <a:latin typeface="Calibri" panose="020F0502020204030204" pitchFamily="34" charset="0"/>
                          <a:cs typeface="Calibri" panose="020F0502020204030204" pitchFamily="34" charset="0"/>
                        </a:rPr>
                        <a:t>those </a:t>
                      </a:r>
                      <a:r>
                        <a:rPr lang="en-US" sz="1400" dirty="0">
                          <a:solidFill>
                            <a:srgbClr val="7E7E7E"/>
                          </a:solidFill>
                          <a:highlight>
                            <a:srgbClr val="FFFFFF"/>
                          </a:highlight>
                          <a:latin typeface="Calibri" panose="020F0502020204030204" pitchFamily="34" charset="0"/>
                          <a:cs typeface="Calibri" panose="020F0502020204030204" pitchFamily="34" charset="0"/>
                        </a:rPr>
                        <a:t>who do not believe in it.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0782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a:t>
                      </a:r>
                      <a:r>
                        <a:rPr lang="en-US" sz="1400" dirty="0" err="1">
                          <a:solidFill>
                            <a:srgbClr val="7E7E7E"/>
                          </a:solidFill>
                          <a:highlight>
                            <a:srgbClr val="FFFFFF"/>
                          </a:highlight>
                          <a:latin typeface="Calibri" panose="020F0502020204030204" pitchFamily="34" charset="0"/>
                          <a:cs typeface="Calibri" panose="020F0502020204030204" pitchFamily="34" charset="0"/>
                        </a:rPr>
                        <a:t>Peuple</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d'aveugles</a:t>
                      </a:r>
                      <a:r>
                        <a:rPr lang="en-US" sz="1400" dirty="0">
                          <a:solidFill>
                            <a:srgbClr val="7E7E7E"/>
                          </a:solidFill>
                          <a:highlight>
                            <a:srgbClr val="FFFFFF"/>
                          </a:highlight>
                          <a:latin typeface="Calibri" panose="020F0502020204030204" pitchFamily="34" charset="0"/>
                          <a:cs typeface="Calibri" panose="020F0502020204030204" pitchFamily="34" charset="0"/>
                        </a:rPr>
                        <a:t>, de </a:t>
                      </a:r>
                      <a:r>
                        <a:rPr lang="en-US" sz="1400" dirty="0" err="1">
                          <a:solidFill>
                            <a:srgbClr val="7E7E7E"/>
                          </a:solidFill>
                          <a:highlight>
                            <a:srgbClr val="FFFFFF"/>
                          </a:highlight>
                          <a:latin typeface="Calibri" panose="020F0502020204030204" pitchFamily="34" charset="0"/>
                          <a:cs typeface="Calibri" panose="020F0502020204030204" pitchFamily="34" charset="0"/>
                        </a:rPr>
                        <a:t>lâches</a:t>
                      </a:r>
                      <a:r>
                        <a:rPr lang="en-US" sz="1400" dirty="0">
                          <a:solidFill>
                            <a:srgbClr val="7E7E7E"/>
                          </a:solidFill>
                          <a:highlight>
                            <a:srgbClr val="FFFFFF"/>
                          </a:highlight>
                          <a:latin typeface="Calibri" panose="020F0502020204030204" pitchFamily="34" charset="0"/>
                          <a:cs typeface="Calibri" panose="020F0502020204030204" pitchFamily="34" charset="0"/>
                        </a:rPr>
                        <a:t> et de </a:t>
                      </a:r>
                      <a:r>
                        <a:rPr lang="en-US" sz="1400" dirty="0" err="1">
                          <a:solidFill>
                            <a:srgbClr val="7E7E7E"/>
                          </a:solidFill>
                          <a:highlight>
                            <a:srgbClr val="FFFFFF"/>
                          </a:highlight>
                          <a:latin typeface="Calibri" panose="020F0502020204030204" pitchFamily="34" charset="0"/>
                          <a:cs typeface="Calibri" panose="020F0502020204030204" pitchFamily="34" charset="0"/>
                        </a:rPr>
                        <a:t>lobotomisés</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Voué</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à</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sa</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perte</a:t>
                      </a:r>
                      <a:r>
                        <a:rPr lang="en-US" sz="1400" dirty="0">
                          <a:solidFill>
                            <a:srgbClr val="7E7E7E"/>
                          </a:solidFill>
                          <a:highlight>
                            <a:srgbClr val="FFFFFF"/>
                          </a:highlight>
                          <a:latin typeface="Calibri" panose="020F0502020204030204" pitchFamily="34" charset="0"/>
                          <a:cs typeface="Calibri" panose="020F0502020204030204" pitchFamily="34" charset="0"/>
                        </a:rPr>
                        <a:t> et y </a:t>
                      </a:r>
                      <a:r>
                        <a:rPr lang="en-US" sz="1400" dirty="0" err="1">
                          <a:solidFill>
                            <a:srgbClr val="7E7E7E"/>
                          </a:solidFill>
                          <a:highlight>
                            <a:srgbClr val="FFFFFF"/>
                          </a:highlight>
                          <a:latin typeface="Calibri" panose="020F0502020204030204" pitchFamily="34" charset="0"/>
                          <a:cs typeface="Calibri" panose="020F0502020204030204" pitchFamily="34" charset="0"/>
                        </a:rPr>
                        <a:t>prêtant</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même</a:t>
                      </a:r>
                      <a:r>
                        <a:rPr lang="en-US" sz="1400" dirty="0">
                          <a:solidFill>
                            <a:srgbClr val="7E7E7E"/>
                          </a:solidFill>
                          <a:highlight>
                            <a:srgbClr val="FFFFFF"/>
                          </a:highlight>
                          <a:latin typeface="Calibri" panose="020F0502020204030204" pitchFamily="34" charset="0"/>
                          <a:cs typeface="Calibri" panose="020F0502020204030204" pitchFamily="34" charset="0"/>
                        </a:rPr>
                        <a:t> son </a:t>
                      </a:r>
                      <a:r>
                        <a:rPr lang="en-US" sz="1400" dirty="0" err="1">
                          <a:solidFill>
                            <a:srgbClr val="7E7E7E"/>
                          </a:solidFill>
                          <a:highlight>
                            <a:srgbClr val="FFFFFF"/>
                          </a:highlight>
                          <a:latin typeface="Calibri" panose="020F0502020204030204" pitchFamily="34" charset="0"/>
                          <a:cs typeface="Calibri" panose="020F0502020204030204" pitchFamily="34" charset="0"/>
                        </a:rPr>
                        <a:t>concours</a:t>
                      </a:r>
                      <a:r>
                        <a:rPr lang="en-US" sz="14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103265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a:spcBef>
                          <a:spcPts val="0"/>
                        </a:spcBef>
                        <a:buNone/>
                      </a:pPr>
                      <a:r>
                        <a:rPr lang="en-US" sz="1400" dirty="0">
                          <a:solidFill>
                            <a:srgbClr val="7E7E7E"/>
                          </a:solidFill>
                          <a:highlight>
                            <a:srgbClr val="FFFFFF"/>
                          </a:highlight>
                          <a:latin typeface="Calibri" panose="020F0502020204030204" pitchFamily="34" charset="0"/>
                          <a:cs typeface="Calibri" panose="020F0502020204030204" pitchFamily="34" charset="0"/>
                        </a:rPr>
                        <a:t>These are people [meaning: the French) who are  blind, coward and lobotomized individuals. The French are doomed, and even promoting their downfall out of their own will…..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3412138026"/>
              </p:ext>
            </p:extLst>
          </p:nvPr>
        </p:nvGraphicFramePr>
        <p:xfrm>
          <a:off x="960822" y="4430110"/>
          <a:ext cx="10844760" cy="1907508"/>
        </p:xfrm>
        <a:graphic>
          <a:graphicData uri="http://schemas.openxmlformats.org/drawingml/2006/table">
            <a:tbl>
              <a:tblPr>
                <a:noFill/>
              </a:tblPr>
              <a:tblGrid>
                <a:gridCol w="341662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50082">
                  <a:extLst>
                    <a:ext uri="{9D8B030D-6E8A-4147-A177-3AD203B41FA5}">
                      <a16:colId xmlns:a16="http://schemas.microsoft.com/office/drawing/2014/main" xmlns="" val="20002"/>
                    </a:ext>
                  </a:extLst>
                </a:gridCol>
              </a:tblGrid>
              <a:tr h="675267">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Shared critical article on </a:t>
                      </a:r>
                      <a:r>
                        <a:rPr lang="en-US" sz="1400" dirty="0" err="1">
                          <a:solidFill>
                            <a:srgbClr val="7E7E7E"/>
                          </a:solidFill>
                          <a:highlight>
                            <a:srgbClr val="FFFFFF"/>
                          </a:highlight>
                          <a:latin typeface="Calibri" panose="020F0502020204030204" pitchFamily="34" charset="0"/>
                          <a:cs typeface="Calibri" panose="020F0502020204030204" pitchFamily="34" charset="0"/>
                        </a:rPr>
                        <a:t>Cambadélis</a:t>
                      </a:r>
                      <a:r>
                        <a:rPr lang="en-US" sz="1400" dirty="0">
                          <a:solidFill>
                            <a:srgbClr val="7E7E7E"/>
                          </a:solidFill>
                          <a:highlight>
                            <a:srgbClr val="FFFFFF"/>
                          </a:highlight>
                          <a:latin typeface="Calibri" panose="020F0502020204030204" pitchFamily="34" charset="0"/>
                          <a:cs typeface="Calibri" panose="020F0502020204030204" pitchFamily="34" charset="0"/>
                        </a:rPr>
                        <a:t>, first secretary of the Socialist Party, who threatened to exclude Macron supporters.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18327">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a:t>
                      </a:r>
                      <a:r>
                        <a:rPr lang="en-US" sz="1400" dirty="0" err="1">
                          <a:solidFill>
                            <a:srgbClr val="7E7E7E"/>
                          </a:solidFill>
                          <a:highlight>
                            <a:srgbClr val="FFFFFF"/>
                          </a:highlight>
                          <a:latin typeface="Calibri" panose="020F0502020204030204" pitchFamily="34" charset="0"/>
                          <a:cs typeface="Calibri" panose="020F0502020204030204" pitchFamily="34" charset="0"/>
                        </a:rPr>
                        <a:t>Une</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crapule</a:t>
                      </a:r>
                      <a:r>
                        <a:rPr lang="en-US" sz="1400" dirty="0">
                          <a:solidFill>
                            <a:srgbClr val="7E7E7E"/>
                          </a:solidFill>
                          <a:highlight>
                            <a:srgbClr val="FFFFFF"/>
                          </a:highlight>
                          <a:latin typeface="Calibri" panose="020F0502020204030204" pitchFamily="34" charset="0"/>
                          <a:cs typeface="Calibri" panose="020F0502020204030204" pitchFamily="34" charset="0"/>
                        </a:rPr>
                        <a:t>, déjà </a:t>
                      </a:r>
                      <a:r>
                        <a:rPr lang="en-US" sz="1400" dirty="0" err="1">
                          <a:solidFill>
                            <a:srgbClr val="7E7E7E"/>
                          </a:solidFill>
                          <a:highlight>
                            <a:srgbClr val="FFFFFF"/>
                          </a:highlight>
                          <a:latin typeface="Calibri" panose="020F0502020204030204" pitchFamily="34" charset="0"/>
                          <a:cs typeface="Calibri" panose="020F0502020204030204" pitchFamily="34" charset="0"/>
                        </a:rPr>
                        <a:t>condamné</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deux</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fois</a:t>
                      </a:r>
                      <a:r>
                        <a:rPr lang="en-US" sz="1400" dirty="0">
                          <a:solidFill>
                            <a:srgbClr val="7E7E7E"/>
                          </a:solidFill>
                          <a:highlight>
                            <a:srgbClr val="FFFFFF"/>
                          </a:highlight>
                          <a:latin typeface="Calibri" panose="020F0502020204030204" pitchFamily="34" charset="0"/>
                          <a:cs typeface="Calibri" panose="020F0502020204030204" pitchFamily="34" charset="0"/>
                        </a:rPr>
                        <a:t>, et qui </a:t>
                      </a:r>
                      <a:r>
                        <a:rPr lang="en-US" sz="1400" dirty="0" err="1">
                          <a:solidFill>
                            <a:srgbClr val="7E7E7E"/>
                          </a:solidFill>
                          <a:highlight>
                            <a:srgbClr val="FFFFFF"/>
                          </a:highlight>
                          <a:latin typeface="Calibri" panose="020F0502020204030204" pitchFamily="34" charset="0"/>
                          <a:cs typeface="Calibri" panose="020F0502020204030204" pitchFamily="34" charset="0"/>
                        </a:rPr>
                        <a:t>ose</a:t>
                      </a:r>
                      <a:r>
                        <a:rPr lang="en-US" sz="1400" dirty="0">
                          <a:solidFill>
                            <a:srgbClr val="7E7E7E"/>
                          </a:solidFill>
                          <a:highlight>
                            <a:srgbClr val="FFFFFF"/>
                          </a:highlight>
                          <a:latin typeface="Calibri" panose="020F0502020204030204" pitchFamily="34" charset="0"/>
                          <a:cs typeface="Calibri" panose="020F0502020204030204" pitchFamily="34" charset="0"/>
                        </a:rPr>
                        <a:t> faire la </a:t>
                      </a:r>
                      <a:r>
                        <a:rPr lang="en-US" sz="1400" dirty="0" err="1">
                          <a:solidFill>
                            <a:srgbClr val="7E7E7E"/>
                          </a:solidFill>
                          <a:highlight>
                            <a:srgbClr val="FFFFFF"/>
                          </a:highlight>
                          <a:latin typeface="Calibri" panose="020F0502020204030204" pitchFamily="34" charset="0"/>
                          <a:cs typeface="Calibri" panose="020F0502020204030204" pitchFamily="34" charset="0"/>
                        </a:rPr>
                        <a:t>leçon</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Beurk</a:t>
                      </a:r>
                      <a:r>
                        <a:rPr lang="en-US" sz="14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13914">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 A liar, who was already sentenced twice, and still dares to lecture people. Yikes.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6" name="Group 5"/>
          <p:cNvGrpSpPr/>
          <p:nvPr/>
        </p:nvGrpSpPr>
        <p:grpSpPr>
          <a:xfrm>
            <a:off x="1361861" y="2088430"/>
            <a:ext cx="2807273" cy="2103943"/>
            <a:chOff x="698939" y="1770992"/>
            <a:chExt cx="3352800" cy="2512794"/>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939" y="3740861"/>
              <a:ext cx="3352800" cy="54292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693" y="1770992"/>
              <a:ext cx="2657969" cy="1980733"/>
            </a:xfrm>
            <a:prstGeom prst="rect">
              <a:avLst/>
            </a:prstGeom>
          </p:spPr>
        </p:pic>
      </p:grpSp>
      <p:grpSp>
        <p:nvGrpSpPr>
          <p:cNvPr id="13" name="Group 12"/>
          <p:cNvGrpSpPr/>
          <p:nvPr/>
        </p:nvGrpSpPr>
        <p:grpSpPr>
          <a:xfrm>
            <a:off x="1295019" y="4460503"/>
            <a:ext cx="2698659" cy="1819510"/>
            <a:chOff x="730798" y="4468049"/>
            <a:chExt cx="3257550" cy="2196330"/>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798" y="6121454"/>
              <a:ext cx="3257550" cy="54292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949" y="4468049"/>
              <a:ext cx="2052637" cy="1594010"/>
            </a:xfrm>
            <a:prstGeom prst="rect">
              <a:avLst/>
            </a:prstGeom>
          </p:spPr>
        </p:pic>
      </p:grpSp>
      <p:sp>
        <p:nvSpPr>
          <p:cNvPr id="14" name="Rectangle 13"/>
          <p:cNvSpPr/>
          <p:nvPr/>
        </p:nvSpPr>
        <p:spPr>
          <a:xfrm>
            <a:off x="1624156" y="3757266"/>
            <a:ext cx="505682" cy="11357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51396" y="5840959"/>
            <a:ext cx="737187" cy="10696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Shape 544">
            <a:extLst>
              <a:ext uri="{FF2B5EF4-FFF2-40B4-BE49-F238E27FC236}">
                <a16:creationId xmlns:a16="http://schemas.microsoft.com/office/drawing/2014/main" xmlns="" id="{2FCE38C9-2209-40BE-9FFC-0F6B39DDE97F}"/>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9" name="Shape 545">
            <a:extLst>
              <a:ext uri="{FF2B5EF4-FFF2-40B4-BE49-F238E27FC236}">
                <a16:creationId xmlns:a16="http://schemas.microsoft.com/office/drawing/2014/main" xmlns="" id="{99E2DAB0-428B-43B8-BE10-1F2CA42449D0}"/>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7" name="Rectangle 16">
            <a:extLst>
              <a:ext uri="{FF2B5EF4-FFF2-40B4-BE49-F238E27FC236}">
                <a16:creationId xmlns:a16="http://schemas.microsoft.com/office/drawing/2014/main" xmlns="" id="{081840D5-F223-4E3D-86E1-4414C986C4D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5068772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8" name="Shape 82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a:solidFill>
                  <a:srgbClr val="243049"/>
                </a:solidFill>
              </a:rPr>
              <a:t>Outcry</a:t>
            </a:r>
          </a:p>
        </p:txBody>
      </p:sp>
      <p:graphicFrame>
        <p:nvGraphicFramePr>
          <p:cNvPr id="7" name="Shape 539"/>
          <p:cNvGraphicFramePr/>
          <p:nvPr>
            <p:extLst>
              <p:ext uri="{D42A27DB-BD31-4B8C-83A1-F6EECF244321}">
                <p14:modId xmlns:p14="http://schemas.microsoft.com/office/powerpoint/2010/main" val="684486949"/>
              </p:ext>
            </p:extLst>
          </p:nvPr>
        </p:nvGraphicFramePr>
        <p:xfrm>
          <a:off x="994242" y="4297773"/>
          <a:ext cx="10828050" cy="1714500"/>
        </p:xfrm>
        <a:graphic>
          <a:graphicData uri="http://schemas.openxmlformats.org/drawingml/2006/table">
            <a:tbl>
              <a:tblPr>
                <a:noFill/>
              </a:tblPr>
              <a:tblGrid>
                <a:gridCol w="338320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The shared article critiques the sea rescue of refugees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“NOUS N’EN VOULONS PAS EN FRANCE !!!!!!! MARINE AU SECOURS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WE DON’T WANT THEM IN FRANCE!!!!!!!! MARINE, HELP!!!!!</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11018"/>
          <a:stretch/>
        </p:blipFill>
        <p:spPr>
          <a:xfrm>
            <a:off x="1106003" y="4991661"/>
            <a:ext cx="3201838" cy="523017"/>
          </a:xfrm>
          <a:prstGeom prst="rect">
            <a:avLst/>
          </a:prstGeom>
        </p:spPr>
      </p:pic>
      <p:graphicFrame>
        <p:nvGraphicFramePr>
          <p:cNvPr id="9" name="Shape 544">
            <a:extLst>
              <a:ext uri="{FF2B5EF4-FFF2-40B4-BE49-F238E27FC236}">
                <a16:creationId xmlns:a16="http://schemas.microsoft.com/office/drawing/2014/main" xmlns="" id="{0F370934-B432-4A53-88C4-BB59E70E2B1F}"/>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2C2AC43C-AE55-45D7-9CF6-A5F47AD14BF6}"/>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1EF8703E-898E-4DDC-9DE1-1F826BDF789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3522318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a:solidFill>
                  <a:srgbClr val="243049"/>
                </a:solidFill>
              </a:rPr>
              <a:t>Outcry</a:t>
            </a:r>
          </a:p>
        </p:txBody>
      </p:sp>
      <p:graphicFrame>
        <p:nvGraphicFramePr>
          <p:cNvPr id="7" name="Shape 539"/>
          <p:cNvGraphicFramePr/>
          <p:nvPr>
            <p:extLst>
              <p:ext uri="{D42A27DB-BD31-4B8C-83A1-F6EECF244321}">
                <p14:modId xmlns:p14="http://schemas.microsoft.com/office/powerpoint/2010/main" val="1779927622"/>
              </p:ext>
            </p:extLst>
          </p:nvPr>
        </p:nvGraphicFramePr>
        <p:xfrm>
          <a:off x="994242" y="2439438"/>
          <a:ext cx="10794630" cy="1860219"/>
        </p:xfrm>
        <a:graphic>
          <a:graphicData uri="http://schemas.openxmlformats.org/drawingml/2006/table">
            <a:tbl>
              <a:tblPr>
                <a:noFill/>
              </a:tblPr>
              <a:tblGrid>
                <a:gridCol w="338320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33372">
                  <a:extLst>
                    <a:ext uri="{9D8B030D-6E8A-4147-A177-3AD203B41FA5}">
                      <a16:colId xmlns:a16="http://schemas.microsoft.com/office/drawing/2014/main" xmlns="" val="20002"/>
                    </a:ext>
                  </a:extLst>
                </a:gridCol>
              </a:tblGrid>
              <a:tr h="620073">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highlight>
                            <a:srgbClr val="FFFFFF"/>
                          </a:highlight>
                          <a:latin typeface="Calibri" panose="020F0502020204030204" pitchFamily="34" charset="0"/>
                          <a:ea typeface="Arial"/>
                          <a:cs typeface="Calibri" panose="020F0502020204030204" pitchFamily="34" charset="0"/>
                          <a:sym typeface="Arial"/>
                        </a:rPr>
                        <a:t>A deputy of LR (moderate right) refuses to vote for Macron in the second round.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Ils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sont</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bien</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emmerdés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maintenant</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avec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leur</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front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républicain.Du</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plomb</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dans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l'aile</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cela</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ne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fonctionne</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plus!”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So now they have problems with their republican front. These days it isn’t that easy to pull it off.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2707801712"/>
              </p:ext>
            </p:extLst>
          </p:nvPr>
        </p:nvGraphicFramePr>
        <p:xfrm>
          <a:off x="1002597" y="4423489"/>
          <a:ext cx="10794630" cy="1860219"/>
        </p:xfrm>
        <a:graphic>
          <a:graphicData uri="http://schemas.openxmlformats.org/drawingml/2006/table">
            <a:tbl>
              <a:tblPr>
                <a:noFill/>
              </a:tblPr>
              <a:tblGrid>
                <a:gridCol w="337485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41727">
                  <a:extLst>
                    <a:ext uri="{9D8B030D-6E8A-4147-A177-3AD203B41FA5}">
                      <a16:colId xmlns:a16="http://schemas.microsoft.com/office/drawing/2014/main" xmlns="" val="20002"/>
                    </a:ext>
                  </a:extLst>
                </a:gridCol>
              </a:tblGrid>
              <a:tr h="620073">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highlight>
                            <a:srgbClr val="FFFFFF"/>
                          </a:highlight>
                          <a:latin typeface="Calibri" panose="020F0502020204030204" pitchFamily="34" charset="0"/>
                          <a:ea typeface="Arial"/>
                          <a:cs typeface="Calibri" panose="020F0502020204030204" pitchFamily="34" charset="0"/>
                          <a:sym typeface="Arial"/>
                        </a:rPr>
                        <a:t>An article by </a:t>
                      </a:r>
                      <a:r>
                        <a:rPr lang="en-US" sz="1400" b="0" i="0" u="none" strike="noStrike" cap="none"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Fdesouche</a:t>
                      </a:r>
                      <a:r>
                        <a:rPr lang="en-US" sz="1400" b="0" i="0" u="none" strike="noStrike" cap="none" dirty="0">
                          <a:solidFill>
                            <a:srgbClr val="7E7E7E"/>
                          </a:solidFill>
                          <a:highlight>
                            <a:srgbClr val="FFFFFF"/>
                          </a:highlight>
                          <a:latin typeface="Calibri" panose="020F0502020204030204" pitchFamily="34" charset="0"/>
                          <a:ea typeface="Arial"/>
                          <a:cs typeface="Calibri" panose="020F0502020204030204" pitchFamily="34" charset="0"/>
                          <a:sym typeface="Arial"/>
                        </a:rPr>
                        <a:t> and posted on its page  asserts that a journalist from the mainstream media linked Marine Le Pen to </a:t>
                      </a:r>
                      <a:r>
                        <a:rPr lang="en-US" sz="1400" b="0" i="0" u="none" strike="noStrike" cap="none"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nazism</a:t>
                      </a:r>
                      <a:r>
                        <a:rPr lang="en-US" sz="1400" b="0" i="0" u="none" strike="noStrike" cap="none" dirty="0">
                          <a:solidFill>
                            <a:srgbClr val="7E7E7E"/>
                          </a:solidFill>
                          <a:highlight>
                            <a:srgbClr val="FFFFFF"/>
                          </a:highlight>
                          <a:latin typeface="Calibri" panose="020F0502020204030204" pitchFamily="34" charset="0"/>
                          <a:ea typeface="Arial"/>
                          <a:cs typeface="Calibri" panose="020F0502020204030204" pitchFamily="34" charset="0"/>
                          <a:sym typeface="Arial"/>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7E7E7E"/>
                          </a:solidFill>
                          <a:latin typeface="Calibri" panose="020F0502020204030204" pitchFamily="34" charset="0"/>
                          <a:ea typeface="Arial"/>
                          <a:cs typeface="Calibri" panose="020F0502020204030204" pitchFamily="34" charset="0"/>
                          <a:sym typeface="Arial"/>
                        </a:rPr>
                        <a:t>Tu</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peux</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associer</a:t>
                      </a:r>
                      <a:r>
                        <a:rPr lang="en-US" sz="1400" dirty="0">
                          <a:solidFill>
                            <a:srgbClr val="7E7E7E"/>
                          </a:solidFill>
                          <a:latin typeface="Calibri" panose="020F0502020204030204" pitchFamily="34" charset="0"/>
                          <a:ea typeface="Arial"/>
                          <a:cs typeface="Calibri" panose="020F0502020204030204" pitchFamily="34" charset="0"/>
                          <a:sym typeface="Arial"/>
                        </a:rPr>
                        <a:t> Macron </a:t>
                      </a:r>
                      <a:r>
                        <a:rPr lang="en-US" sz="1400" dirty="0" err="1">
                          <a:solidFill>
                            <a:srgbClr val="7E7E7E"/>
                          </a:solidFill>
                          <a:latin typeface="Calibri" panose="020F0502020204030204" pitchFamily="34" charset="0"/>
                          <a:ea typeface="Arial"/>
                          <a:cs typeface="Calibri" panose="020F0502020204030204" pitchFamily="34" charset="0"/>
                          <a:sym typeface="Arial"/>
                        </a:rPr>
                        <a:t>à</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manipulateur</a:t>
                      </a:r>
                      <a:r>
                        <a:rPr lang="en-US" sz="1400" dirty="0">
                          <a:solidFill>
                            <a:srgbClr val="7E7E7E"/>
                          </a:solidFill>
                          <a:latin typeface="Calibri" panose="020F0502020204030204" pitchFamily="34" charset="0"/>
                          <a:ea typeface="Arial"/>
                          <a:cs typeface="Calibri" panose="020F0502020204030204" pitchFamily="34" charset="0"/>
                          <a:sym typeface="Arial"/>
                        </a:rPr>
                        <a:t> et </a:t>
                      </a:r>
                      <a:r>
                        <a:rPr lang="en-US" sz="1400" dirty="0" err="1">
                          <a:solidFill>
                            <a:srgbClr val="7E7E7E"/>
                          </a:solidFill>
                          <a:latin typeface="Calibri" panose="020F0502020204030204" pitchFamily="34" charset="0"/>
                          <a:ea typeface="Arial"/>
                          <a:cs typeface="Calibri" panose="020F0502020204030204" pitchFamily="34" charset="0"/>
                          <a:sym typeface="Arial"/>
                        </a:rPr>
                        <a:t>menteur</a:t>
                      </a:r>
                      <a:r>
                        <a:rPr lang="en-US" sz="1400" dirty="0">
                          <a:solidFill>
                            <a:srgbClr val="7E7E7E"/>
                          </a:solidFill>
                          <a:latin typeface="Calibri" panose="020F0502020204030204" pitchFamily="34" charset="0"/>
                          <a:ea typeface="Arial"/>
                          <a:cs typeface="Calibri" panose="020F0502020204030204" pitchFamily="34" charset="0"/>
                          <a:sym typeface="Arial"/>
                        </a:rPr>
                        <a:t> ! </a:t>
                      </a:r>
                      <a:r>
                        <a:rPr lang="en-US" sz="1400" dirty="0" err="1">
                          <a:solidFill>
                            <a:srgbClr val="7E7E7E"/>
                          </a:solidFill>
                          <a:latin typeface="Calibri" panose="020F0502020204030204" pitchFamily="34" charset="0"/>
                          <a:ea typeface="Arial"/>
                          <a:cs typeface="Calibri" panose="020F0502020204030204" pitchFamily="34" charset="0"/>
                          <a:sym typeface="Arial"/>
                        </a:rPr>
                        <a:t>C'est</a:t>
                      </a:r>
                      <a:r>
                        <a:rPr lang="en-US" sz="1400" dirty="0">
                          <a:solidFill>
                            <a:srgbClr val="7E7E7E"/>
                          </a:solidFill>
                          <a:latin typeface="Calibri" panose="020F0502020204030204" pitchFamily="34" charset="0"/>
                          <a:ea typeface="Arial"/>
                          <a:cs typeface="Calibri" panose="020F0502020204030204" pitchFamily="34" charset="0"/>
                          <a:sym typeface="Arial"/>
                        </a:rPr>
                        <a:t> avec plus de </a:t>
                      </a:r>
                      <a:r>
                        <a:rPr lang="en-US" sz="1400" dirty="0" err="1">
                          <a:solidFill>
                            <a:srgbClr val="7E7E7E"/>
                          </a:solidFill>
                          <a:latin typeface="Calibri" panose="020F0502020204030204" pitchFamily="34" charset="0"/>
                          <a:ea typeface="Arial"/>
                          <a:cs typeface="Calibri" panose="020F0502020204030204" pitchFamily="34" charset="0"/>
                          <a:sym typeface="Arial"/>
                        </a:rPr>
                        <a:t>plaisir</a:t>
                      </a:r>
                      <a:r>
                        <a:rPr lang="en-US" sz="1400" dirty="0">
                          <a:solidFill>
                            <a:srgbClr val="7E7E7E"/>
                          </a:solidFill>
                          <a:latin typeface="Calibri" panose="020F0502020204030204" pitchFamily="34" charset="0"/>
                          <a:ea typeface="Arial"/>
                          <a:cs typeface="Calibri" panose="020F0502020204030204" pitchFamily="34" charset="0"/>
                          <a:sym typeface="Arial"/>
                        </a:rPr>
                        <a:t> encore que je </a:t>
                      </a:r>
                      <a:r>
                        <a:rPr lang="en-US" sz="1400" dirty="0" err="1">
                          <a:solidFill>
                            <a:srgbClr val="7E7E7E"/>
                          </a:solidFill>
                          <a:latin typeface="Calibri" panose="020F0502020204030204" pitchFamily="34" charset="0"/>
                          <a:ea typeface="Arial"/>
                          <a:cs typeface="Calibri" panose="020F0502020204030204" pitchFamily="34" charset="0"/>
                          <a:sym typeface="Arial"/>
                        </a:rPr>
                        <a:t>voterais</a:t>
                      </a:r>
                      <a:r>
                        <a:rPr lang="en-US" sz="1400" dirty="0">
                          <a:solidFill>
                            <a:srgbClr val="7E7E7E"/>
                          </a:solidFill>
                          <a:latin typeface="Calibri" panose="020F0502020204030204" pitchFamily="34" charset="0"/>
                          <a:ea typeface="Arial"/>
                          <a:cs typeface="Calibri" panose="020F0502020204030204" pitchFamily="34" charset="0"/>
                          <a:sym typeface="Arial"/>
                        </a:rPr>
                        <a:t> pour Marine !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Macron is now connoted as being a manipulator and a liar. So I will be even happier to vote for Marine!</a:t>
                      </a:r>
                      <a:r>
                        <a:rPr lang="en-US" sz="1400" dirty="0">
                          <a:solidFill>
                            <a:srgbClr val="7E7E7E"/>
                          </a:solidFill>
                          <a:latin typeface="Calibri" panose="020F0502020204030204" pitchFamily="34" charset="0"/>
                          <a:ea typeface="Arial"/>
                          <a:cs typeface="Calibri" panose="020F0502020204030204" pitchFamily="34" charset="0"/>
                          <a:sym typeface="Arial"/>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t="11018"/>
          <a:stretch/>
        </p:blipFill>
        <p:spPr>
          <a:xfrm>
            <a:off x="1052727" y="3113350"/>
            <a:ext cx="3270126" cy="534172"/>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t="11018"/>
          <a:stretch/>
        </p:blipFill>
        <p:spPr>
          <a:xfrm>
            <a:off x="1052727" y="5010110"/>
            <a:ext cx="3270126" cy="534172"/>
          </a:xfrm>
          <a:prstGeom prst="rect">
            <a:avLst/>
          </a:prstGeom>
        </p:spPr>
      </p:pic>
      <p:graphicFrame>
        <p:nvGraphicFramePr>
          <p:cNvPr id="11" name="Shape 544">
            <a:extLst>
              <a:ext uri="{FF2B5EF4-FFF2-40B4-BE49-F238E27FC236}">
                <a16:creationId xmlns:a16="http://schemas.microsoft.com/office/drawing/2014/main" xmlns="" id="{D069EEF6-76FC-439D-86C4-5E0DC9B99FA1}"/>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3" name="Shape 545">
            <a:extLst>
              <a:ext uri="{FF2B5EF4-FFF2-40B4-BE49-F238E27FC236}">
                <a16:creationId xmlns:a16="http://schemas.microsoft.com/office/drawing/2014/main" xmlns="" id="{39F025E3-7747-4F38-9B71-029FB9630637}"/>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59594767-AF61-4A94-A57F-59A12B40EC8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213078070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a:solidFill>
                  <a:srgbClr val="243049"/>
                </a:solidFill>
              </a:rPr>
              <a:t>Outcry</a:t>
            </a:r>
          </a:p>
        </p:txBody>
      </p:sp>
      <p:graphicFrame>
        <p:nvGraphicFramePr>
          <p:cNvPr id="7" name="Shape 539"/>
          <p:cNvGraphicFramePr/>
          <p:nvPr>
            <p:extLst>
              <p:ext uri="{D42A27DB-BD31-4B8C-83A1-F6EECF244321}">
                <p14:modId xmlns:p14="http://schemas.microsoft.com/office/powerpoint/2010/main" val="992597940"/>
              </p:ext>
            </p:extLst>
          </p:nvPr>
        </p:nvGraphicFramePr>
        <p:xfrm>
          <a:off x="985887" y="4247638"/>
          <a:ext cx="10891463" cy="1860219"/>
        </p:xfrm>
        <a:graphic>
          <a:graphicData uri="http://schemas.openxmlformats.org/drawingml/2006/table">
            <a:tbl>
              <a:tblPr>
                <a:noFill/>
              </a:tblPr>
              <a:tblGrid>
                <a:gridCol w="339156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620073">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A</a:t>
                      </a:r>
                      <a:r>
                        <a:rPr lang="en-US" sz="1400" dirty="0" smtClean="0">
                          <a:solidFill>
                            <a:srgbClr val="7E7E7E"/>
                          </a:solidFill>
                          <a:highlight>
                            <a:srgbClr val="FFFFFF"/>
                          </a:highlight>
                          <a:latin typeface="Calibri" panose="020F0502020204030204" pitchFamily="34" charset="0"/>
                          <a:cs typeface="Calibri" panose="020F0502020204030204" pitchFamily="34" charset="0"/>
                        </a:rPr>
                        <a:t>n </a:t>
                      </a:r>
                      <a:r>
                        <a:rPr lang="en-US" sz="1400" dirty="0">
                          <a:solidFill>
                            <a:srgbClr val="7E7E7E"/>
                          </a:solidFill>
                          <a:highlight>
                            <a:srgbClr val="FFFFFF"/>
                          </a:highlight>
                          <a:latin typeface="Calibri" panose="020F0502020204030204" pitchFamily="34" charset="0"/>
                          <a:cs typeface="Calibri" panose="020F0502020204030204" pitchFamily="34" charset="0"/>
                        </a:rPr>
                        <a:t>article compared Marine Le Pen to the Nazis, but the person posting is with Marine.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L'enfoiré</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c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lui</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le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nazis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c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immonde</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de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sortir</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de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pareils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horreurs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faut</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qu'il</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soit</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puni</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et prison ordure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20073">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Macron is now connoted as being a manipulator and a liar. So I will be even happier to vote for Marine!</a:t>
                      </a:r>
                      <a:r>
                        <a:rPr lang="en-US" sz="1400" dirty="0">
                          <a:solidFill>
                            <a:srgbClr val="7E7E7E"/>
                          </a:solidFill>
                          <a:latin typeface="Calibri" panose="020F0502020204030204" pitchFamily="34" charset="0"/>
                          <a:ea typeface="Arial"/>
                          <a:cs typeface="Calibri" panose="020F0502020204030204" pitchFamily="34" charset="0"/>
                          <a:sym typeface="Arial"/>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t="10966"/>
          <a:stretch/>
        </p:blipFill>
        <p:spPr>
          <a:xfrm>
            <a:off x="1027662" y="4921550"/>
            <a:ext cx="3286836" cy="537214"/>
          </a:xfrm>
          <a:prstGeom prst="rect">
            <a:avLst/>
          </a:prstGeom>
        </p:spPr>
      </p:pic>
      <p:graphicFrame>
        <p:nvGraphicFramePr>
          <p:cNvPr id="10" name="Shape 544">
            <a:extLst>
              <a:ext uri="{FF2B5EF4-FFF2-40B4-BE49-F238E27FC236}">
                <a16:creationId xmlns:a16="http://schemas.microsoft.com/office/drawing/2014/main" xmlns="" id="{ACF303B0-F4DF-4F19-9B1D-725B93232419}"/>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1" name="Shape 545">
            <a:extLst>
              <a:ext uri="{FF2B5EF4-FFF2-40B4-BE49-F238E27FC236}">
                <a16:creationId xmlns:a16="http://schemas.microsoft.com/office/drawing/2014/main" xmlns="" id="{94F70342-E1BA-46D0-9BC8-D258EA5EC4B6}"/>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77EAB7F9-EDD5-4877-A0C2-6416AD7788E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849003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Call for action</a:t>
            </a:r>
            <a:endParaRPr lang="en-US" sz="3600" b="1" dirty="0">
              <a:solidFill>
                <a:srgbClr val="243049"/>
              </a:solidFill>
            </a:endParaRPr>
          </a:p>
        </p:txBody>
      </p:sp>
      <p:graphicFrame>
        <p:nvGraphicFramePr>
          <p:cNvPr id="9" name="Shape 539"/>
          <p:cNvGraphicFramePr/>
          <p:nvPr>
            <p:extLst>
              <p:ext uri="{D42A27DB-BD31-4B8C-83A1-F6EECF244321}">
                <p14:modId xmlns:p14="http://schemas.microsoft.com/office/powerpoint/2010/main" val="3628177569"/>
              </p:ext>
            </p:extLst>
          </p:nvPr>
        </p:nvGraphicFramePr>
        <p:xfrm>
          <a:off x="952467" y="2067396"/>
          <a:ext cx="10869825" cy="2270946"/>
        </p:xfrm>
        <a:graphic>
          <a:graphicData uri="http://schemas.openxmlformats.org/drawingml/2006/table">
            <a:tbl>
              <a:tblPr>
                <a:noFill/>
              </a:tblPr>
              <a:tblGrid>
                <a:gridCol w="342498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756982">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highlight>
                            <a:srgbClr val="FFFFFF"/>
                          </a:highlight>
                          <a:latin typeface="Calibri" panose="020F0502020204030204" pitchFamily="34" charset="0"/>
                          <a:ea typeface="+mn-ea"/>
                          <a:cs typeface="Calibri" panose="020F0502020204030204" pitchFamily="34" charset="0"/>
                          <a:sym typeface="Arial"/>
                        </a:rPr>
                        <a:t>A leftist blog states that the second round is absurd, it is not possible to choose between the two candidates, furthermore, the first round was rigged.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56982">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a:t>
                      </a:r>
                      <a:r>
                        <a:rPr lang="en-US" sz="1400" dirty="0" err="1">
                          <a:solidFill>
                            <a:srgbClr val="7E7E7E"/>
                          </a:solidFill>
                          <a:highlight>
                            <a:srgbClr val="FFFFFF"/>
                          </a:highlight>
                          <a:latin typeface="Calibri" panose="020F0502020204030204" pitchFamily="34" charset="0"/>
                          <a:cs typeface="Calibri" panose="020F0502020204030204" pitchFamily="34" charset="0"/>
                        </a:rPr>
                        <a:t>C'est</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à</a:t>
                      </a:r>
                      <a:r>
                        <a:rPr lang="en-US" sz="1400" dirty="0">
                          <a:solidFill>
                            <a:srgbClr val="7E7E7E"/>
                          </a:solidFill>
                          <a:highlight>
                            <a:srgbClr val="FFFFFF"/>
                          </a:highlight>
                          <a:latin typeface="Calibri" panose="020F0502020204030204" pitchFamily="34" charset="0"/>
                          <a:cs typeface="Calibri" panose="020F0502020204030204" pitchFamily="34" charset="0"/>
                        </a:rPr>
                        <a:t> nous de protester...</a:t>
                      </a:r>
                      <a:r>
                        <a:rPr lang="en-US" sz="1400" dirty="0" err="1">
                          <a:solidFill>
                            <a:srgbClr val="7E7E7E"/>
                          </a:solidFill>
                          <a:highlight>
                            <a:srgbClr val="FFFFFF"/>
                          </a:highlight>
                          <a:latin typeface="Calibri" panose="020F0502020204030204" pitchFamily="34" charset="0"/>
                          <a:cs typeface="Calibri" panose="020F0502020204030204" pitchFamily="34" charset="0"/>
                        </a:rPr>
                        <a:t>il</a:t>
                      </a:r>
                      <a:r>
                        <a:rPr lang="en-US" sz="1400" dirty="0">
                          <a:solidFill>
                            <a:srgbClr val="7E7E7E"/>
                          </a:solidFill>
                          <a:highlight>
                            <a:srgbClr val="FFFFFF"/>
                          </a:highlight>
                          <a:latin typeface="Calibri" panose="020F0502020204030204" pitchFamily="34" charset="0"/>
                          <a:cs typeface="Calibri" panose="020F0502020204030204" pitchFamily="34" charset="0"/>
                        </a:rPr>
                        <a:t> y a des </a:t>
                      </a:r>
                      <a:r>
                        <a:rPr lang="en-US" sz="1400" dirty="0" err="1">
                          <a:solidFill>
                            <a:srgbClr val="7E7E7E"/>
                          </a:solidFill>
                          <a:highlight>
                            <a:srgbClr val="FFFFFF"/>
                          </a:highlight>
                          <a:latin typeface="Calibri" panose="020F0502020204030204" pitchFamily="34" charset="0"/>
                          <a:cs typeface="Calibri" panose="020F0502020204030204" pitchFamily="34" charset="0"/>
                        </a:rPr>
                        <a:t>manifs</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dans</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toute</a:t>
                      </a:r>
                      <a:r>
                        <a:rPr lang="en-US" sz="1400" dirty="0">
                          <a:solidFill>
                            <a:srgbClr val="7E7E7E"/>
                          </a:solidFill>
                          <a:highlight>
                            <a:srgbClr val="FFFFFF"/>
                          </a:highlight>
                          <a:latin typeface="Calibri" panose="020F0502020204030204" pitchFamily="34" charset="0"/>
                          <a:cs typeface="Calibri" panose="020F0502020204030204" pitchFamily="34" charset="0"/>
                        </a:rPr>
                        <a:t> la </a:t>
                      </a:r>
                      <a:r>
                        <a:rPr lang="en-US" sz="1400" dirty="0" err="1">
                          <a:solidFill>
                            <a:srgbClr val="7E7E7E"/>
                          </a:solidFill>
                          <a:highlight>
                            <a:srgbClr val="FFFFFF"/>
                          </a:highlight>
                          <a:latin typeface="Calibri" panose="020F0502020204030204" pitchFamily="34" charset="0"/>
                          <a:cs typeface="Calibri" panose="020F0502020204030204" pitchFamily="34" charset="0"/>
                        </a:rPr>
                        <a:t>france</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jeudi</a:t>
                      </a:r>
                      <a:r>
                        <a:rPr lang="en-US" sz="1400" dirty="0">
                          <a:solidFill>
                            <a:srgbClr val="7E7E7E"/>
                          </a:solidFill>
                          <a:highlight>
                            <a:srgbClr val="FFFFFF"/>
                          </a:highlight>
                          <a:latin typeface="Calibri" panose="020F0502020204030204" pitchFamily="34" charset="0"/>
                          <a:cs typeface="Calibri" panose="020F0502020204030204" pitchFamily="34" charset="0"/>
                        </a:rPr>
                        <a:t> et </a:t>
                      </a:r>
                      <a:r>
                        <a:rPr lang="en-US" sz="1400" dirty="0" err="1">
                          <a:solidFill>
                            <a:srgbClr val="7E7E7E"/>
                          </a:solidFill>
                          <a:highlight>
                            <a:srgbClr val="FFFFFF"/>
                          </a:highlight>
                          <a:latin typeface="Calibri" panose="020F0502020204030204" pitchFamily="34" charset="0"/>
                          <a:cs typeface="Calibri" panose="020F0502020204030204" pitchFamily="34" charset="0"/>
                        </a:rPr>
                        <a:t>une</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à</a:t>
                      </a:r>
                      <a:r>
                        <a:rPr lang="en-US" sz="1400" dirty="0">
                          <a:solidFill>
                            <a:srgbClr val="7E7E7E"/>
                          </a:solidFill>
                          <a:highlight>
                            <a:srgbClr val="FFFFFF"/>
                          </a:highlight>
                          <a:latin typeface="Calibri" panose="020F0502020204030204" pitchFamily="34" charset="0"/>
                          <a:cs typeface="Calibri" panose="020F0502020204030204" pitchFamily="34" charset="0"/>
                        </a:rPr>
                        <a:t> </a:t>
                      </a:r>
                      <a:r>
                        <a:rPr lang="en-US" sz="1400" dirty="0" err="1">
                          <a:solidFill>
                            <a:srgbClr val="7E7E7E"/>
                          </a:solidFill>
                          <a:highlight>
                            <a:srgbClr val="FFFFFF"/>
                          </a:highlight>
                          <a:latin typeface="Calibri" panose="020F0502020204030204" pitchFamily="34" charset="0"/>
                          <a:cs typeface="Calibri" panose="020F0502020204030204" pitchFamily="34" charset="0"/>
                        </a:rPr>
                        <a:t>paris</a:t>
                      </a:r>
                      <a:r>
                        <a:rPr lang="en-US" sz="1400" dirty="0">
                          <a:solidFill>
                            <a:srgbClr val="7E7E7E"/>
                          </a:solidFill>
                          <a:highlight>
                            <a:srgbClr val="FFFFFF"/>
                          </a:highlight>
                          <a:latin typeface="Calibri" panose="020F0502020204030204" pitchFamily="34" charset="0"/>
                          <a:cs typeface="Calibri" panose="020F0502020204030204" pitchFamily="34" charset="0"/>
                        </a:rPr>
                        <a:t> le 1er </a:t>
                      </a:r>
                      <a:r>
                        <a:rPr lang="en-US" sz="1400" dirty="0" err="1">
                          <a:solidFill>
                            <a:srgbClr val="7E7E7E"/>
                          </a:solidFill>
                          <a:highlight>
                            <a:srgbClr val="FFFFFF"/>
                          </a:highlight>
                          <a:latin typeface="Calibri" panose="020F0502020204030204" pitchFamily="34" charset="0"/>
                          <a:cs typeface="Calibri" panose="020F0502020204030204" pitchFamily="34" charset="0"/>
                        </a:rPr>
                        <a:t>mai</a:t>
                      </a:r>
                      <a:r>
                        <a:rPr lang="en-US" sz="14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56982">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cs typeface="Calibri" panose="020F0502020204030204" pitchFamily="34" charset="0"/>
                        </a:rPr>
                        <a:t>“It is us who should protest...there are demonstrations all over France on Thursday, and there is one in Paris on the 1st of May.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10" name="Shape 539"/>
          <p:cNvGraphicFramePr/>
          <p:nvPr>
            <p:extLst>
              <p:ext uri="{D42A27DB-BD31-4B8C-83A1-F6EECF244321}">
                <p14:modId xmlns:p14="http://schemas.microsoft.com/office/powerpoint/2010/main" val="4210596223"/>
              </p:ext>
            </p:extLst>
          </p:nvPr>
        </p:nvGraphicFramePr>
        <p:xfrm>
          <a:off x="944112" y="4435814"/>
          <a:ext cx="10878180" cy="2073580"/>
        </p:xfrm>
        <a:graphic>
          <a:graphicData uri="http://schemas.openxmlformats.org/drawingml/2006/table">
            <a:tbl>
              <a:tblPr>
                <a:noFill/>
              </a:tblPr>
              <a:tblGrid>
                <a:gridCol w="343333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latin typeface="Calibri" panose="020F0502020204030204" pitchFamily="34" charset="0"/>
                          <a:ea typeface="Arial"/>
                          <a:cs typeface="Calibri" panose="020F0502020204030204" pitchFamily="34" charset="0"/>
                          <a:sym typeface="Arial"/>
                        </a:rPr>
                        <a:t>Article mentioning that the new program of a self-managed social center is online</a:t>
                      </a:r>
                      <a:endParaRPr lang="en-US" sz="1400" b="0" i="0" u="none" strike="noStrike" cap="none" dirty="0">
                        <a:solidFill>
                          <a:srgbClr val="7E7E7E"/>
                        </a:solidFill>
                        <a:highlight>
                          <a:srgbClr val="FFFFFF"/>
                        </a:highlight>
                        <a:latin typeface="Calibri" panose="020F0502020204030204" pitchFamily="34" charset="0"/>
                        <a:ea typeface="Arial"/>
                        <a:cs typeface="Calibri" panose="020F0502020204030204" pitchFamily="34" charset="0"/>
                        <a:sym typeface="Arial"/>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7E7E7E"/>
                          </a:solidFill>
                          <a:latin typeface="Calibri" panose="020F0502020204030204" pitchFamily="34" charset="0"/>
                          <a:cs typeface="Calibri" panose="020F0502020204030204" pitchFamily="34" charset="0"/>
                        </a:rPr>
                        <a:t>J'aime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l'idée</a:t>
                      </a:r>
                      <a:r>
                        <a:rPr lang="en-US" sz="1400" dirty="0">
                          <a:solidFill>
                            <a:srgbClr val="7E7E7E"/>
                          </a:solidFill>
                          <a:latin typeface="Calibri" panose="020F0502020204030204" pitchFamily="34" charset="0"/>
                          <a:cs typeface="Calibri" panose="020F0502020204030204" pitchFamily="34" charset="0"/>
                        </a:rPr>
                        <a:t> du : </a:t>
                      </a:r>
                      <a:r>
                        <a:rPr lang="en-US" sz="1400" dirty="0" err="1">
                          <a:solidFill>
                            <a:srgbClr val="7E7E7E"/>
                          </a:solidFill>
                          <a:latin typeface="Calibri" panose="020F0502020204030204" pitchFamily="34" charset="0"/>
                          <a:cs typeface="Calibri" panose="020F0502020204030204" pitchFamily="34" charset="0"/>
                        </a:rPr>
                        <a:t>c'est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en</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manifestant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continuellement</a:t>
                      </a:r>
                      <a:r>
                        <a:rPr lang="en-US" sz="1400" dirty="0">
                          <a:solidFill>
                            <a:srgbClr val="7E7E7E"/>
                          </a:solidFill>
                          <a:latin typeface="Calibri" panose="020F0502020204030204" pitchFamily="34" charset="0"/>
                          <a:cs typeface="Calibri" panose="020F0502020204030204" pitchFamily="34" charset="0"/>
                        </a:rPr>
                        <a:t> avec les </a:t>
                      </a:r>
                      <a:r>
                        <a:rPr lang="en-US" sz="1400" dirty="0" err="1">
                          <a:solidFill>
                            <a:srgbClr val="7E7E7E"/>
                          </a:solidFill>
                          <a:latin typeface="Calibri" panose="020F0502020204030204" pitchFamily="34" charset="0"/>
                          <a:cs typeface="Calibri" panose="020F0502020204030204" pitchFamily="34" charset="0"/>
                        </a:rPr>
                        <a:t>opprimés</a:t>
                      </a:r>
                      <a:r>
                        <a:rPr lang="en-US" sz="1400" dirty="0">
                          <a:solidFill>
                            <a:srgbClr val="7E7E7E"/>
                          </a:solidFill>
                          <a:latin typeface="Calibri" panose="020F0502020204030204" pitchFamily="34" charset="0"/>
                          <a:cs typeface="Calibri" panose="020F0502020204030204" pitchFamily="34" charset="0"/>
                        </a:rPr>
                        <a:t> que le FN ne </a:t>
                      </a:r>
                      <a:r>
                        <a:rPr lang="en-US" sz="1400" dirty="0" err="1">
                          <a:solidFill>
                            <a:srgbClr val="7E7E7E"/>
                          </a:solidFill>
                          <a:latin typeface="Calibri" panose="020F0502020204030204" pitchFamily="34" charset="0"/>
                          <a:cs typeface="Calibri" panose="020F0502020204030204" pitchFamily="34" charset="0"/>
                        </a:rPr>
                        <a:t>peut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ni</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soutenir</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ni</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attaquer</a:t>
                      </a:r>
                      <a:r>
                        <a:rPr lang="en-US" sz="1400" dirty="0">
                          <a:solidFill>
                            <a:srgbClr val="7E7E7E"/>
                          </a:solidFill>
                          <a:latin typeface="Calibri" panose="020F0502020204030204" pitchFamily="34" charset="0"/>
                          <a:cs typeface="Calibri" panose="020F0502020204030204" pitchFamily="34" charset="0"/>
                        </a:rPr>
                        <a:t>, et </a:t>
                      </a:r>
                      <a:r>
                        <a:rPr lang="en-US" sz="1400" dirty="0" err="1">
                          <a:solidFill>
                            <a:srgbClr val="7E7E7E"/>
                          </a:solidFill>
                          <a:latin typeface="Calibri" panose="020F0502020204030204" pitchFamily="34" charset="0"/>
                          <a:cs typeface="Calibri" panose="020F0502020204030204" pitchFamily="34" charset="0"/>
                        </a:rPr>
                        <a:t>donc</a:t>
                      </a:r>
                      <a:r>
                        <a:rPr lang="en-US" sz="1400" dirty="0">
                          <a:solidFill>
                            <a:srgbClr val="7E7E7E"/>
                          </a:solidFill>
                          <a:latin typeface="Calibri" panose="020F0502020204030204" pitchFamily="34" charset="0"/>
                          <a:cs typeface="Calibri" panose="020F0502020204030204" pitchFamily="34" charset="0"/>
                        </a:rPr>
                        <a:t> ne </a:t>
                      </a:r>
                      <a:r>
                        <a:rPr lang="en-US" sz="1400" dirty="0" err="1">
                          <a:solidFill>
                            <a:srgbClr val="7E7E7E"/>
                          </a:solidFill>
                          <a:latin typeface="Calibri" panose="020F0502020204030204" pitchFamily="34" charset="0"/>
                          <a:cs typeface="Calibri" panose="020F0502020204030204" pitchFamily="34" charset="0"/>
                        </a:rPr>
                        <a:t>rien</a:t>
                      </a:r>
                      <a:r>
                        <a:rPr lang="en-US" sz="1400" dirty="0">
                          <a:solidFill>
                            <a:srgbClr val="7E7E7E"/>
                          </a:solidFill>
                          <a:latin typeface="Calibri" panose="020F0502020204030204" pitchFamily="34" charset="0"/>
                          <a:cs typeface="Calibri" panose="020F0502020204030204" pitchFamily="34" charset="0"/>
                        </a:rPr>
                        <a:t> dire.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cs typeface="Calibri" panose="020F0502020204030204" pitchFamily="34" charset="0"/>
                        </a:rPr>
                        <a:t>I like this idea: a continuous demonstration with and in the name of the oppressed, which the FN can neither support nor attack and consequently it is in no position to say anything whatsoever!</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TextBox 3"/>
          <p:cNvSpPr txBox="1"/>
          <p:nvPr/>
        </p:nvSpPr>
        <p:spPr>
          <a:xfrm>
            <a:off x="870199" y="1820788"/>
            <a:ext cx="1032554" cy="307777"/>
          </a:xfrm>
          <a:prstGeom prst="rect">
            <a:avLst/>
          </a:prstGeom>
          <a:noFill/>
        </p:spPr>
        <p:txBody>
          <a:bodyPr wrap="none" rtlCol="0">
            <a:spAutoFit/>
          </a:bodyPr>
          <a:lstStyle/>
          <a:p>
            <a:pPr lvl="0"/>
            <a:r>
              <a:rPr lang="en-US" b="1" dirty="0">
                <a:solidFill>
                  <a:srgbClr val="A22C44"/>
                </a:solidFill>
                <a:highlight>
                  <a:srgbClr val="FFFFFF"/>
                </a:highlight>
              </a:rPr>
              <a:t>PROTEST</a:t>
            </a:r>
          </a:p>
        </p:txBody>
      </p:sp>
      <p:grpSp>
        <p:nvGrpSpPr>
          <p:cNvPr id="14" name="Group 13"/>
          <p:cNvGrpSpPr/>
          <p:nvPr/>
        </p:nvGrpSpPr>
        <p:grpSpPr>
          <a:xfrm>
            <a:off x="992406" y="2114401"/>
            <a:ext cx="3332129" cy="2130947"/>
            <a:chOff x="712895" y="2163920"/>
            <a:chExt cx="3419475" cy="2186806"/>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895" y="3826851"/>
              <a:ext cx="3419475" cy="5238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9008" y="2163920"/>
              <a:ext cx="2095171" cy="1631486"/>
            </a:xfrm>
            <a:prstGeom prst="rect">
              <a:avLst/>
            </a:prstGeom>
          </p:spPr>
        </p:pic>
      </p:grpSp>
      <p:grpSp>
        <p:nvGrpSpPr>
          <p:cNvPr id="7" name="Group 6"/>
          <p:cNvGrpSpPr/>
          <p:nvPr/>
        </p:nvGrpSpPr>
        <p:grpSpPr>
          <a:xfrm>
            <a:off x="997445" y="4688202"/>
            <a:ext cx="3348316" cy="1570887"/>
            <a:chOff x="496941" y="4596568"/>
            <a:chExt cx="3807046" cy="1786104"/>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057" y="5683569"/>
              <a:ext cx="3596834" cy="699103"/>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6941" y="4596568"/>
              <a:ext cx="3807046" cy="978347"/>
            </a:xfrm>
            <a:prstGeom prst="rect">
              <a:avLst/>
            </a:prstGeom>
          </p:spPr>
        </p:pic>
      </p:grpSp>
      <p:sp>
        <p:nvSpPr>
          <p:cNvPr id="15" name="Rectangle 14"/>
          <p:cNvSpPr/>
          <p:nvPr/>
        </p:nvSpPr>
        <p:spPr>
          <a:xfrm>
            <a:off x="1300051" y="3752307"/>
            <a:ext cx="737185" cy="11906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359581" y="5664014"/>
            <a:ext cx="684270" cy="11907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Shape 544">
            <a:extLst>
              <a:ext uri="{FF2B5EF4-FFF2-40B4-BE49-F238E27FC236}">
                <a16:creationId xmlns:a16="http://schemas.microsoft.com/office/drawing/2014/main" xmlns="" id="{61DA8811-3EA3-46A0-8CBE-C911F184AB2E}"/>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20" name="Shape 545">
            <a:extLst>
              <a:ext uri="{FF2B5EF4-FFF2-40B4-BE49-F238E27FC236}">
                <a16:creationId xmlns:a16="http://schemas.microsoft.com/office/drawing/2014/main" xmlns="" id="{D0E942F3-742C-4B98-AC34-98DFB1BDB4D6}"/>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8" name="Rectangle 17">
            <a:extLst>
              <a:ext uri="{FF2B5EF4-FFF2-40B4-BE49-F238E27FC236}">
                <a16:creationId xmlns:a16="http://schemas.microsoft.com/office/drawing/2014/main" xmlns="" id="{20358D79-C68F-4523-8298-75032B3AF88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9512697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Call for action</a:t>
            </a:r>
            <a:endParaRPr lang="en-US" sz="3600" dirty="0"/>
          </a:p>
        </p:txBody>
      </p:sp>
      <p:graphicFrame>
        <p:nvGraphicFramePr>
          <p:cNvPr id="9" name="Shape 539"/>
          <p:cNvGraphicFramePr/>
          <p:nvPr>
            <p:extLst>
              <p:ext uri="{D42A27DB-BD31-4B8C-83A1-F6EECF244321}">
                <p14:modId xmlns:p14="http://schemas.microsoft.com/office/powerpoint/2010/main" val="3491007061"/>
              </p:ext>
            </p:extLst>
          </p:nvPr>
        </p:nvGraphicFramePr>
        <p:xfrm>
          <a:off x="935757" y="2083495"/>
          <a:ext cx="10886535" cy="2158394"/>
        </p:xfrm>
        <a:graphic>
          <a:graphicData uri="http://schemas.openxmlformats.org/drawingml/2006/table">
            <a:tbl>
              <a:tblPr>
                <a:noFill/>
              </a:tblPr>
              <a:tblGrid>
                <a:gridCol w="344169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793768">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smtClean="0">
                          <a:solidFill>
                            <a:srgbClr val="7E7E7E"/>
                          </a:solidFill>
                          <a:latin typeface="Calibri" panose="020F0502020204030204" pitchFamily="34" charset="0"/>
                          <a:ea typeface="+mn-ea"/>
                          <a:cs typeface="Calibri" panose="020F0502020204030204" pitchFamily="34" charset="0"/>
                          <a:sym typeface="Arial"/>
                        </a:rPr>
                        <a:t>A </a:t>
                      </a:r>
                      <a:r>
                        <a:rPr lang="en-US" sz="1400" b="0" i="0" u="none" strike="noStrike" cap="none" dirty="0">
                          <a:solidFill>
                            <a:srgbClr val="7E7E7E"/>
                          </a:solidFill>
                          <a:latin typeface="Calibri" panose="020F0502020204030204" pitchFamily="34" charset="0"/>
                          <a:ea typeface="+mn-ea"/>
                          <a:cs typeface="Calibri" panose="020F0502020204030204" pitchFamily="34" charset="0"/>
                          <a:sym typeface="Arial"/>
                        </a:rPr>
                        <a:t>left-wing blog calls for organizing a big “agora” before the second round, for that the people can express themselves.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73942">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Bonne initiative, </a:t>
                      </a:r>
                      <a:r>
                        <a:rPr lang="en-US" sz="1400" dirty="0" err="1">
                          <a:solidFill>
                            <a:srgbClr val="7E7E7E"/>
                          </a:solidFill>
                          <a:latin typeface="Calibri" panose="020F0502020204030204" pitchFamily="34" charset="0"/>
                          <a:cs typeface="Calibri" panose="020F0502020204030204" pitchFamily="34" charset="0"/>
                        </a:rPr>
                        <a:t>montrons</a:t>
                      </a:r>
                      <a:r>
                        <a:rPr lang="en-US" sz="1400" dirty="0">
                          <a:solidFill>
                            <a:srgbClr val="7E7E7E"/>
                          </a:solidFill>
                          <a:latin typeface="Calibri" panose="020F0502020204030204" pitchFamily="34" charset="0"/>
                          <a:cs typeface="Calibri" panose="020F0502020204030204" pitchFamily="34" charset="0"/>
                        </a:rPr>
                        <a:t> que le petit </a:t>
                      </a:r>
                      <a:r>
                        <a:rPr lang="en-US" sz="1400" dirty="0" err="1">
                          <a:solidFill>
                            <a:srgbClr val="7E7E7E"/>
                          </a:solidFill>
                          <a:latin typeface="Calibri" panose="020F0502020204030204" pitchFamily="34" charset="0"/>
                          <a:cs typeface="Calibri" panose="020F0502020204030204" pitchFamily="34" charset="0"/>
                        </a:rPr>
                        <a:t>peuple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est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devenu</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adulte</a:t>
                      </a:r>
                      <a:r>
                        <a:rPr lang="en-US" sz="1400" dirty="0">
                          <a:solidFill>
                            <a:srgbClr val="7E7E7E"/>
                          </a:solidFill>
                          <a:latin typeface="Calibri" panose="020F0502020204030204" pitchFamily="34" charset="0"/>
                          <a:cs typeface="Calibri" panose="020F0502020204030204" pitchFamily="34" charset="0"/>
                        </a:rPr>
                        <a:t>, capable de se </a:t>
                      </a:r>
                      <a:r>
                        <a:rPr lang="en-US" sz="1400" dirty="0" err="1">
                          <a:solidFill>
                            <a:srgbClr val="7E7E7E"/>
                          </a:solidFill>
                          <a:latin typeface="Calibri" panose="020F0502020204030204" pitchFamily="34" charset="0"/>
                          <a:cs typeface="Calibri" panose="020F0502020204030204" pitchFamily="34" charset="0"/>
                        </a:rPr>
                        <a:t>gérer</a:t>
                      </a:r>
                      <a:r>
                        <a:rPr lang="en-US" sz="1400" dirty="0">
                          <a:solidFill>
                            <a:srgbClr val="7E7E7E"/>
                          </a:solidFill>
                          <a:latin typeface="Calibri" panose="020F0502020204030204" pitchFamily="34" charset="0"/>
                          <a:cs typeface="Calibri" panose="020F0502020204030204" pitchFamily="34" charset="0"/>
                        </a:rPr>
                        <a:t>.</a:t>
                      </a:r>
                      <a:endParaRPr lang="en-US" sz="1400" dirty="0">
                        <a:solidFill>
                          <a:srgbClr val="7E7E7E"/>
                        </a:solidFill>
                        <a:highlight>
                          <a:srgbClr val="FFFFFF"/>
                        </a:highlight>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90684">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Good initiative. Let us show them, those in power, that little people have become adult, capable of managing their life.</a:t>
                      </a:r>
                      <a:endParaRPr lang="en-US" sz="1400" dirty="0">
                        <a:solidFill>
                          <a:srgbClr val="7E7E7E"/>
                        </a:solidFill>
                        <a:highlight>
                          <a:srgbClr val="FFFFFF"/>
                        </a:highlight>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10" name="Shape 539"/>
          <p:cNvGraphicFramePr/>
          <p:nvPr>
            <p:extLst>
              <p:ext uri="{D42A27DB-BD31-4B8C-83A1-F6EECF244321}">
                <p14:modId xmlns:p14="http://schemas.microsoft.com/office/powerpoint/2010/main" val="2555721221"/>
              </p:ext>
            </p:extLst>
          </p:nvPr>
        </p:nvGraphicFramePr>
        <p:xfrm>
          <a:off x="927402" y="4621353"/>
          <a:ext cx="10903245" cy="1826866"/>
        </p:xfrm>
        <a:graphic>
          <a:graphicData uri="http://schemas.openxmlformats.org/drawingml/2006/table">
            <a:tbl>
              <a:tblPr>
                <a:noFill/>
              </a:tblPr>
              <a:tblGrid>
                <a:gridCol w="345004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75147">
                  <a:extLst>
                    <a:ext uri="{9D8B030D-6E8A-4147-A177-3AD203B41FA5}">
                      <a16:colId xmlns:a16="http://schemas.microsoft.com/office/drawing/2014/main" xmlns="" val="20002"/>
                    </a:ext>
                  </a:extLst>
                </a:gridCol>
              </a:tblGrid>
              <a:tr h="654728">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latin typeface="Calibri" panose="020F0502020204030204" pitchFamily="34" charset="0"/>
                          <a:ea typeface="+mn-ea"/>
                          <a:cs typeface="Calibri" panose="020F0502020204030204" pitchFamily="34" charset="0"/>
                          <a:sym typeface="Arial"/>
                        </a:rPr>
                        <a:t>The posted article states that organic products, unfortunately, re too expensive.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72987">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Simple, </a:t>
                      </a:r>
                      <a:r>
                        <a:rPr lang="en-US" sz="1400" dirty="0" err="1">
                          <a:solidFill>
                            <a:srgbClr val="7E7E7E"/>
                          </a:solidFill>
                          <a:latin typeface="Calibri" panose="020F0502020204030204" pitchFamily="34" charset="0"/>
                          <a:ea typeface="Arial"/>
                          <a:cs typeface="Calibri" panose="020F0502020204030204" pitchFamily="34" charset="0"/>
                          <a:sym typeface="Arial"/>
                        </a:rPr>
                        <a:t>il</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suffit</a:t>
                      </a:r>
                      <a:r>
                        <a:rPr lang="en-US" sz="1400" dirty="0">
                          <a:solidFill>
                            <a:srgbClr val="7E7E7E"/>
                          </a:solidFill>
                          <a:latin typeface="Calibri" panose="020F0502020204030204" pitchFamily="34" charset="0"/>
                          <a:ea typeface="Arial"/>
                          <a:cs typeface="Calibri" panose="020F0502020204030204" pitchFamily="34" charset="0"/>
                          <a:sym typeface="Arial"/>
                        </a:rPr>
                        <a:t>" </a:t>
                      </a:r>
                      <a:r>
                        <a:rPr lang="en-US" sz="1400" dirty="0" err="1">
                          <a:solidFill>
                            <a:srgbClr val="7E7E7E"/>
                          </a:solidFill>
                          <a:latin typeface="Calibri" panose="020F0502020204030204" pitchFamily="34" charset="0"/>
                          <a:ea typeface="Arial"/>
                          <a:cs typeface="Calibri" panose="020F0502020204030204" pitchFamily="34" charset="0"/>
                          <a:sym typeface="Arial"/>
                        </a:rPr>
                        <a:t>d'arrêter</a:t>
                      </a:r>
                      <a:r>
                        <a:rPr lang="en-US" sz="1400" dirty="0">
                          <a:solidFill>
                            <a:srgbClr val="7E7E7E"/>
                          </a:solidFill>
                          <a:latin typeface="Calibri" panose="020F0502020204030204" pitchFamily="34" charset="0"/>
                          <a:ea typeface="Arial"/>
                          <a:cs typeface="Calibri" panose="020F0502020204030204" pitchFamily="34" charset="0"/>
                          <a:sym typeface="Arial"/>
                        </a:rPr>
                        <a:t> de passer par les </a:t>
                      </a:r>
                      <a:r>
                        <a:rPr lang="en-US" sz="1400" dirty="0" err="1">
                          <a:solidFill>
                            <a:srgbClr val="7E7E7E"/>
                          </a:solidFill>
                          <a:latin typeface="Calibri" panose="020F0502020204030204" pitchFamily="34" charset="0"/>
                          <a:ea typeface="Arial"/>
                          <a:cs typeface="Calibri" panose="020F0502020204030204" pitchFamily="34" charset="0"/>
                          <a:sym typeface="Arial"/>
                        </a:rPr>
                        <a:t>supermarchés</a:t>
                      </a:r>
                      <a:r>
                        <a:rPr lang="en-US" sz="1400" dirty="0">
                          <a:solidFill>
                            <a:srgbClr val="7E7E7E"/>
                          </a:solidFill>
                          <a:latin typeface="Calibri" panose="020F0502020204030204" pitchFamily="34" charset="0"/>
                          <a:ea typeface="Arial"/>
                          <a:cs typeface="Calibri" panose="020F0502020204030204" pitchFamily="34" charset="0"/>
                          <a:sym typeface="Arial"/>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99151">
                <a:tc vMerge="1">
                  <a:txBody>
                    <a:bodyPr/>
                    <a:lstStyle/>
                    <a:p>
                      <a:endParaRPr lang="en-US"/>
                    </a:p>
                  </a:txBody>
                  <a:tcPr/>
                </a:tc>
                <a:tc>
                  <a:txBody>
                    <a:bodyPr/>
                    <a:lstStyle/>
                    <a:p>
                      <a:pPr lv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78571"/>
                        <a:buFont typeface="Arial"/>
                        <a:buNone/>
                        <a:tabLst/>
                        <a:defRPr/>
                      </a:pPr>
                      <a:r>
                        <a:rPr lang="en-US" sz="1400" dirty="0">
                          <a:solidFill>
                            <a:srgbClr val="7E7E7E"/>
                          </a:solidFill>
                          <a:latin typeface="Calibri" panose="020F0502020204030204" pitchFamily="34" charset="0"/>
                          <a:ea typeface="Arial"/>
                          <a:cs typeface="Calibri" panose="020F0502020204030204" pitchFamily="34" charset="0"/>
                          <a:sym typeface="Arial"/>
                        </a:rPr>
                        <a:t>Easy!; it suffices to avoid the supermarkets</a:t>
                      </a:r>
                      <a:endParaRPr lang="en-US" sz="14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TextBox 3"/>
          <p:cNvSpPr txBox="1"/>
          <p:nvPr/>
        </p:nvSpPr>
        <p:spPr>
          <a:xfrm>
            <a:off x="854328" y="1742296"/>
            <a:ext cx="2059804" cy="307777"/>
          </a:xfrm>
          <a:prstGeom prst="rect">
            <a:avLst/>
          </a:prstGeom>
          <a:noFill/>
        </p:spPr>
        <p:txBody>
          <a:bodyPr wrap="none" rtlCol="0">
            <a:spAutoFit/>
          </a:bodyPr>
          <a:lstStyle/>
          <a:p>
            <a:pPr lvl="0"/>
            <a:r>
              <a:rPr lang="en-US" b="1" dirty="0">
                <a:solidFill>
                  <a:srgbClr val="A22C44"/>
                </a:solidFill>
                <a:highlight>
                  <a:srgbClr val="FFFFFF"/>
                </a:highlight>
              </a:rPr>
              <a:t>COLLECTIVE ACTION</a:t>
            </a:r>
          </a:p>
        </p:txBody>
      </p:sp>
      <p:sp>
        <p:nvSpPr>
          <p:cNvPr id="8" name="TextBox 7"/>
          <p:cNvSpPr txBox="1"/>
          <p:nvPr/>
        </p:nvSpPr>
        <p:spPr>
          <a:xfrm>
            <a:off x="823828" y="4302400"/>
            <a:ext cx="2348920" cy="307777"/>
          </a:xfrm>
          <a:prstGeom prst="rect">
            <a:avLst/>
          </a:prstGeom>
          <a:noFill/>
        </p:spPr>
        <p:txBody>
          <a:bodyPr wrap="none" rtlCol="0">
            <a:spAutoFit/>
          </a:bodyPr>
          <a:lstStyle/>
          <a:p>
            <a:pPr lvl="0"/>
            <a:r>
              <a:rPr lang="en-US" b="1" dirty="0">
                <a:solidFill>
                  <a:srgbClr val="A22C44"/>
                </a:solidFill>
                <a:highlight>
                  <a:srgbClr val="FFFFFF"/>
                </a:highlight>
              </a:rPr>
              <a:t>COMMERCIAL BOYCOTT</a:t>
            </a:r>
          </a:p>
        </p:txBody>
      </p:sp>
      <p:grpSp>
        <p:nvGrpSpPr>
          <p:cNvPr id="7" name="Group 6"/>
          <p:cNvGrpSpPr/>
          <p:nvPr/>
        </p:nvGrpSpPr>
        <p:grpSpPr>
          <a:xfrm>
            <a:off x="1291640" y="2088944"/>
            <a:ext cx="3026512" cy="2084453"/>
            <a:chOff x="714703" y="1780660"/>
            <a:chExt cx="3352800" cy="2309178"/>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703" y="3556438"/>
              <a:ext cx="3352800" cy="5334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8227" y="1780660"/>
              <a:ext cx="2229015" cy="1735051"/>
            </a:xfrm>
            <a:prstGeom prst="rect">
              <a:avLst/>
            </a:prstGeom>
          </p:spPr>
        </p:pic>
      </p:grpSp>
      <p:grpSp>
        <p:nvGrpSpPr>
          <p:cNvPr id="15" name="Group 14"/>
          <p:cNvGrpSpPr/>
          <p:nvPr/>
        </p:nvGrpSpPr>
        <p:grpSpPr>
          <a:xfrm>
            <a:off x="1474050" y="4696747"/>
            <a:ext cx="2276148" cy="1608256"/>
            <a:chOff x="1130192" y="4482986"/>
            <a:chExt cx="2647950" cy="2093043"/>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192" y="6052154"/>
              <a:ext cx="2647950" cy="52387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4773" y="4482986"/>
              <a:ext cx="1937517" cy="1498135"/>
            </a:xfrm>
            <a:prstGeom prst="rect">
              <a:avLst/>
            </a:prstGeom>
          </p:spPr>
        </p:pic>
      </p:grpSp>
      <p:sp>
        <p:nvSpPr>
          <p:cNvPr id="16" name="Rectangle 15"/>
          <p:cNvSpPr/>
          <p:nvPr/>
        </p:nvSpPr>
        <p:spPr>
          <a:xfrm>
            <a:off x="1564626" y="3717575"/>
            <a:ext cx="373394" cy="11906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631750" y="5903153"/>
            <a:ext cx="585056" cy="11245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 name="Shape 544">
            <a:extLst>
              <a:ext uri="{FF2B5EF4-FFF2-40B4-BE49-F238E27FC236}">
                <a16:creationId xmlns:a16="http://schemas.microsoft.com/office/drawing/2014/main" xmlns="" id="{2ADEC517-69A5-43A3-896C-A342C9149AED}"/>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21" name="Shape 545">
            <a:extLst>
              <a:ext uri="{FF2B5EF4-FFF2-40B4-BE49-F238E27FC236}">
                <a16:creationId xmlns:a16="http://schemas.microsoft.com/office/drawing/2014/main" xmlns="" id="{F76E6BE9-752E-4652-BF3A-79F72C416F04}"/>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9" name="Rectangle 18">
            <a:extLst>
              <a:ext uri="{FF2B5EF4-FFF2-40B4-BE49-F238E27FC236}">
                <a16:creationId xmlns:a16="http://schemas.microsoft.com/office/drawing/2014/main" xmlns="" id="{ED29BC5A-3A36-47C3-9ED2-EE70FD8486E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59091654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854327" y="337820"/>
            <a:ext cx="10515600" cy="1909680"/>
          </a:xfrm>
          <a:prstGeom prst="rect">
            <a:avLst/>
          </a:prstGeom>
        </p:spPr>
        <p:txBody>
          <a:bodyPr lIns="91425" tIns="91425" rIns="91425" bIns="91425" anchor="ctr" anchorCtr="0">
            <a:noAutofit/>
          </a:bodyPr>
          <a:lstStyle/>
          <a:p>
            <a:pPr lvl="0">
              <a:buSzPct val="25000"/>
            </a:pPr>
            <a:r>
              <a:rPr lang="en-US" b="1" dirty="0">
                <a:solidFill>
                  <a:srgbClr val="243049"/>
                </a:solidFill>
              </a:rPr>
              <a:t/>
            </a:r>
            <a:br>
              <a:rPr lang="en-US" b="1" dirty="0">
                <a:solidFill>
                  <a:srgbClr val="243049"/>
                </a:solidFill>
              </a:rPr>
            </a:br>
            <a:r>
              <a:rPr lang="en-US" sz="3600" b="1" dirty="0">
                <a:solidFill>
                  <a:schemeClr val="tx1"/>
                </a:solidFill>
              </a:rPr>
              <a:t>DISCUSS BEHAVIOUR: </a:t>
            </a:r>
            <a:r>
              <a:rPr lang="en-US" sz="3600" b="1" dirty="0">
                <a:solidFill>
                  <a:schemeClr val="accent1">
                    <a:lumMod val="75000"/>
                  </a:schemeClr>
                </a:solidFill>
              </a:rPr>
              <a:t>AGREE</a:t>
            </a:r>
            <a:r>
              <a:rPr lang="en-US" sz="3600" b="1" dirty="0">
                <a:solidFill>
                  <a:srgbClr val="243049"/>
                </a:solidFill>
              </a:rPr>
              <a:t/>
            </a:r>
            <a:br>
              <a:rPr lang="en-US" sz="3600" b="1" dirty="0">
                <a:solidFill>
                  <a:srgbClr val="243049"/>
                </a:solidFill>
              </a:rPr>
            </a:br>
            <a:r>
              <a:rPr lang="en-US" sz="3600" b="1" dirty="0" smtClean="0">
                <a:solidFill>
                  <a:srgbClr val="243049"/>
                </a:solidFill>
              </a:rPr>
              <a:t>Call for action</a:t>
            </a:r>
            <a:r>
              <a:rPr lang="en-US" b="1" dirty="0">
                <a:solidFill>
                  <a:srgbClr val="243049"/>
                </a:solidFill>
              </a:rPr>
              <a:t/>
            </a:r>
            <a:br>
              <a:rPr lang="en-US" b="1" dirty="0">
                <a:solidFill>
                  <a:srgbClr val="243049"/>
                </a:solidFill>
              </a:rPr>
            </a:br>
            <a:endParaRPr lang="en-US" b="1" dirty="0">
              <a:solidFill>
                <a:srgbClr val="243049"/>
              </a:solidFill>
            </a:endParaRPr>
          </a:p>
        </p:txBody>
      </p:sp>
      <p:graphicFrame>
        <p:nvGraphicFramePr>
          <p:cNvPr id="9" name="Shape 539"/>
          <p:cNvGraphicFramePr/>
          <p:nvPr>
            <p:extLst>
              <p:ext uri="{D42A27DB-BD31-4B8C-83A1-F6EECF244321}">
                <p14:modId xmlns:p14="http://schemas.microsoft.com/office/powerpoint/2010/main" val="1749367613"/>
              </p:ext>
            </p:extLst>
          </p:nvPr>
        </p:nvGraphicFramePr>
        <p:xfrm>
          <a:off x="1010952" y="4095977"/>
          <a:ext cx="10866398" cy="2034462"/>
        </p:xfrm>
        <a:graphic>
          <a:graphicData uri="http://schemas.openxmlformats.org/drawingml/2006/table">
            <a:tbl>
              <a:tblPr>
                <a:noFill/>
              </a:tblPr>
              <a:tblGrid>
                <a:gridCol w="4194199">
                  <a:extLst>
                    <a:ext uri="{9D8B030D-6E8A-4147-A177-3AD203B41FA5}">
                      <a16:colId xmlns:a16="http://schemas.microsoft.com/office/drawing/2014/main" xmlns="" val="20000"/>
                    </a:ext>
                  </a:extLst>
                </a:gridCol>
                <a:gridCol w="1044372">
                  <a:extLst>
                    <a:ext uri="{9D8B030D-6E8A-4147-A177-3AD203B41FA5}">
                      <a16:colId xmlns:a16="http://schemas.microsoft.com/office/drawing/2014/main" xmlns="" val="20001"/>
                    </a:ext>
                  </a:extLst>
                </a:gridCol>
                <a:gridCol w="5627827">
                  <a:extLst>
                    <a:ext uri="{9D8B030D-6E8A-4147-A177-3AD203B41FA5}">
                      <a16:colId xmlns:a16="http://schemas.microsoft.com/office/drawing/2014/main" xmlns="" val="20002"/>
                    </a:ext>
                  </a:extLst>
                </a:gridCol>
              </a:tblGrid>
              <a:tr h="678154">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latin typeface="Calibri" panose="020F0502020204030204" pitchFamily="34" charset="0"/>
                          <a:ea typeface="+mn-ea"/>
                          <a:cs typeface="Calibri" panose="020F0502020204030204" pitchFamily="34" charset="0"/>
                          <a:sym typeface="Arial"/>
                        </a:rPr>
                        <a:t>A student association calls for constant </a:t>
                      </a:r>
                      <a:r>
                        <a:rPr lang="en-US" sz="1400" b="0" i="0" u="none" strike="noStrike" cap="none" dirty="0" smtClean="0">
                          <a:solidFill>
                            <a:srgbClr val="7E7E7E"/>
                          </a:solidFill>
                          <a:latin typeface="Calibri" panose="020F0502020204030204" pitchFamily="34" charset="0"/>
                          <a:ea typeface="+mn-ea"/>
                          <a:cs typeface="Calibri" panose="020F0502020204030204" pitchFamily="34" charset="0"/>
                          <a:sym typeface="Arial"/>
                        </a:rPr>
                        <a:t>mobilization </a:t>
                      </a:r>
                      <a:r>
                        <a:rPr lang="en-US" sz="1400" b="0" i="0" u="none" strike="noStrike" cap="none" dirty="0">
                          <a:solidFill>
                            <a:srgbClr val="7E7E7E"/>
                          </a:solidFill>
                          <a:latin typeface="Calibri" panose="020F0502020204030204" pitchFamily="34" charset="0"/>
                          <a:ea typeface="+mn-ea"/>
                          <a:cs typeface="Calibri" panose="020F0502020204030204" pitchFamily="34" charset="0"/>
                          <a:sym typeface="Arial"/>
                        </a:rPr>
                        <a:t>against fascism and the annulment of social benefits.</a:t>
                      </a:r>
                      <a:endParaRPr lang="en-US" sz="1400" b="0" i="0" u="none" strike="noStrike" cap="none" dirty="0">
                        <a:solidFill>
                          <a:srgbClr val="7E7E7E"/>
                        </a:solidFill>
                        <a:highlight>
                          <a:srgbClr val="FFFFFF"/>
                        </a:highlight>
                        <a:latin typeface="Calibri" panose="020F0502020204030204" pitchFamily="34" charset="0"/>
                        <a:ea typeface="+mn-ea"/>
                        <a:cs typeface="Calibri" panose="020F0502020204030204" pitchFamily="34" charset="0"/>
                        <a:sym typeface="Arial"/>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78154">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Et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n'oubliez</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pas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d'aller</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voter aux </a:t>
                      </a:r>
                      <a:r>
                        <a:rPr lang="en-US" sz="14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législatives</a:t>
                      </a: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78154">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highlight>
                            <a:srgbClr val="FFFFFF"/>
                          </a:highlight>
                          <a:latin typeface="Calibri" panose="020F0502020204030204" pitchFamily="34" charset="0"/>
                          <a:ea typeface="Arial"/>
                          <a:cs typeface="Calibri" panose="020F0502020204030204" pitchFamily="34" charset="0"/>
                          <a:sym typeface="Arial"/>
                        </a:rPr>
                        <a:t>Do not forget to go to vote in the parliamentary elections!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TextBox 3"/>
          <p:cNvSpPr txBox="1"/>
          <p:nvPr/>
        </p:nvSpPr>
        <p:spPr>
          <a:xfrm>
            <a:off x="854327" y="2476342"/>
            <a:ext cx="1830386" cy="307777"/>
          </a:xfrm>
          <a:prstGeom prst="rect">
            <a:avLst/>
          </a:prstGeom>
          <a:noFill/>
        </p:spPr>
        <p:txBody>
          <a:bodyPr wrap="none" rtlCol="0">
            <a:spAutoFit/>
          </a:bodyPr>
          <a:lstStyle/>
          <a:p>
            <a:pPr lvl="0"/>
            <a:r>
              <a:rPr lang="en-US" b="1" dirty="0">
                <a:solidFill>
                  <a:srgbClr val="A22C44"/>
                </a:solidFill>
                <a:highlight>
                  <a:srgbClr val="FFFFFF"/>
                </a:highlight>
              </a:rPr>
              <a:t>ELECTION IMPACT</a:t>
            </a:r>
          </a:p>
        </p:txBody>
      </p:sp>
      <p:pic>
        <p:nvPicPr>
          <p:cNvPr id="2" name="Picture 1"/>
          <p:cNvPicPr>
            <a:picLocks noChangeAspect="1"/>
          </p:cNvPicPr>
          <p:nvPr/>
        </p:nvPicPr>
        <p:blipFill>
          <a:blip r:embed="rId3"/>
          <a:stretch>
            <a:fillRect/>
          </a:stretch>
        </p:blipFill>
        <p:spPr>
          <a:xfrm>
            <a:off x="1138734" y="5342163"/>
            <a:ext cx="3865181" cy="559434"/>
          </a:xfrm>
          <a:prstGeom prst="rect">
            <a:avLst/>
          </a:prstGeom>
        </p:spPr>
      </p:pic>
      <p:pic>
        <p:nvPicPr>
          <p:cNvPr id="3" name="Picture 2"/>
          <p:cNvPicPr>
            <a:picLocks noChangeAspect="1"/>
          </p:cNvPicPr>
          <p:nvPr/>
        </p:nvPicPr>
        <p:blipFill>
          <a:blip r:embed="rId4"/>
          <a:stretch>
            <a:fillRect/>
          </a:stretch>
        </p:blipFill>
        <p:spPr>
          <a:xfrm>
            <a:off x="1195392" y="4305088"/>
            <a:ext cx="3808524" cy="933357"/>
          </a:xfrm>
          <a:prstGeom prst="rect">
            <a:avLst/>
          </a:prstGeom>
        </p:spPr>
      </p:pic>
      <p:sp>
        <p:nvSpPr>
          <p:cNvPr id="12" name="Rectangle 11"/>
          <p:cNvSpPr/>
          <p:nvPr/>
        </p:nvSpPr>
        <p:spPr>
          <a:xfrm>
            <a:off x="1551397" y="5397759"/>
            <a:ext cx="856246" cy="13891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Shape 544">
            <a:extLst>
              <a:ext uri="{FF2B5EF4-FFF2-40B4-BE49-F238E27FC236}">
                <a16:creationId xmlns:a16="http://schemas.microsoft.com/office/drawing/2014/main" xmlns="" id="{D1891667-E38D-48A9-A3A2-A635E5141B29}"/>
              </a:ext>
            </a:extLst>
          </p:cNvPr>
          <p:cNvGraphicFramePr/>
          <p:nvPr>
            <p:extLst>
              <p:ext uri="{D42A27DB-BD31-4B8C-83A1-F6EECF244321}">
                <p14:modId xmlns:p14="http://schemas.microsoft.com/office/powerpoint/2010/main" val="381098050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1" name="Shape 545">
            <a:extLst>
              <a:ext uri="{FF2B5EF4-FFF2-40B4-BE49-F238E27FC236}">
                <a16:creationId xmlns:a16="http://schemas.microsoft.com/office/drawing/2014/main" xmlns="" id="{C5BF308A-9D69-489E-B39F-E04B0B14917A}"/>
              </a:ext>
            </a:extLst>
          </p:cNvPr>
          <p:cNvGraphicFramePr/>
          <p:nvPr>
            <p:extLst>
              <p:ext uri="{D42A27DB-BD31-4B8C-83A1-F6EECF244321}">
                <p14:modId xmlns:p14="http://schemas.microsoft.com/office/powerpoint/2010/main" val="103271558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B9E0B859-9259-4AE6-9037-C7081BF0808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90900861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Shape 88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smtClean="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Mapping agreement</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515566737"/>
              </p:ext>
            </p:extLst>
          </p:nvPr>
        </p:nvGraphicFramePr>
        <p:xfrm>
          <a:off x="952467" y="2301104"/>
          <a:ext cx="10924883" cy="2011590"/>
        </p:xfrm>
        <a:graphic>
          <a:graphicData uri="http://schemas.openxmlformats.org/drawingml/2006/table">
            <a:tbl>
              <a:tblPr>
                <a:noFill/>
              </a:tblPr>
              <a:tblGrid>
                <a:gridCol w="342498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364748">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User responding to an shared  article from a media source in the Alternative Section of the media map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“Merci pour </a:t>
                      </a:r>
                      <a:r>
                        <a:rPr lang="en-US" sz="1200" dirty="0" err="1">
                          <a:solidFill>
                            <a:srgbClr val="7E7E7E"/>
                          </a:solidFill>
                          <a:highlight>
                            <a:srgbClr val="FFFFFF"/>
                          </a:highlight>
                          <a:latin typeface="Calibri" panose="020F0502020204030204" pitchFamily="34" charset="0"/>
                          <a:cs typeface="Calibri" panose="020F0502020204030204" pitchFamily="34" charset="0"/>
                        </a:rPr>
                        <a:t>ce</a:t>
                      </a:r>
                      <a:r>
                        <a:rPr lang="en-US" sz="1200" dirty="0">
                          <a:solidFill>
                            <a:srgbClr val="7E7E7E"/>
                          </a:solidFill>
                          <a:highlight>
                            <a:srgbClr val="FFFFFF"/>
                          </a:highlight>
                          <a:latin typeface="Calibri" panose="020F0502020204030204" pitchFamily="34" charset="0"/>
                          <a:cs typeface="Calibri" panose="020F0502020204030204" pitchFamily="34" charset="0"/>
                        </a:rPr>
                        <a:t> lien. Je </a:t>
                      </a:r>
                      <a:r>
                        <a:rPr lang="en-US" sz="1200" dirty="0" err="1">
                          <a:solidFill>
                            <a:srgbClr val="7E7E7E"/>
                          </a:solidFill>
                          <a:highlight>
                            <a:srgbClr val="FFFFFF"/>
                          </a:highlight>
                          <a:latin typeface="Calibri" panose="020F0502020204030204" pitchFamily="34" charset="0"/>
                          <a:cs typeface="Calibri" panose="020F0502020204030204" pitchFamily="34" charset="0"/>
                        </a:rPr>
                        <a:t>n'ai</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jamais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considéré</a:t>
                      </a:r>
                      <a:r>
                        <a:rPr lang="en-US" sz="1200" dirty="0">
                          <a:solidFill>
                            <a:srgbClr val="7E7E7E"/>
                          </a:solidFill>
                          <a:highlight>
                            <a:srgbClr val="FFFFFF"/>
                          </a:highlight>
                          <a:latin typeface="Calibri" panose="020F0502020204030204" pitchFamily="34" charset="0"/>
                          <a:cs typeface="Calibri" panose="020F0502020204030204" pitchFamily="34" charset="0"/>
                        </a:rPr>
                        <a:t> les crises </a:t>
                      </a:r>
                      <a:r>
                        <a:rPr lang="en-US" sz="1200" dirty="0" err="1">
                          <a:solidFill>
                            <a:srgbClr val="7E7E7E"/>
                          </a:solidFill>
                          <a:highlight>
                            <a:srgbClr val="FFFFFF"/>
                          </a:highlight>
                          <a:latin typeface="Calibri" panose="020F0502020204030204" pitchFamily="34" charset="0"/>
                          <a:cs typeface="Calibri" panose="020F0502020204030204" pitchFamily="34" charset="0"/>
                        </a:rPr>
                        <a:t>comme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une</a:t>
                      </a:r>
                      <a:r>
                        <a:rPr lang="en-US" sz="1200" dirty="0">
                          <a:solidFill>
                            <a:srgbClr val="7E7E7E"/>
                          </a:solidFill>
                          <a:highlight>
                            <a:srgbClr val="FFFFFF"/>
                          </a:highlight>
                          <a:latin typeface="Calibri" panose="020F0502020204030204" pitchFamily="34" charset="0"/>
                          <a:cs typeface="Calibri" panose="020F0502020204030204" pitchFamily="34" charset="0"/>
                        </a:rPr>
                        <a:t> source </a:t>
                      </a:r>
                      <a:r>
                        <a:rPr lang="en-US" sz="1200" dirty="0" err="1">
                          <a:solidFill>
                            <a:srgbClr val="7E7E7E"/>
                          </a:solidFill>
                          <a:highlight>
                            <a:srgbClr val="FFFFFF"/>
                          </a:highlight>
                          <a:latin typeface="Calibri" panose="020F0502020204030204" pitchFamily="34" charset="0"/>
                          <a:cs typeface="Calibri" panose="020F0502020204030204" pitchFamily="34" charset="0"/>
                        </a:rPr>
                        <a:t>fiable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à</a:t>
                      </a:r>
                      <a:r>
                        <a:rPr lang="en-US" sz="1200" dirty="0">
                          <a:solidFill>
                            <a:srgbClr val="7E7E7E"/>
                          </a:solidFill>
                          <a:highlight>
                            <a:srgbClr val="FFFFFF"/>
                          </a:highlight>
                          <a:latin typeface="Calibri" panose="020F0502020204030204" pitchFamily="34" charset="0"/>
                          <a:cs typeface="Calibri" panose="020F0502020204030204" pitchFamily="34" charset="0"/>
                        </a:rPr>
                        <a:t> 100%, </a:t>
                      </a:r>
                      <a:r>
                        <a:rPr lang="en-US" sz="1200" dirty="0" err="1">
                          <a:solidFill>
                            <a:srgbClr val="7E7E7E"/>
                          </a:solidFill>
                          <a:highlight>
                            <a:srgbClr val="FFFFFF"/>
                          </a:highlight>
                          <a:latin typeface="Calibri" panose="020F0502020204030204" pitchFamily="34" charset="0"/>
                          <a:cs typeface="Calibri" panose="020F0502020204030204" pitchFamily="34" charset="0"/>
                        </a:rPr>
                        <a:t>c'est</a:t>
                      </a:r>
                      <a:r>
                        <a:rPr lang="en-US" sz="1200" dirty="0">
                          <a:solidFill>
                            <a:srgbClr val="7E7E7E"/>
                          </a:solidFill>
                          <a:highlight>
                            <a:srgbClr val="FFFFFF"/>
                          </a:highlight>
                          <a:latin typeface="Calibri" panose="020F0502020204030204" pitchFamily="34" charset="0"/>
                          <a:cs typeface="Calibri" panose="020F0502020204030204" pitchFamily="34" charset="0"/>
                        </a:rPr>
                        <a:t> pour </a:t>
                      </a:r>
                      <a:r>
                        <a:rPr lang="en-US" sz="1200" dirty="0" err="1">
                          <a:solidFill>
                            <a:srgbClr val="7E7E7E"/>
                          </a:solidFill>
                          <a:highlight>
                            <a:srgbClr val="FFFFFF"/>
                          </a:highlight>
                          <a:latin typeface="Calibri" panose="020F0502020204030204" pitchFamily="34" charset="0"/>
                          <a:cs typeface="Calibri" panose="020F0502020204030204" pitchFamily="34" charset="0"/>
                        </a:rPr>
                        <a:t>ça</a:t>
                      </a:r>
                      <a:r>
                        <a:rPr lang="en-US" sz="1200" dirty="0">
                          <a:solidFill>
                            <a:srgbClr val="7E7E7E"/>
                          </a:solidFill>
                          <a:highlight>
                            <a:srgbClr val="FFFFFF"/>
                          </a:highlight>
                          <a:latin typeface="Calibri" panose="020F0502020204030204" pitchFamily="34" charset="0"/>
                          <a:cs typeface="Calibri" panose="020F0502020204030204" pitchFamily="34" charset="0"/>
                        </a:rPr>
                        <a:t> que je </a:t>
                      </a:r>
                      <a:r>
                        <a:rPr lang="en-US" sz="1200" dirty="0" err="1">
                          <a:solidFill>
                            <a:srgbClr val="7E7E7E"/>
                          </a:solidFill>
                          <a:highlight>
                            <a:srgbClr val="FFFFFF"/>
                          </a:highlight>
                          <a:latin typeface="Calibri" panose="020F0502020204030204" pitchFamily="34" charset="0"/>
                          <a:cs typeface="Calibri" panose="020F0502020204030204" pitchFamily="34" charset="0"/>
                        </a:rPr>
                        <a:t>pratique</a:t>
                      </a:r>
                      <a:r>
                        <a:rPr lang="en-US" sz="1200" dirty="0">
                          <a:solidFill>
                            <a:srgbClr val="7E7E7E"/>
                          </a:solidFill>
                          <a:highlight>
                            <a:srgbClr val="FFFFFF"/>
                          </a:highlight>
                          <a:latin typeface="Calibri" panose="020F0502020204030204" pitchFamily="34" charset="0"/>
                          <a:cs typeface="Calibri" panose="020F0502020204030204" pitchFamily="34" charset="0"/>
                        </a:rPr>
                        <a:t> le </a:t>
                      </a:r>
                      <a:r>
                        <a:rPr lang="en-US" sz="1200" dirty="0" err="1">
                          <a:solidFill>
                            <a:srgbClr val="7E7E7E"/>
                          </a:solidFill>
                          <a:highlight>
                            <a:srgbClr val="FFFFFF"/>
                          </a:highlight>
                          <a:latin typeface="Calibri" panose="020F0502020204030204" pitchFamily="34" charset="0"/>
                          <a:cs typeface="Calibri" panose="020F0502020204030204" pitchFamily="34" charset="0"/>
                        </a:rPr>
                        <a:t>recoupement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factuellement</a:t>
                      </a:r>
                      <a:r>
                        <a:rPr lang="en-US" sz="1200" dirty="0">
                          <a:solidFill>
                            <a:srgbClr val="7E7E7E"/>
                          </a:solidFill>
                          <a:highlight>
                            <a:srgbClr val="FFFFFF"/>
                          </a:highlight>
                          <a:latin typeface="Calibri" panose="020F0502020204030204" pitchFamily="34" charset="0"/>
                          <a:cs typeface="Calibri" panose="020F0502020204030204" pitchFamily="34" charset="0"/>
                        </a:rPr>
                        <a:t>, je </a:t>
                      </a:r>
                      <a:r>
                        <a:rPr lang="en-US" sz="1200" dirty="0" err="1">
                          <a:solidFill>
                            <a:srgbClr val="7E7E7E"/>
                          </a:solidFill>
                          <a:highlight>
                            <a:srgbClr val="FFFFFF"/>
                          </a:highlight>
                          <a:latin typeface="Calibri" panose="020F0502020204030204" pitchFamily="34" charset="0"/>
                          <a:cs typeface="Calibri" panose="020F0502020204030204" pitchFamily="34" charset="0"/>
                        </a:rPr>
                        <a:t>trouve</a:t>
                      </a:r>
                      <a:r>
                        <a:rPr lang="en-US" sz="1200" dirty="0">
                          <a:solidFill>
                            <a:srgbClr val="7E7E7E"/>
                          </a:solidFill>
                          <a:highlight>
                            <a:srgbClr val="FFFFFF"/>
                          </a:highlight>
                          <a:latin typeface="Calibri" panose="020F0502020204030204" pitchFamily="34" charset="0"/>
                          <a:cs typeface="Calibri" panose="020F0502020204030204" pitchFamily="34" charset="0"/>
                        </a:rPr>
                        <a:t> que </a:t>
                      </a:r>
                      <a:r>
                        <a:rPr lang="en-US" sz="1200" dirty="0" err="1">
                          <a:solidFill>
                            <a:srgbClr val="7E7E7E"/>
                          </a:solidFill>
                          <a:highlight>
                            <a:srgbClr val="FFFFFF"/>
                          </a:highlight>
                          <a:latin typeface="Calibri" panose="020F0502020204030204" pitchFamily="34" charset="0"/>
                          <a:cs typeface="Calibri" panose="020F0502020204030204" pitchFamily="34" charset="0"/>
                        </a:rPr>
                        <a:t>ce</a:t>
                      </a:r>
                      <a:r>
                        <a:rPr lang="en-US" sz="1200" dirty="0">
                          <a:solidFill>
                            <a:srgbClr val="7E7E7E"/>
                          </a:solidFill>
                          <a:highlight>
                            <a:srgbClr val="FFFFFF"/>
                          </a:highlight>
                          <a:latin typeface="Calibri" panose="020F0502020204030204" pitchFamily="34" charset="0"/>
                          <a:cs typeface="Calibri" panose="020F0502020204030204" pitchFamily="34" charset="0"/>
                        </a:rPr>
                        <a:t> blog </a:t>
                      </a:r>
                      <a:r>
                        <a:rPr lang="en-US" sz="1200" dirty="0" err="1">
                          <a:solidFill>
                            <a:srgbClr val="7E7E7E"/>
                          </a:solidFill>
                          <a:highlight>
                            <a:srgbClr val="FFFFFF"/>
                          </a:highlight>
                          <a:latin typeface="Calibri" panose="020F0502020204030204" pitchFamily="34" charset="0"/>
                          <a:cs typeface="Calibri" panose="020F0502020204030204" pitchFamily="34" charset="0"/>
                        </a:rPr>
                        <a:t>reste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malgré</a:t>
                      </a:r>
                      <a:r>
                        <a:rPr lang="en-US" sz="1200" dirty="0">
                          <a:solidFill>
                            <a:srgbClr val="7E7E7E"/>
                          </a:solidFill>
                          <a:highlight>
                            <a:srgbClr val="FFFFFF"/>
                          </a:highlight>
                          <a:latin typeface="Calibri" panose="020F0502020204030204" pitchFamily="34" charset="0"/>
                          <a:cs typeface="Calibri" panose="020F0502020204030204" pitchFamily="34" charset="0"/>
                        </a:rPr>
                        <a:t> la </a:t>
                      </a:r>
                      <a:r>
                        <a:rPr lang="en-US" sz="1200" dirty="0" err="1">
                          <a:solidFill>
                            <a:srgbClr val="7E7E7E"/>
                          </a:solidFill>
                          <a:highlight>
                            <a:srgbClr val="FFFFFF"/>
                          </a:highlight>
                          <a:latin typeface="Calibri" panose="020F0502020204030204" pitchFamily="34" charset="0"/>
                          <a:cs typeface="Calibri" panose="020F0502020204030204" pitchFamily="34" charset="0"/>
                        </a:rPr>
                        <a:t>baisse</a:t>
                      </a:r>
                      <a:r>
                        <a:rPr lang="en-US" sz="1200" dirty="0">
                          <a:solidFill>
                            <a:srgbClr val="7E7E7E"/>
                          </a:solidFill>
                          <a:highlight>
                            <a:srgbClr val="FFFFFF"/>
                          </a:highlight>
                          <a:latin typeface="Calibri" panose="020F0502020204030204" pitchFamily="34" charset="0"/>
                          <a:cs typeface="Calibri" panose="020F0502020204030204" pitchFamily="34" charset="0"/>
                        </a:rPr>
                        <a:t> de </a:t>
                      </a:r>
                      <a:r>
                        <a:rPr lang="en-US" sz="1200" dirty="0" err="1">
                          <a:solidFill>
                            <a:srgbClr val="7E7E7E"/>
                          </a:solidFill>
                          <a:highlight>
                            <a:srgbClr val="FFFFFF"/>
                          </a:highlight>
                          <a:latin typeface="Calibri" panose="020F0502020204030204" pitchFamily="34" charset="0"/>
                          <a:cs typeface="Calibri" panose="020F0502020204030204" pitchFamily="34" charset="0"/>
                        </a:rPr>
                        <a:t>niveau</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une</a:t>
                      </a:r>
                      <a:r>
                        <a:rPr lang="en-US" sz="1200" dirty="0">
                          <a:solidFill>
                            <a:srgbClr val="7E7E7E"/>
                          </a:solidFill>
                          <a:highlight>
                            <a:srgbClr val="FFFFFF"/>
                          </a:highlight>
                          <a:latin typeface="Calibri" panose="020F0502020204030204" pitchFamily="34" charset="0"/>
                          <a:cs typeface="Calibri" panose="020F0502020204030204" pitchFamily="34" charset="0"/>
                        </a:rPr>
                        <a:t> source </a:t>
                      </a:r>
                      <a:r>
                        <a:rPr lang="en-US" sz="1200" dirty="0" err="1">
                          <a:solidFill>
                            <a:srgbClr val="7E7E7E"/>
                          </a:solidFill>
                          <a:highlight>
                            <a:srgbClr val="FFFFFF"/>
                          </a:highlight>
                          <a:latin typeface="Calibri" panose="020F0502020204030204" pitchFamily="34" charset="0"/>
                          <a:cs typeface="Calibri" panose="020F0502020204030204" pitchFamily="34" charset="0"/>
                        </a:rPr>
                        <a:t>à</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prendre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en</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compte</a:t>
                      </a:r>
                      <a:r>
                        <a:rPr lang="en-US" sz="12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0">
                <a:tc vMerge="1">
                  <a:txBody>
                    <a:bodyPr/>
                    <a:lstStyle/>
                    <a:p>
                      <a:endParaRPr lang="en-US"/>
                    </a:p>
                  </a:txBody>
                  <a:tcPr/>
                </a:tc>
                <a:tc>
                  <a:txBody>
                    <a:bodyPr/>
                    <a:lstStyle/>
                    <a:p>
                      <a:pPr lv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sz="1200" dirty="0">
                          <a:solidFill>
                            <a:srgbClr val="7E7E7E"/>
                          </a:solidFill>
                          <a:highlight>
                            <a:srgbClr val="FFFFFF"/>
                          </a:highlight>
                          <a:latin typeface="Calibri" panose="020F0502020204030204" pitchFamily="34" charset="0"/>
                          <a:cs typeface="Calibri" panose="020F0502020204030204" pitchFamily="34" charset="0"/>
                        </a:rPr>
                        <a:t>Thanks for this site. I have never considered les-</a:t>
                      </a:r>
                      <a:r>
                        <a:rPr lang="en-US" sz="1200" dirty="0" err="1">
                          <a:solidFill>
                            <a:srgbClr val="7E7E7E"/>
                          </a:solidFill>
                          <a:highlight>
                            <a:srgbClr val="FFFFFF"/>
                          </a:highlight>
                          <a:latin typeface="Calibri" panose="020F0502020204030204" pitchFamily="34" charset="0"/>
                          <a:cs typeface="Calibri" panose="020F0502020204030204" pitchFamily="34" charset="0"/>
                        </a:rPr>
                        <a:t>crises.fr</a:t>
                      </a:r>
                      <a:r>
                        <a:rPr lang="en-US" sz="1200" dirty="0">
                          <a:solidFill>
                            <a:srgbClr val="7E7E7E"/>
                          </a:solidFill>
                          <a:highlight>
                            <a:srgbClr val="FFFFFF"/>
                          </a:highlight>
                          <a:latin typeface="Calibri" panose="020F0502020204030204" pitchFamily="34" charset="0"/>
                          <a:cs typeface="Calibri" panose="020F0502020204030204" pitchFamily="34" charset="0"/>
                        </a:rPr>
                        <a:t> as a 100% reliable source, this is the reason why I do cross-checking. However, in terms of facts, I think that this blog, despite the decreasing quality, remains a source to be considered.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866334898"/>
              </p:ext>
            </p:extLst>
          </p:nvPr>
        </p:nvGraphicFramePr>
        <p:xfrm>
          <a:off x="952467" y="4401653"/>
          <a:ext cx="10924883" cy="2037361"/>
        </p:xfrm>
        <a:graphic>
          <a:graphicData uri="http://schemas.openxmlformats.org/drawingml/2006/table">
            <a:tbl>
              <a:tblPr>
                <a:noFill/>
              </a:tblPr>
              <a:tblGrid>
                <a:gridCol w="342498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421850">
                  <a:extLst>
                    <a:ext uri="{9D8B030D-6E8A-4147-A177-3AD203B41FA5}">
                      <a16:colId xmlns:a16="http://schemas.microsoft.com/office/drawing/2014/main" xmlns="" val="20002"/>
                    </a:ext>
                  </a:extLst>
                </a:gridCol>
              </a:tblGrid>
              <a:tr h="633591">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 </a:t>
                      </a:r>
                      <a:r>
                        <a:rPr lang="en-US" sz="1200" dirty="0" err="1">
                          <a:solidFill>
                            <a:srgbClr val="7E7E7E"/>
                          </a:solidFill>
                          <a:latin typeface="Calibri" panose="020F0502020204030204" pitchFamily="34" charset="0"/>
                          <a:cs typeface="Calibri" panose="020F0502020204030204" pitchFamily="34" charset="0"/>
                        </a:rPr>
                        <a:t>Mélenchon</a:t>
                      </a:r>
                      <a:r>
                        <a:rPr lang="en-US" sz="1200" dirty="0">
                          <a:solidFill>
                            <a:srgbClr val="7E7E7E"/>
                          </a:solidFill>
                          <a:latin typeface="Calibri" panose="020F0502020204030204" pitchFamily="34" charset="0"/>
                          <a:cs typeface="Calibri" panose="020F0502020204030204" pitchFamily="34" charset="0"/>
                        </a:rPr>
                        <a:t> supporter comments on a shared article critical of his/her candidate of choice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94006">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Le mot qui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est</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de trop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dans</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cet</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article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est</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le mot "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mépris</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JLM ne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parle</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pas avec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mépris</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mais</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t>
                      </a:r>
                      <a:r>
                        <a:rPr lang="en-US" sz="1200" dirty="0" err="1">
                          <a:solidFill>
                            <a:srgbClr val="7E7E7E"/>
                          </a:solidFill>
                          <a:highlight>
                            <a:srgbClr val="FFFFFF"/>
                          </a:highlight>
                          <a:latin typeface="Calibri" panose="020F0502020204030204" pitchFamily="34" charset="0"/>
                          <a:ea typeface="Arial"/>
                          <a:cs typeface="Calibri" panose="020F0502020204030204" pitchFamily="34" charset="0"/>
                          <a:sym typeface="Arial"/>
                        </a:rPr>
                        <a:t>plutôt</a:t>
                      </a: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 avec passion.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09764">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ea typeface="Arial"/>
                          <a:cs typeface="Calibri" panose="020F0502020204030204" pitchFamily="34" charset="0"/>
                          <a:sym typeface="Arial"/>
                        </a:rPr>
                        <a:t>The word that is too much in this article is “contempt”. JLM does not talk with contempt, but rather with passion.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8745" y="2996436"/>
            <a:ext cx="3296408" cy="59563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5535" y="4411453"/>
            <a:ext cx="2647754" cy="1996667"/>
          </a:xfrm>
          <a:prstGeom prst="rect">
            <a:avLst/>
          </a:prstGeom>
        </p:spPr>
      </p:pic>
      <p:graphicFrame>
        <p:nvGraphicFramePr>
          <p:cNvPr id="11" name="Shape 544"/>
          <p:cNvGraphicFramePr/>
          <p:nvPr>
            <p:extLst>
              <p:ext uri="{D42A27DB-BD31-4B8C-83A1-F6EECF244321}">
                <p14:modId xmlns:p14="http://schemas.microsoft.com/office/powerpoint/2010/main" val="196651312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5"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p:cNvGraphicFramePr/>
          <p:nvPr>
            <p:extLst>
              <p:ext uri="{D42A27DB-BD31-4B8C-83A1-F6EECF244321}">
                <p14:modId xmlns:p14="http://schemas.microsoft.com/office/powerpoint/2010/main" val="702325893"/>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60368AF8-A398-4477-95D2-3FFB0530DEE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0536347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Shape 88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a:solidFill>
                  <a:srgbClr val="243049"/>
                </a:solidFill>
              </a:rPr>
              <a:t>Mapping agreement</a:t>
            </a:r>
            <a:endParaRPr lang="en-US" sz="3600" dirty="0"/>
          </a:p>
        </p:txBody>
      </p:sp>
      <p:graphicFrame>
        <p:nvGraphicFramePr>
          <p:cNvPr id="7" name="Shape 539"/>
          <p:cNvGraphicFramePr/>
          <p:nvPr>
            <p:extLst>
              <p:ext uri="{D42A27DB-BD31-4B8C-83A1-F6EECF244321}">
                <p14:modId xmlns:p14="http://schemas.microsoft.com/office/powerpoint/2010/main" val="2434708832"/>
              </p:ext>
            </p:extLst>
          </p:nvPr>
        </p:nvGraphicFramePr>
        <p:xfrm>
          <a:off x="969177" y="2289686"/>
          <a:ext cx="10844760" cy="2302084"/>
        </p:xfrm>
        <a:graphic>
          <a:graphicData uri="http://schemas.openxmlformats.org/drawingml/2006/table">
            <a:tbl>
              <a:tblPr>
                <a:noFill/>
              </a:tblPr>
              <a:tblGrid>
                <a:gridCol w="340827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58437">
                  <a:extLst>
                    <a:ext uri="{9D8B030D-6E8A-4147-A177-3AD203B41FA5}">
                      <a16:colId xmlns:a16="http://schemas.microsoft.com/office/drawing/2014/main" xmlns="" val="20002"/>
                    </a:ext>
                  </a:extLst>
                </a:gridCol>
              </a:tblGrid>
              <a:tr h="473344">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Comment on a shared article on the anniversary of the Treaty of Rome  </a:t>
                      </a:r>
                      <a:endParaRPr lang="en-US" sz="1200" dirty="0">
                        <a:solidFill>
                          <a:srgbClr val="7E7E7E"/>
                        </a:solidFill>
                        <a:highlight>
                          <a:srgbClr val="FFFFFF"/>
                        </a:highlight>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77086">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Ne </a:t>
                      </a:r>
                      <a:r>
                        <a:rPr lang="en-US" sz="1200" dirty="0" err="1">
                          <a:solidFill>
                            <a:srgbClr val="7E7E7E"/>
                          </a:solidFill>
                          <a:highlight>
                            <a:srgbClr val="FFFFFF"/>
                          </a:highlight>
                          <a:latin typeface="Calibri" panose="020F0502020204030204" pitchFamily="34" charset="0"/>
                          <a:cs typeface="Calibri" panose="020F0502020204030204" pitchFamily="34" charset="0"/>
                        </a:rPr>
                        <a:t>sommes</a:t>
                      </a:r>
                      <a:r>
                        <a:rPr lang="en-US" sz="1200" dirty="0">
                          <a:solidFill>
                            <a:srgbClr val="7E7E7E"/>
                          </a:solidFill>
                          <a:highlight>
                            <a:srgbClr val="FFFFFF"/>
                          </a:highlight>
                          <a:latin typeface="Calibri" panose="020F0502020204030204" pitchFamily="34" charset="0"/>
                          <a:cs typeface="Calibri" panose="020F0502020204030204" pitchFamily="34" charset="0"/>
                        </a:rPr>
                        <a:t> nous pas </a:t>
                      </a:r>
                      <a:r>
                        <a:rPr lang="en-US" sz="1200" dirty="0" err="1">
                          <a:solidFill>
                            <a:srgbClr val="7E7E7E"/>
                          </a:solidFill>
                          <a:highlight>
                            <a:srgbClr val="FFFFFF"/>
                          </a:highlight>
                          <a:latin typeface="Calibri" panose="020F0502020204030204" pitchFamily="34" charset="0"/>
                          <a:cs typeface="Calibri" panose="020F0502020204030204" pitchFamily="34" charset="0"/>
                        </a:rPr>
                        <a:t>très</a:t>
                      </a:r>
                      <a:r>
                        <a:rPr lang="en-US" sz="1200" dirty="0">
                          <a:solidFill>
                            <a:srgbClr val="7E7E7E"/>
                          </a:solidFill>
                          <a:highlight>
                            <a:srgbClr val="FFFFFF"/>
                          </a:highlight>
                          <a:latin typeface="Calibri" panose="020F0502020204030204" pitchFamily="34" charset="0"/>
                          <a:cs typeface="Calibri" panose="020F0502020204030204" pitchFamily="34" charset="0"/>
                        </a:rPr>
                        <a:t> loin de </a:t>
                      </a:r>
                      <a:r>
                        <a:rPr lang="en-US" sz="1200" dirty="0" err="1">
                          <a:solidFill>
                            <a:srgbClr val="7E7E7E"/>
                          </a:solidFill>
                          <a:highlight>
                            <a:srgbClr val="FFFFFF"/>
                          </a:highlight>
                          <a:latin typeface="Calibri" panose="020F0502020204030204" pitchFamily="34" charset="0"/>
                          <a:cs typeface="Calibri" panose="020F0502020204030204" pitchFamily="34" charset="0"/>
                        </a:rPr>
                        <a:t>l'esprit</a:t>
                      </a:r>
                      <a:r>
                        <a:rPr lang="en-US" sz="1200" dirty="0">
                          <a:solidFill>
                            <a:srgbClr val="7E7E7E"/>
                          </a:solidFill>
                          <a:highlight>
                            <a:srgbClr val="FFFFFF"/>
                          </a:highlight>
                          <a:latin typeface="Calibri" panose="020F0502020204030204" pitchFamily="34" charset="0"/>
                          <a:cs typeface="Calibri" panose="020F0502020204030204" pitchFamily="34" charset="0"/>
                        </a:rPr>
                        <a:t> du </a:t>
                      </a:r>
                      <a:r>
                        <a:rPr lang="en-US" sz="1200" dirty="0" err="1">
                          <a:solidFill>
                            <a:srgbClr val="7E7E7E"/>
                          </a:solidFill>
                          <a:highlight>
                            <a:srgbClr val="FFFFFF"/>
                          </a:highlight>
                          <a:latin typeface="Calibri" panose="020F0502020204030204" pitchFamily="34" charset="0"/>
                          <a:cs typeface="Calibri" panose="020F0502020204030204" pitchFamily="34" charset="0"/>
                        </a:rPr>
                        <a:t>Traité</a:t>
                      </a:r>
                      <a:r>
                        <a:rPr lang="en-US" sz="1200" dirty="0">
                          <a:solidFill>
                            <a:srgbClr val="7E7E7E"/>
                          </a:solidFill>
                          <a:highlight>
                            <a:srgbClr val="FFFFFF"/>
                          </a:highlight>
                          <a:latin typeface="Calibri" panose="020F0502020204030204" pitchFamily="34" charset="0"/>
                          <a:cs typeface="Calibri" panose="020F0502020204030204" pitchFamily="34" charset="0"/>
                        </a:rPr>
                        <a:t> de Rome? </a:t>
                      </a:r>
                      <a:r>
                        <a:rPr lang="en-US" sz="1200" dirty="0" err="1">
                          <a:solidFill>
                            <a:srgbClr val="7E7E7E"/>
                          </a:solidFill>
                          <a:highlight>
                            <a:srgbClr val="FFFFFF"/>
                          </a:highlight>
                          <a:latin typeface="Calibri" panose="020F0502020204030204" pitchFamily="34" charset="0"/>
                          <a:cs typeface="Calibri" panose="020F0502020204030204" pitchFamily="34" charset="0"/>
                        </a:rPr>
                        <a:t>L'idée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était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magnifique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à</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défaut</a:t>
                      </a:r>
                      <a:r>
                        <a:rPr lang="en-US" sz="1200" dirty="0">
                          <a:solidFill>
                            <a:srgbClr val="7E7E7E"/>
                          </a:solidFill>
                          <a:highlight>
                            <a:srgbClr val="FFFFFF"/>
                          </a:highlight>
                          <a:latin typeface="Calibri" panose="020F0502020204030204" pitchFamily="34" charset="0"/>
                          <a:cs typeface="Calibri" panose="020F0502020204030204" pitchFamily="34" charset="0"/>
                        </a:rPr>
                        <a:t> de faire </a:t>
                      </a:r>
                      <a:r>
                        <a:rPr lang="en-US" sz="1200" dirty="0" err="1">
                          <a:solidFill>
                            <a:srgbClr val="7E7E7E"/>
                          </a:solidFill>
                          <a:highlight>
                            <a:srgbClr val="FFFFFF"/>
                          </a:highlight>
                          <a:latin typeface="Calibri" panose="020F0502020204030204" pitchFamily="34" charset="0"/>
                          <a:cs typeface="Calibri" panose="020F0502020204030204" pitchFamily="34" charset="0"/>
                        </a:rPr>
                        <a:t>une</a:t>
                      </a:r>
                      <a:r>
                        <a:rPr lang="en-US" sz="1200" dirty="0">
                          <a:solidFill>
                            <a:srgbClr val="7E7E7E"/>
                          </a:solidFill>
                          <a:highlight>
                            <a:srgbClr val="FFFFFF"/>
                          </a:highlight>
                          <a:latin typeface="Calibri" panose="020F0502020204030204" pitchFamily="34" charset="0"/>
                          <a:cs typeface="Calibri" panose="020F0502020204030204" pitchFamily="34" charset="0"/>
                        </a:rPr>
                        <a:t> Europe </a:t>
                      </a:r>
                      <a:r>
                        <a:rPr lang="en-US" sz="1200" dirty="0" err="1">
                          <a:solidFill>
                            <a:srgbClr val="7E7E7E"/>
                          </a:solidFill>
                          <a:highlight>
                            <a:srgbClr val="FFFFFF"/>
                          </a:highlight>
                          <a:latin typeface="Calibri" panose="020F0502020204030204" pitchFamily="34" charset="0"/>
                          <a:cs typeface="Calibri" panose="020F0502020204030204" pitchFamily="34" charset="0"/>
                        </a:rPr>
                        <a:t>Sociale</a:t>
                      </a:r>
                      <a:r>
                        <a:rPr lang="en-US" sz="1200" dirty="0">
                          <a:solidFill>
                            <a:srgbClr val="7E7E7E"/>
                          </a:solidFill>
                          <a:highlight>
                            <a:srgbClr val="FFFFFF"/>
                          </a:highlight>
                          <a:latin typeface="Calibri" panose="020F0502020204030204" pitchFamily="34" charset="0"/>
                          <a:cs typeface="Calibri" panose="020F0502020204030204" pitchFamily="34" charset="0"/>
                        </a:rPr>
                        <a:t> nous </a:t>
                      </a:r>
                      <a:r>
                        <a:rPr lang="en-US" sz="1200" dirty="0" err="1">
                          <a:solidFill>
                            <a:srgbClr val="7E7E7E"/>
                          </a:solidFill>
                          <a:highlight>
                            <a:srgbClr val="FFFFFF"/>
                          </a:highlight>
                          <a:latin typeface="Calibri" panose="020F0502020204030204" pitchFamily="34" charset="0"/>
                          <a:cs typeface="Calibri" panose="020F0502020204030204" pitchFamily="34" charset="0"/>
                        </a:rPr>
                        <a:t>avons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laissé</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s'implanter</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l'Europe</a:t>
                      </a:r>
                      <a:r>
                        <a:rPr lang="en-US" sz="1200" dirty="0">
                          <a:solidFill>
                            <a:srgbClr val="7E7E7E"/>
                          </a:solidFill>
                          <a:highlight>
                            <a:srgbClr val="FFFFFF"/>
                          </a:highlight>
                          <a:latin typeface="Calibri" panose="020F0502020204030204" pitchFamily="34" charset="0"/>
                          <a:cs typeface="Calibri" panose="020F0502020204030204" pitchFamily="34" charset="0"/>
                        </a:rPr>
                        <a:t> du </a:t>
                      </a:r>
                      <a:r>
                        <a:rPr lang="en-US" sz="1200" dirty="0" err="1">
                          <a:solidFill>
                            <a:srgbClr val="7E7E7E"/>
                          </a:solidFill>
                          <a:highlight>
                            <a:srgbClr val="FFFFFF"/>
                          </a:highlight>
                          <a:latin typeface="Calibri" panose="020F0502020204030204" pitchFamily="34" charset="0"/>
                          <a:cs typeface="Calibri" panose="020F0502020204030204" pitchFamily="34" charset="0"/>
                        </a:rPr>
                        <a:t>fric</a:t>
                      </a:r>
                      <a:r>
                        <a:rPr lang="en-US" sz="1200" dirty="0">
                          <a:solidFill>
                            <a:srgbClr val="7E7E7E"/>
                          </a:solidFill>
                          <a:highlight>
                            <a:srgbClr val="FFFFFF"/>
                          </a:highlight>
                          <a:latin typeface="Calibri" panose="020F0502020204030204" pitchFamily="34" charset="0"/>
                          <a:cs typeface="Calibri" panose="020F0502020204030204" pitchFamily="34" charset="0"/>
                        </a:rPr>
                        <a:t> et des </a:t>
                      </a:r>
                      <a:r>
                        <a:rPr lang="en-US" sz="1200" dirty="0" err="1">
                          <a:solidFill>
                            <a:srgbClr val="7E7E7E"/>
                          </a:solidFill>
                          <a:highlight>
                            <a:srgbClr val="FFFFFF"/>
                          </a:highlight>
                          <a:latin typeface="Calibri" panose="020F0502020204030204" pitchFamily="34" charset="0"/>
                          <a:cs typeface="Calibri" panose="020F0502020204030204" pitchFamily="34" charset="0"/>
                        </a:rPr>
                        <a:t>friqués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C'est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cette</a:t>
                      </a:r>
                      <a:r>
                        <a:rPr lang="en-US" sz="1200" dirty="0">
                          <a:solidFill>
                            <a:srgbClr val="7E7E7E"/>
                          </a:solidFill>
                          <a:highlight>
                            <a:srgbClr val="FFFFFF"/>
                          </a:highlight>
                          <a:latin typeface="Calibri" panose="020F0502020204030204" pitchFamily="34" charset="0"/>
                          <a:cs typeface="Calibri" panose="020F0502020204030204" pitchFamily="34" charset="0"/>
                        </a:rPr>
                        <a:t> Europe qui </a:t>
                      </a:r>
                      <a:r>
                        <a:rPr lang="en-US" sz="1200" dirty="0" err="1">
                          <a:solidFill>
                            <a:srgbClr val="7E7E7E"/>
                          </a:solidFill>
                          <a:highlight>
                            <a:srgbClr val="FFFFFF"/>
                          </a:highlight>
                          <a:latin typeface="Calibri" panose="020F0502020204030204" pitchFamily="34" charset="0"/>
                          <a:cs typeface="Calibri" panose="020F0502020204030204" pitchFamily="34" charset="0"/>
                        </a:rPr>
                        <a:t>produit</a:t>
                      </a:r>
                      <a:r>
                        <a:rPr lang="en-US" sz="1200" dirty="0">
                          <a:solidFill>
                            <a:srgbClr val="7E7E7E"/>
                          </a:solidFill>
                          <a:highlight>
                            <a:srgbClr val="FFFFFF"/>
                          </a:highlight>
                          <a:latin typeface="Calibri" panose="020F0502020204030204" pitchFamily="34" charset="0"/>
                          <a:cs typeface="Calibri" panose="020F0502020204030204" pitchFamily="34" charset="0"/>
                        </a:rPr>
                        <a:t> les </a:t>
                      </a:r>
                      <a:r>
                        <a:rPr lang="en-US" sz="1200" dirty="0" err="1">
                          <a:solidFill>
                            <a:srgbClr val="7E7E7E"/>
                          </a:solidFill>
                          <a:highlight>
                            <a:srgbClr val="FFFFFF"/>
                          </a:highlight>
                          <a:latin typeface="Calibri" panose="020F0502020204030204" pitchFamily="34" charset="0"/>
                          <a:cs typeface="Calibri" panose="020F0502020204030204" pitchFamily="34" charset="0"/>
                        </a:rPr>
                        <a:t>partis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extrémistes</a:t>
                      </a:r>
                      <a:r>
                        <a:rPr lang="en-US" sz="1200" dirty="0">
                          <a:solidFill>
                            <a:srgbClr val="7E7E7E"/>
                          </a:solidFill>
                          <a:highlight>
                            <a:srgbClr val="FFFFFF"/>
                          </a:highlight>
                          <a:latin typeface="Calibri" panose="020F0502020204030204" pitchFamily="34" charset="0"/>
                          <a:cs typeface="Calibri" panose="020F0502020204030204" pitchFamily="34" charset="0"/>
                        </a:rPr>
                        <a:t> (FN) et </a:t>
                      </a:r>
                      <a:r>
                        <a:rPr lang="en-US" sz="1200" dirty="0" err="1">
                          <a:solidFill>
                            <a:srgbClr val="7E7E7E"/>
                          </a:solidFill>
                          <a:highlight>
                            <a:srgbClr val="FFFFFF"/>
                          </a:highlight>
                          <a:latin typeface="Calibri" panose="020F0502020204030204" pitchFamily="34" charset="0"/>
                          <a:cs typeface="Calibri" panose="020F0502020204030204" pitchFamily="34" charset="0"/>
                        </a:rPr>
                        <a:t>voit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naître</a:t>
                      </a:r>
                      <a:r>
                        <a:rPr lang="en-US" sz="1200" dirty="0">
                          <a:solidFill>
                            <a:srgbClr val="7E7E7E"/>
                          </a:solidFill>
                          <a:highlight>
                            <a:srgbClr val="FFFFFF"/>
                          </a:highlight>
                          <a:latin typeface="Calibri" panose="020F0502020204030204" pitchFamily="34" charset="0"/>
                          <a:cs typeface="Calibri" panose="020F0502020204030204" pitchFamily="34" charset="0"/>
                        </a:rPr>
                        <a:t> les </a:t>
                      </a:r>
                      <a:r>
                        <a:rPr lang="en-US" sz="1200" dirty="0" err="1">
                          <a:solidFill>
                            <a:srgbClr val="7E7E7E"/>
                          </a:solidFill>
                          <a:highlight>
                            <a:srgbClr val="FFFFFF"/>
                          </a:highlight>
                          <a:latin typeface="Calibri" panose="020F0502020204030204" pitchFamily="34" charset="0"/>
                          <a:cs typeface="Calibri" panose="020F0502020204030204" pitchFamily="34" charset="0"/>
                        </a:rPr>
                        <a:t>opportunistes</a:t>
                      </a:r>
                      <a:r>
                        <a:rPr lang="en-US" sz="1200" dirty="0">
                          <a:solidFill>
                            <a:srgbClr val="7E7E7E"/>
                          </a:solidFill>
                          <a:highlight>
                            <a:srgbClr val="FFFFFF"/>
                          </a:highlight>
                          <a:latin typeface="Calibri" panose="020F0502020204030204" pitchFamily="34" charset="0"/>
                          <a:cs typeface="Calibri" panose="020F0502020204030204" pitchFamily="34" charset="0"/>
                        </a:rPr>
                        <a:t> ( Hollande - Macron).....</a:t>
                      </a:r>
                      <a:r>
                        <a:rPr lang="en-US" sz="1200" dirty="0" err="1">
                          <a:solidFill>
                            <a:srgbClr val="7E7E7E"/>
                          </a:solidFill>
                          <a:highlight>
                            <a:srgbClr val="FFFFFF"/>
                          </a:highlight>
                          <a:latin typeface="Calibri" panose="020F0502020204030204" pitchFamily="34" charset="0"/>
                          <a:cs typeface="Calibri" panose="020F0502020204030204" pitchFamily="34" charset="0"/>
                        </a:rPr>
                        <a:t>Réfléchissons</a:t>
                      </a:r>
                      <a:r>
                        <a:rPr lang="en-US" sz="12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4762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I would think that we are pretty far away from the Treaty of Rome. The idea was great, but since we failed to create a Social Europe, the Europe of money and moneyed people came about. This is the Europe that creates the extremist parties (FN), and where opportunists emerge (Hollande-</a:t>
                      </a:r>
                      <a:r>
                        <a:rPr lang="en-US" sz="1200" dirty="0" err="1">
                          <a:solidFill>
                            <a:srgbClr val="7E7E7E"/>
                          </a:solidFill>
                          <a:highlight>
                            <a:srgbClr val="FFFFFF"/>
                          </a:highlight>
                          <a:latin typeface="Calibri" panose="020F0502020204030204" pitchFamily="34" charset="0"/>
                          <a:cs typeface="Calibri" panose="020F0502020204030204" pitchFamily="34" charset="0"/>
                        </a:rPr>
                        <a:t>MAcron</a:t>
                      </a:r>
                      <a:r>
                        <a:rPr lang="en-US" sz="1200" dirty="0">
                          <a:solidFill>
                            <a:srgbClr val="7E7E7E"/>
                          </a:solidFill>
                          <a:highlight>
                            <a:srgbClr val="FFFFFF"/>
                          </a:highlight>
                          <a:latin typeface="Calibri" panose="020F0502020204030204" pitchFamily="34" charset="0"/>
                          <a:cs typeface="Calibri" panose="020F0502020204030204" pitchFamily="34" charset="0"/>
                        </a:rPr>
                        <a:t>)... Let’s think!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4051304606"/>
              </p:ext>
            </p:extLst>
          </p:nvPr>
        </p:nvGraphicFramePr>
        <p:xfrm>
          <a:off x="977532" y="4682023"/>
          <a:ext cx="10844760" cy="1781440"/>
        </p:xfrm>
        <a:graphic>
          <a:graphicData uri="http://schemas.openxmlformats.org/drawingml/2006/table">
            <a:tbl>
              <a:tblPr>
                <a:noFill/>
              </a:tblPr>
              <a:tblGrid>
                <a:gridCol w="3399919">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1">
                  <a:extLst>
                    <a:ext uri="{9D8B030D-6E8A-4147-A177-3AD203B41FA5}">
                      <a16:colId xmlns:a16="http://schemas.microsoft.com/office/drawing/2014/main" xmlns="" val="20002"/>
                    </a:ext>
                  </a:extLst>
                </a:gridCol>
              </a:tblGrid>
              <a:tr h="603276">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Comment on a shared article attacking traditional media coverage  of the elections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01874">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7E7E7E"/>
                          </a:solidFill>
                          <a:highlight>
                            <a:srgbClr val="FFFFFF"/>
                          </a:highlight>
                          <a:latin typeface="Calibri" panose="020F0502020204030204" pitchFamily="34" charset="0"/>
                          <a:cs typeface="Calibri" panose="020F0502020204030204" pitchFamily="34" charset="0"/>
                        </a:rPr>
                        <a:t>Ouais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enfin</a:t>
                      </a:r>
                      <a:r>
                        <a:rPr lang="en-US" sz="1200" dirty="0">
                          <a:solidFill>
                            <a:srgbClr val="7E7E7E"/>
                          </a:solidFill>
                          <a:highlight>
                            <a:srgbClr val="FFFFFF"/>
                          </a:highlight>
                          <a:latin typeface="Calibri" panose="020F0502020204030204" pitchFamily="34" charset="0"/>
                          <a:cs typeface="Calibri" panose="020F0502020204030204" pitchFamily="34" charset="0"/>
                        </a:rPr>
                        <a:t>, les </a:t>
                      </a:r>
                      <a:r>
                        <a:rPr lang="en-US" sz="1200" dirty="0" err="1">
                          <a:solidFill>
                            <a:srgbClr val="7E7E7E"/>
                          </a:solidFill>
                          <a:highlight>
                            <a:srgbClr val="FFFFFF"/>
                          </a:highlight>
                          <a:latin typeface="Calibri" panose="020F0502020204030204" pitchFamily="34" charset="0"/>
                          <a:cs typeface="Calibri" panose="020F0502020204030204" pitchFamily="34" charset="0"/>
                        </a:rPr>
                        <a:t>médias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traditionnels</a:t>
                      </a:r>
                      <a:r>
                        <a:rPr lang="en-US" sz="1200" dirty="0">
                          <a:solidFill>
                            <a:srgbClr val="7E7E7E"/>
                          </a:solidFill>
                          <a:highlight>
                            <a:srgbClr val="FFFFFF"/>
                          </a:highlight>
                          <a:latin typeface="Calibri" panose="020F0502020204030204" pitchFamily="34" charset="0"/>
                          <a:cs typeface="Calibri" panose="020F0502020204030204" pitchFamily="34" charset="0"/>
                        </a:rPr>
                        <a:t> ne </a:t>
                      </a:r>
                      <a:r>
                        <a:rPr lang="en-US" sz="1200" dirty="0" err="1">
                          <a:solidFill>
                            <a:srgbClr val="7E7E7E"/>
                          </a:solidFill>
                          <a:highlight>
                            <a:srgbClr val="FFFFFF"/>
                          </a:highlight>
                          <a:latin typeface="Calibri" panose="020F0502020204030204" pitchFamily="34" charset="0"/>
                          <a:cs typeface="Calibri" panose="020F0502020204030204" pitchFamily="34" charset="0"/>
                        </a:rPr>
                        <a:t>sont</a:t>
                      </a:r>
                      <a:r>
                        <a:rPr lang="en-US" sz="1200" dirty="0">
                          <a:solidFill>
                            <a:srgbClr val="7E7E7E"/>
                          </a:solidFill>
                          <a:highlight>
                            <a:srgbClr val="FFFFFF"/>
                          </a:highlight>
                          <a:latin typeface="Calibri" panose="020F0502020204030204" pitchFamily="34" charset="0"/>
                          <a:cs typeface="Calibri" panose="020F0502020204030204" pitchFamily="34" charset="0"/>
                        </a:rPr>
                        <a:t> pas les </a:t>
                      </a:r>
                      <a:r>
                        <a:rPr lang="en-US" sz="1200" dirty="0" err="1">
                          <a:solidFill>
                            <a:srgbClr val="7E7E7E"/>
                          </a:solidFill>
                          <a:highlight>
                            <a:srgbClr val="FFFFFF"/>
                          </a:highlight>
                          <a:latin typeface="Calibri" panose="020F0502020204030204" pitchFamily="34" charset="0"/>
                          <a:cs typeface="Calibri" panose="020F0502020204030204" pitchFamily="34" charset="0"/>
                        </a:rPr>
                        <a:t>derniers</a:t>
                      </a:r>
                      <a:r>
                        <a:rPr lang="en-US" sz="1200" dirty="0">
                          <a:solidFill>
                            <a:srgbClr val="7E7E7E"/>
                          </a:solidFill>
                          <a:highlight>
                            <a:srgbClr val="FFFFFF"/>
                          </a:highlight>
                          <a:latin typeface="Calibri" panose="020F0502020204030204" pitchFamily="34" charset="0"/>
                          <a:cs typeface="Calibri" panose="020F0502020204030204" pitchFamily="34" charset="0"/>
                        </a:rPr>
                        <a:t> pour diffuser des </a:t>
                      </a:r>
                      <a:r>
                        <a:rPr lang="en-US" sz="1200" dirty="0" err="1">
                          <a:solidFill>
                            <a:srgbClr val="7E7E7E"/>
                          </a:solidFill>
                          <a:highlight>
                            <a:srgbClr val="FFFFFF"/>
                          </a:highlight>
                          <a:latin typeface="Calibri" panose="020F0502020204030204" pitchFamily="34" charset="0"/>
                          <a:cs typeface="Calibri" panose="020F0502020204030204" pitchFamily="34" charset="0"/>
                        </a:rPr>
                        <a:t>fausses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infos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hein</a:t>
                      </a:r>
                      <a:r>
                        <a:rPr lang="en-US" sz="1200" dirty="0">
                          <a:solidFill>
                            <a:srgbClr val="7E7E7E"/>
                          </a:solidFill>
                          <a:highlight>
                            <a:srgbClr val="FFFFFF"/>
                          </a:highlight>
                          <a:latin typeface="Calibri" panose="020F0502020204030204" pitchFamily="34" charset="0"/>
                          <a:cs typeface="Calibri" panose="020F0502020204030204" pitchFamily="34" charset="0"/>
                        </a:rPr>
                        <a:t> ! Se </a:t>
                      </a:r>
                      <a:r>
                        <a:rPr lang="en-US" sz="1200" dirty="0" err="1">
                          <a:solidFill>
                            <a:srgbClr val="7E7E7E"/>
                          </a:solidFill>
                          <a:highlight>
                            <a:srgbClr val="FFFFFF"/>
                          </a:highlight>
                          <a:latin typeface="Calibri" panose="020F0502020204030204" pitchFamily="34" charset="0"/>
                          <a:cs typeface="Calibri" panose="020F0502020204030204" pitchFamily="34" charset="0"/>
                        </a:rPr>
                        <a:t>contentant</a:t>
                      </a:r>
                      <a:r>
                        <a:rPr lang="en-US" sz="1200" dirty="0">
                          <a:solidFill>
                            <a:srgbClr val="7E7E7E"/>
                          </a:solidFill>
                          <a:highlight>
                            <a:srgbClr val="FFFFFF"/>
                          </a:highlight>
                          <a:latin typeface="Calibri" panose="020F0502020204030204" pitchFamily="34" charset="0"/>
                          <a:cs typeface="Calibri" panose="020F0502020204030204" pitchFamily="34" charset="0"/>
                        </a:rPr>
                        <a:t> de </a:t>
                      </a:r>
                      <a:r>
                        <a:rPr lang="en-US" sz="1200" dirty="0" err="1">
                          <a:solidFill>
                            <a:srgbClr val="7E7E7E"/>
                          </a:solidFill>
                          <a:highlight>
                            <a:srgbClr val="FFFFFF"/>
                          </a:highlight>
                          <a:latin typeface="Calibri" panose="020F0502020204030204" pitchFamily="34" charset="0"/>
                          <a:cs typeface="Calibri" panose="020F0502020204030204" pitchFamily="34" charset="0"/>
                        </a:rPr>
                        <a:t>reprendre</a:t>
                      </a:r>
                      <a:r>
                        <a:rPr lang="en-US" sz="1200" dirty="0">
                          <a:solidFill>
                            <a:srgbClr val="7E7E7E"/>
                          </a:solidFill>
                          <a:highlight>
                            <a:srgbClr val="FFFFFF"/>
                          </a:highlight>
                          <a:latin typeface="Calibri" panose="020F0502020204030204" pitchFamily="34" charset="0"/>
                          <a:cs typeface="Calibri" panose="020F0502020204030204" pitchFamily="34" charset="0"/>
                        </a:rPr>
                        <a:t> des </a:t>
                      </a:r>
                      <a:r>
                        <a:rPr lang="en-US" sz="1200" dirty="0" err="1">
                          <a:solidFill>
                            <a:srgbClr val="7E7E7E"/>
                          </a:solidFill>
                          <a:highlight>
                            <a:srgbClr val="FFFFFF"/>
                          </a:highlight>
                          <a:latin typeface="Calibri" panose="020F0502020204030204" pitchFamily="34" charset="0"/>
                          <a:cs typeface="Calibri" panose="020F0502020204030204" pitchFamily="34" charset="0"/>
                        </a:rPr>
                        <a:t>dépêches</a:t>
                      </a:r>
                      <a:r>
                        <a:rPr lang="en-US" sz="1200" dirty="0">
                          <a:solidFill>
                            <a:srgbClr val="7E7E7E"/>
                          </a:solidFill>
                          <a:highlight>
                            <a:srgbClr val="FFFFFF"/>
                          </a:highlight>
                          <a:latin typeface="Calibri" panose="020F0502020204030204" pitchFamily="34" charset="0"/>
                          <a:cs typeface="Calibri" panose="020F0502020204030204" pitchFamily="34" charset="0"/>
                        </a:rPr>
                        <a:t> AFP sans faire le </a:t>
                      </a:r>
                      <a:r>
                        <a:rPr lang="en-US" sz="1200" dirty="0" err="1">
                          <a:solidFill>
                            <a:srgbClr val="7E7E7E"/>
                          </a:solidFill>
                          <a:highlight>
                            <a:srgbClr val="FFFFFF"/>
                          </a:highlight>
                          <a:latin typeface="Calibri" panose="020F0502020204030204" pitchFamily="34" charset="0"/>
                          <a:cs typeface="Calibri" panose="020F0502020204030204" pitchFamily="34" charset="0"/>
                        </a:rPr>
                        <a:t>moindre</a:t>
                      </a:r>
                      <a:r>
                        <a:rPr lang="en-US" sz="1200" dirty="0">
                          <a:solidFill>
                            <a:srgbClr val="7E7E7E"/>
                          </a:solidFill>
                          <a:highlight>
                            <a:srgbClr val="FFFFFF"/>
                          </a:highlight>
                          <a:latin typeface="Calibri" panose="020F0502020204030204" pitchFamily="34" charset="0"/>
                          <a:cs typeface="Calibri" panose="020F0502020204030204" pitchFamily="34" charset="0"/>
                        </a:rPr>
                        <a:t> travail de </a:t>
                      </a:r>
                      <a:r>
                        <a:rPr lang="en-US" sz="1200" dirty="0" err="1">
                          <a:solidFill>
                            <a:srgbClr val="7E7E7E"/>
                          </a:solidFill>
                          <a:highlight>
                            <a:srgbClr val="FFFFFF"/>
                          </a:highlight>
                          <a:latin typeface="Calibri" panose="020F0502020204030204" pitchFamily="34" charset="0"/>
                          <a:cs typeface="Calibri" panose="020F0502020204030204" pitchFamily="34" charset="0"/>
                        </a:rPr>
                        <a:t>vérification</a:t>
                      </a:r>
                      <a:endParaRPr lang="en-US" sz="1200" dirty="0">
                        <a:solidFill>
                          <a:srgbClr val="7E7E7E"/>
                        </a:solidFill>
                        <a:highlight>
                          <a:srgbClr val="FFFFFF"/>
                        </a:highlight>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29554">
                <a:tc vMerge="1">
                  <a:txBody>
                    <a:bodyPr/>
                    <a:lstStyle/>
                    <a:p>
                      <a:endParaRPr lang="en-US"/>
                    </a:p>
                  </a:txBody>
                  <a:tcPr/>
                </a:tc>
                <a:tc>
                  <a:txBody>
                    <a:bodyPr/>
                    <a:lstStyle/>
                    <a:p>
                      <a:pPr lv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Yeah, well traditional media is not the least active in diffusing fake news! They are just taking the dispatches by AFP, without any work of verification.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13" name="Group 12"/>
          <p:cNvGrpSpPr/>
          <p:nvPr/>
        </p:nvGrpSpPr>
        <p:grpSpPr>
          <a:xfrm>
            <a:off x="1464020" y="2603096"/>
            <a:ext cx="2430706" cy="1737999"/>
            <a:chOff x="544238" y="1724845"/>
            <a:chExt cx="3680920" cy="2631925"/>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238" y="3421117"/>
              <a:ext cx="3680920" cy="93565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3371" y="1724845"/>
              <a:ext cx="2007699" cy="1648975"/>
            </a:xfrm>
            <a:prstGeom prst="rect">
              <a:avLst/>
            </a:prstGeom>
          </p:spPr>
        </p:pic>
      </p:grpSp>
      <p:grpSp>
        <p:nvGrpSpPr>
          <p:cNvPr id="6" name="Group 5"/>
          <p:cNvGrpSpPr/>
          <p:nvPr/>
        </p:nvGrpSpPr>
        <p:grpSpPr>
          <a:xfrm>
            <a:off x="1212943" y="4749528"/>
            <a:ext cx="2899135" cy="1647090"/>
            <a:chOff x="736710" y="4785346"/>
            <a:chExt cx="3371850" cy="1915655"/>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710" y="6053301"/>
              <a:ext cx="3371850" cy="647700"/>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9554" y="4785346"/>
              <a:ext cx="1506179" cy="1170089"/>
            </a:xfrm>
            <a:prstGeom prst="rect">
              <a:avLst/>
            </a:prstGeom>
          </p:spPr>
        </p:pic>
      </p:grpSp>
      <p:sp>
        <p:nvSpPr>
          <p:cNvPr id="14" name="Rectangle 13"/>
          <p:cNvSpPr/>
          <p:nvPr/>
        </p:nvSpPr>
        <p:spPr>
          <a:xfrm>
            <a:off x="1670457" y="3745698"/>
            <a:ext cx="499067" cy="7937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65410" y="5888926"/>
            <a:ext cx="631356" cy="9922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Shape 544">
            <a:extLst>
              <a:ext uri="{FF2B5EF4-FFF2-40B4-BE49-F238E27FC236}">
                <a16:creationId xmlns:a16="http://schemas.microsoft.com/office/drawing/2014/main" xmlns="" id="{0889BFBF-2648-40AE-AFEB-7F8AC7494CE8}"/>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7"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9" name="Shape 545">
            <a:extLst>
              <a:ext uri="{FF2B5EF4-FFF2-40B4-BE49-F238E27FC236}">
                <a16:creationId xmlns:a16="http://schemas.microsoft.com/office/drawing/2014/main" xmlns="" id="{F5C6897F-FC4F-4F79-8BCF-1659FA4684E0}"/>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7" name="Rectangle 16">
            <a:extLst>
              <a:ext uri="{FF2B5EF4-FFF2-40B4-BE49-F238E27FC236}">
                <a16:creationId xmlns:a16="http://schemas.microsoft.com/office/drawing/2014/main" xmlns="" id="{9CBD1EF3-5C7A-4EC4-8978-E1DB41DB6B6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7940002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Extend the argument</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1797385221"/>
              </p:ext>
            </p:extLst>
          </p:nvPr>
        </p:nvGraphicFramePr>
        <p:xfrm>
          <a:off x="969177" y="2317455"/>
          <a:ext cx="10836405" cy="2177950"/>
        </p:xfrm>
        <a:graphic>
          <a:graphicData uri="http://schemas.openxmlformats.org/drawingml/2006/table">
            <a:tbl>
              <a:tblPr>
                <a:noFill/>
              </a:tblPr>
              <a:tblGrid>
                <a:gridCol w="340827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50082">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Adding demands to an article on animal rights.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“Ce pas </a:t>
                      </a:r>
                      <a:r>
                        <a:rPr lang="en-US" sz="1200" dirty="0" err="1">
                          <a:solidFill>
                            <a:srgbClr val="7E7E7E"/>
                          </a:solidFill>
                          <a:latin typeface="Calibri" panose="020F0502020204030204" pitchFamily="34" charset="0"/>
                          <a:cs typeface="Calibri" panose="020F0502020204030204" pitchFamily="34" charset="0"/>
                        </a:rPr>
                        <a:t>compréhensible</a:t>
                      </a:r>
                      <a:r>
                        <a:rPr lang="en-US" sz="1200" dirty="0">
                          <a:solidFill>
                            <a:srgbClr val="7E7E7E"/>
                          </a:solidFill>
                          <a:latin typeface="Calibri" panose="020F0502020204030204" pitchFamily="34" charset="0"/>
                          <a:cs typeface="Calibri" panose="020F0502020204030204" pitchFamily="34" charset="0"/>
                        </a:rPr>
                        <a:t> que </a:t>
                      </a:r>
                      <a:r>
                        <a:rPr lang="en-US" sz="1200" dirty="0" err="1">
                          <a:solidFill>
                            <a:srgbClr val="7E7E7E"/>
                          </a:solidFill>
                          <a:latin typeface="Calibri" panose="020F0502020204030204" pitchFamily="34" charset="0"/>
                          <a:cs typeface="Calibri" panose="020F0502020204030204" pitchFamily="34" charset="0"/>
                        </a:rPr>
                        <a:t>rien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n'a</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bouger</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depuis</a:t>
                      </a:r>
                      <a:r>
                        <a:rPr lang="en-US" sz="1200" dirty="0">
                          <a:solidFill>
                            <a:srgbClr val="7E7E7E"/>
                          </a:solidFill>
                          <a:latin typeface="Calibri" panose="020F0502020204030204" pitchFamily="34" charset="0"/>
                          <a:cs typeface="Calibri" panose="020F0502020204030204" pitchFamily="34" charset="0"/>
                        </a:rPr>
                        <a:t> des </a:t>
                      </a:r>
                      <a:r>
                        <a:rPr lang="en-US" sz="1200" dirty="0" err="1">
                          <a:solidFill>
                            <a:srgbClr val="7E7E7E"/>
                          </a:solidFill>
                          <a:latin typeface="Calibri" panose="020F0502020204030204" pitchFamily="34" charset="0"/>
                          <a:cs typeface="Calibri" panose="020F0502020204030204" pitchFamily="34" charset="0"/>
                        </a:rPr>
                        <a:t>années</a:t>
                      </a:r>
                      <a:r>
                        <a:rPr lang="en-US" sz="1200" dirty="0">
                          <a:solidFill>
                            <a:srgbClr val="7E7E7E"/>
                          </a:solidFill>
                          <a:latin typeface="Calibri" panose="020F0502020204030204" pitchFamily="34" charset="0"/>
                          <a:cs typeface="Calibri" panose="020F0502020204030204" pitchFamily="34" charset="0"/>
                        </a:rPr>
                        <a:t> la </a:t>
                      </a:r>
                      <a:r>
                        <a:rPr lang="en-US" sz="1200" dirty="0" err="1">
                          <a:solidFill>
                            <a:srgbClr val="7E7E7E"/>
                          </a:solidFill>
                          <a:latin typeface="Calibri" panose="020F0502020204030204" pitchFamily="34" charset="0"/>
                          <a:cs typeface="Calibri" panose="020F0502020204030204" pitchFamily="34" charset="0"/>
                        </a:rPr>
                        <a:t>viande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vient</a:t>
                      </a:r>
                      <a:r>
                        <a:rPr lang="en-US" sz="1200" dirty="0">
                          <a:solidFill>
                            <a:srgbClr val="7E7E7E"/>
                          </a:solidFill>
                          <a:latin typeface="Calibri" panose="020F0502020204030204" pitchFamily="34" charset="0"/>
                          <a:cs typeface="Calibri" panose="020F0502020204030204" pitchFamily="34" charset="0"/>
                        </a:rPr>
                        <a:t> du </a:t>
                      </a:r>
                      <a:r>
                        <a:rPr lang="en-US" sz="1200" dirty="0" err="1">
                          <a:solidFill>
                            <a:srgbClr val="7E7E7E"/>
                          </a:solidFill>
                          <a:latin typeface="Calibri" panose="020F0502020204030204" pitchFamily="34" charset="0"/>
                          <a:cs typeface="Calibri" panose="020F0502020204030204" pitchFamily="34" charset="0"/>
                        </a:rPr>
                        <a:t>moyen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âge</a:t>
                      </a:r>
                      <a:r>
                        <a:rPr lang="en-US" sz="1200" dirty="0">
                          <a:solidFill>
                            <a:srgbClr val="7E7E7E"/>
                          </a:solidFill>
                          <a:latin typeface="Calibri" panose="020F0502020204030204" pitchFamily="34" charset="0"/>
                          <a:cs typeface="Calibri" panose="020F0502020204030204" pitchFamily="34" charset="0"/>
                        </a:rPr>
                        <a:t> et </a:t>
                      </a:r>
                      <a:r>
                        <a:rPr lang="en-US" sz="1200" dirty="0" err="1">
                          <a:solidFill>
                            <a:srgbClr val="7E7E7E"/>
                          </a:solidFill>
                          <a:latin typeface="Calibri" panose="020F0502020204030204" pitchFamily="34" charset="0"/>
                          <a:cs typeface="Calibri" panose="020F0502020204030204" pitchFamily="34" charset="0"/>
                        </a:rPr>
                        <a:t>n'avait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jamais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été</a:t>
                      </a:r>
                      <a:r>
                        <a:rPr lang="en-US" sz="1200" dirty="0">
                          <a:solidFill>
                            <a:srgbClr val="7E7E7E"/>
                          </a:solidFill>
                          <a:latin typeface="Calibri" panose="020F0502020204030204" pitchFamily="34" charset="0"/>
                          <a:cs typeface="Calibri" panose="020F0502020204030204" pitchFamily="34" charset="0"/>
                        </a:rPr>
                        <a:t> remise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qu'es-tu</a:t>
                      </a:r>
                      <a:r>
                        <a:rPr lang="en-US" sz="1200" dirty="0">
                          <a:solidFill>
                            <a:srgbClr val="7E7E7E"/>
                          </a:solidFill>
                          <a:latin typeface="Calibri" panose="020F0502020204030204" pitchFamily="34" charset="0"/>
                          <a:cs typeface="Calibri" panose="020F0502020204030204" pitchFamily="34" charset="0"/>
                        </a:rPr>
                        <a:t> ion et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plus un </a:t>
                      </a:r>
                      <a:r>
                        <a:rPr lang="en-US" sz="1200" dirty="0" err="1">
                          <a:solidFill>
                            <a:srgbClr val="7E7E7E"/>
                          </a:solidFill>
                          <a:latin typeface="Calibri" panose="020F0502020204030204" pitchFamily="34" charset="0"/>
                          <a:cs typeface="Calibri" panose="020F0502020204030204" pitchFamily="34" charset="0"/>
                        </a:rPr>
                        <a:t>gouvernement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indifférent</a:t>
                      </a:r>
                      <a:r>
                        <a:rPr lang="en-US" sz="1200" dirty="0">
                          <a:solidFill>
                            <a:srgbClr val="7E7E7E"/>
                          </a:solidFill>
                          <a:latin typeface="Calibri" panose="020F0502020204030204" pitchFamily="34" charset="0"/>
                          <a:cs typeface="Calibri" panose="020F0502020204030204" pitchFamily="34" charset="0"/>
                        </a:rPr>
                        <a:t> au sort des </a:t>
                      </a:r>
                      <a:r>
                        <a:rPr lang="en-US" sz="1200" dirty="0" err="1">
                          <a:solidFill>
                            <a:srgbClr val="7E7E7E"/>
                          </a:solidFill>
                          <a:latin typeface="Calibri" panose="020F0502020204030204" pitchFamily="34" charset="0"/>
                          <a:cs typeface="Calibri" panose="020F0502020204030204" pitchFamily="34" charset="0"/>
                        </a:rPr>
                        <a:t>animaux</a:t>
                      </a:r>
                      <a:r>
                        <a:rPr lang="en-US" sz="1200" dirty="0">
                          <a:solidFill>
                            <a:srgbClr val="7E7E7E"/>
                          </a:solidFill>
                          <a:latin typeface="Calibri" panose="020F0502020204030204" pitchFamily="34" charset="0"/>
                          <a:cs typeface="Calibri" panose="020F0502020204030204" pitchFamily="34" charset="0"/>
                        </a:rPr>
                        <a:t> voilà </a:t>
                      </a:r>
                      <a:r>
                        <a:rPr lang="en-US" sz="1200" dirty="0" err="1">
                          <a:solidFill>
                            <a:srgbClr val="7E7E7E"/>
                          </a:solidFill>
                          <a:latin typeface="Calibri" panose="020F0502020204030204" pitchFamily="34" charset="0"/>
                          <a:cs typeface="Calibri" panose="020F0502020204030204" pitchFamily="34" charset="0"/>
                        </a:rPr>
                        <a:t>où</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faut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partir</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maintenant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d'où</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une</a:t>
                      </a:r>
                      <a:r>
                        <a:rPr lang="en-US" sz="1200" dirty="0">
                          <a:solidFill>
                            <a:srgbClr val="7E7E7E"/>
                          </a:solidFill>
                          <a:latin typeface="Calibri" panose="020F0502020204030204" pitchFamily="34" charset="0"/>
                          <a:cs typeface="Calibri" panose="020F0502020204030204" pitchFamily="34" charset="0"/>
                        </a:rPr>
                        <a:t> forte </a:t>
                      </a:r>
                      <a:r>
                        <a:rPr lang="en-US" sz="1200" dirty="0" err="1">
                          <a:solidFill>
                            <a:srgbClr val="7E7E7E"/>
                          </a:solidFill>
                          <a:latin typeface="Calibri" panose="020F0502020204030204" pitchFamily="34" charset="0"/>
                          <a:cs typeface="Calibri" panose="020F0502020204030204" pitchFamily="34" charset="0"/>
                        </a:rPr>
                        <a:t>bataille</a:t>
                      </a:r>
                      <a:r>
                        <a:rPr lang="en-US" sz="1200" dirty="0">
                          <a:solidFill>
                            <a:srgbClr val="7E7E7E"/>
                          </a:solidFill>
                          <a:latin typeface="Calibri" panose="020F0502020204030204" pitchFamily="34" charset="0"/>
                          <a:cs typeface="Calibri" panose="020F0502020204030204" pitchFamily="34" charset="0"/>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821135">
                <a:tc vMerge="1">
                  <a:txBody>
                    <a:bodyPr/>
                    <a:lstStyle/>
                    <a:p>
                      <a:endParaRPr lang="en-US"/>
                    </a:p>
                  </a:txBody>
                  <a:tcPr/>
                </a:tc>
                <a:tc>
                  <a:txBody>
                    <a:bodyPr/>
                    <a:lstStyle/>
                    <a:p>
                      <a:pPr lv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It is not understandable that nothing has changed for years. Meat eating has started in the Middle Ages, and has not been questioned ever since. And the government is indifferent to the fate of the animals, this is the point where we have to start from, and engage in a heavy battle.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2618915401"/>
              </p:ext>
            </p:extLst>
          </p:nvPr>
        </p:nvGraphicFramePr>
        <p:xfrm>
          <a:off x="969177" y="4625072"/>
          <a:ext cx="10836405" cy="1828710"/>
        </p:xfrm>
        <a:graphic>
          <a:graphicData uri="http://schemas.openxmlformats.org/drawingml/2006/table">
            <a:tbl>
              <a:tblPr>
                <a:noFill/>
              </a:tblPr>
              <a:tblGrid>
                <a:gridCol w="3408274">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50081">
                  <a:extLst>
                    <a:ext uri="{9D8B030D-6E8A-4147-A177-3AD203B41FA5}">
                      <a16:colId xmlns:a16="http://schemas.microsoft.com/office/drawing/2014/main" xmlns="" val="20002"/>
                    </a:ext>
                  </a:extLst>
                </a:gridCol>
              </a:tblGrid>
              <a:tr h="248830">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Adding demands to an article on animal rights.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426226">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plus de </a:t>
                      </a:r>
                      <a:r>
                        <a:rPr lang="en-US" sz="1200" dirty="0" err="1">
                          <a:solidFill>
                            <a:srgbClr val="7E7E7E"/>
                          </a:solidFill>
                          <a:latin typeface="Calibri" panose="020F0502020204030204" pitchFamily="34" charset="0"/>
                          <a:cs typeface="Calibri" panose="020F0502020204030204" pitchFamily="34" charset="0"/>
                        </a:rPr>
                        <a:t>ces</a:t>
                      </a:r>
                      <a:r>
                        <a:rPr lang="en-US" sz="1200" dirty="0">
                          <a:solidFill>
                            <a:srgbClr val="7E7E7E"/>
                          </a:solidFill>
                          <a:latin typeface="Calibri" panose="020F0502020204030204" pitchFamily="34" charset="0"/>
                          <a:cs typeface="Calibri" panose="020F0502020204030204" pitchFamily="34" charset="0"/>
                        </a:rPr>
                        <a:t> abattoirs le </a:t>
                      </a:r>
                      <a:r>
                        <a:rPr lang="en-US" sz="1200" dirty="0" err="1">
                          <a:solidFill>
                            <a:srgbClr val="7E7E7E"/>
                          </a:solidFill>
                          <a:latin typeface="Calibri" panose="020F0502020204030204" pitchFamily="34" charset="0"/>
                          <a:cs typeface="Calibri" panose="020F0502020204030204" pitchFamily="34" charset="0"/>
                        </a:rPr>
                        <a:t>fléau</a:t>
                      </a:r>
                      <a:r>
                        <a:rPr lang="en-US" sz="1200" dirty="0">
                          <a:solidFill>
                            <a:srgbClr val="7E7E7E"/>
                          </a:solidFill>
                          <a:latin typeface="Calibri" panose="020F0502020204030204" pitchFamily="34" charset="0"/>
                          <a:cs typeface="Calibri" panose="020F0502020204030204" pitchFamily="34" charset="0"/>
                        </a:rPr>
                        <a:t> de la chasse </a:t>
                      </a:r>
                      <a:r>
                        <a:rPr lang="en-US" sz="1200" dirty="0" err="1">
                          <a:solidFill>
                            <a:srgbClr val="7E7E7E"/>
                          </a:solidFill>
                          <a:latin typeface="Calibri" panose="020F0502020204030204" pitchFamily="34" charset="0"/>
                          <a:cs typeface="Calibri" panose="020F0502020204030204" pitchFamily="34" charset="0"/>
                        </a:rPr>
                        <a:t>sévit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France </a:t>
                      </a:r>
                      <a:r>
                        <a:rPr lang="en-US" sz="1200" dirty="0" err="1">
                          <a:solidFill>
                            <a:srgbClr val="7E7E7E"/>
                          </a:solidFill>
                          <a:latin typeface="Calibri" panose="020F0502020204030204" pitchFamily="34" charset="0"/>
                          <a:cs typeface="Calibri" panose="020F0502020204030204" pitchFamily="34" charset="0"/>
                        </a:rPr>
                        <a:t>là</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aussi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cela</a:t>
                      </a:r>
                      <a:r>
                        <a:rPr lang="en-US" sz="1200" dirty="0">
                          <a:solidFill>
                            <a:srgbClr val="7E7E7E"/>
                          </a:solidFill>
                          <a:latin typeface="Calibri" panose="020F0502020204030204" pitchFamily="34" charset="0"/>
                          <a:cs typeface="Calibri" panose="020F0502020204030204" pitchFamily="34" charset="0"/>
                        </a:rPr>
                        <a:t> se </a:t>
                      </a:r>
                      <a:r>
                        <a:rPr lang="en-US" sz="1200" dirty="0" err="1">
                          <a:solidFill>
                            <a:srgbClr val="7E7E7E"/>
                          </a:solidFill>
                          <a:latin typeface="Calibri" panose="020F0502020204030204" pitchFamily="34" charset="0"/>
                          <a:cs typeface="Calibri" panose="020F0502020204030204" pitchFamily="34" charset="0"/>
                        </a:rPr>
                        <a:t>termine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civet de </a:t>
                      </a:r>
                      <a:r>
                        <a:rPr lang="en-US" sz="1200" dirty="0" err="1">
                          <a:solidFill>
                            <a:srgbClr val="7E7E7E"/>
                          </a:solidFill>
                          <a:latin typeface="Calibri" panose="020F0502020204030204" pitchFamily="34" charset="0"/>
                          <a:cs typeface="Calibri" panose="020F0502020204030204" pitchFamily="34" charset="0"/>
                        </a:rPr>
                        <a:t>sanglier</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chevreuil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eux</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aussi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ont</a:t>
                      </a:r>
                      <a:r>
                        <a:rPr lang="en-US" sz="1200" dirty="0">
                          <a:solidFill>
                            <a:srgbClr val="7E7E7E"/>
                          </a:solidFill>
                          <a:latin typeface="Calibri" panose="020F0502020204030204" pitchFamily="34" charset="0"/>
                          <a:cs typeface="Calibri" panose="020F0502020204030204" pitchFamily="34" charset="0"/>
                        </a:rPr>
                        <a:t> droit </a:t>
                      </a:r>
                      <a:r>
                        <a:rPr lang="en-US" sz="1200" dirty="0" err="1">
                          <a:solidFill>
                            <a:srgbClr val="7E7E7E"/>
                          </a:solidFill>
                          <a:latin typeface="Calibri" panose="020F0502020204030204" pitchFamily="34" charset="0"/>
                          <a:cs typeface="Calibri" panose="020F0502020204030204" pitchFamily="34" charset="0"/>
                        </a:rPr>
                        <a:t>à</a:t>
                      </a:r>
                      <a:r>
                        <a:rPr lang="en-US" sz="1200" dirty="0">
                          <a:solidFill>
                            <a:srgbClr val="7E7E7E"/>
                          </a:solidFill>
                          <a:latin typeface="Calibri" panose="020F0502020204030204" pitchFamily="34" charset="0"/>
                          <a:cs typeface="Calibri" panose="020F0502020204030204" pitchFamily="34" charset="0"/>
                        </a:rPr>
                        <a:t> la vie </a:t>
                      </a:r>
                      <a:r>
                        <a:rPr lang="en-US" sz="1200" dirty="0" err="1">
                          <a:solidFill>
                            <a:srgbClr val="7E7E7E"/>
                          </a:solidFill>
                          <a:latin typeface="Calibri" panose="020F0502020204030204" pitchFamily="34" charset="0"/>
                          <a:cs typeface="Calibri" panose="020F0502020204030204" pitchFamily="34" charset="0"/>
                        </a:rPr>
                        <a:t>faut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obtenir</a:t>
                      </a:r>
                      <a:r>
                        <a:rPr lang="en-US" sz="1200" dirty="0">
                          <a:solidFill>
                            <a:srgbClr val="7E7E7E"/>
                          </a:solidFill>
                          <a:latin typeface="Calibri" panose="020F0502020204030204" pitchFamily="34" charset="0"/>
                          <a:cs typeface="Calibri" panose="020F0502020204030204" pitchFamily="34" charset="0"/>
                        </a:rPr>
                        <a:t> la suppression de la chasse qui </a:t>
                      </a:r>
                      <a:r>
                        <a:rPr lang="en-US" sz="1200" dirty="0" err="1">
                          <a:solidFill>
                            <a:srgbClr val="7E7E7E"/>
                          </a:solidFill>
                          <a:latin typeface="Calibri" panose="020F0502020204030204" pitchFamily="34" charset="0"/>
                          <a:cs typeface="Calibri" panose="020F0502020204030204" pitchFamily="34" charset="0"/>
                        </a:rPr>
                        <a:t>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une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monstruausite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comme</a:t>
                      </a:r>
                      <a:r>
                        <a:rPr lang="en-US" sz="1200" dirty="0">
                          <a:solidFill>
                            <a:srgbClr val="7E7E7E"/>
                          </a:solidFill>
                          <a:latin typeface="Calibri" panose="020F0502020204030204" pitchFamily="34" charset="0"/>
                          <a:cs typeface="Calibri" panose="020F0502020204030204" pitchFamily="34" charset="0"/>
                        </a:rPr>
                        <a:t> les abattoirs”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Not only the slaughterhouses, but there is also hunting, which finishes as wild boar or roe deer stew, however they also have the right to live. We have to get hunting banned, which is as horrible as slaughter houses.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5" name="Group 4"/>
          <p:cNvGrpSpPr/>
          <p:nvPr/>
        </p:nvGrpSpPr>
        <p:grpSpPr>
          <a:xfrm>
            <a:off x="1350484" y="2364684"/>
            <a:ext cx="2584536" cy="2049168"/>
            <a:chOff x="724228" y="1770665"/>
            <a:chExt cx="3333750" cy="2643187"/>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228" y="3642327"/>
              <a:ext cx="3333750" cy="77152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8872" y="1770665"/>
              <a:ext cx="2407197" cy="1875220"/>
            </a:xfrm>
            <a:prstGeom prst="rect">
              <a:avLst/>
            </a:prstGeom>
          </p:spPr>
        </p:pic>
      </p:gr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9437" y="5143005"/>
            <a:ext cx="3214590" cy="755291"/>
          </a:xfrm>
          <a:prstGeom prst="rect">
            <a:avLst/>
          </a:prstGeom>
        </p:spPr>
      </p:pic>
      <p:sp>
        <p:nvSpPr>
          <p:cNvPr id="13" name="Rectangle 12"/>
          <p:cNvSpPr/>
          <p:nvPr/>
        </p:nvSpPr>
        <p:spPr>
          <a:xfrm>
            <a:off x="1564626" y="3849873"/>
            <a:ext cx="472609" cy="8050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339736" y="5179477"/>
            <a:ext cx="585056" cy="11906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Shape 544">
            <a:extLst>
              <a:ext uri="{FF2B5EF4-FFF2-40B4-BE49-F238E27FC236}">
                <a16:creationId xmlns:a16="http://schemas.microsoft.com/office/drawing/2014/main" xmlns="" id="{237162A6-2D83-478A-B302-9CFA72082A68}"/>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8" name="Shape 545">
            <a:extLst>
              <a:ext uri="{FF2B5EF4-FFF2-40B4-BE49-F238E27FC236}">
                <a16:creationId xmlns:a16="http://schemas.microsoft.com/office/drawing/2014/main" xmlns="" id="{5C297675-22FE-46BE-A14F-3129B13DA245}"/>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5774E146-D086-4445-ADB2-3AEE93F8061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259046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439" y="381152"/>
            <a:ext cx="10542286" cy="1325562"/>
          </a:xfrm>
        </p:spPr>
        <p:txBody>
          <a:bodyPr/>
          <a:lstStyle/>
          <a:p>
            <a:r>
              <a:rPr lang="en-US" b="1" cap="all" dirty="0" smtClean="0">
                <a:solidFill>
                  <a:srgbClr val="243049"/>
                </a:solidFill>
              </a:rPr>
              <a:t>How people share</a:t>
            </a:r>
            <a:endParaRPr lang="en-US" b="1" cap="all" dirty="0">
              <a:solidFill>
                <a:srgbClr val="243049"/>
              </a:solidFill>
            </a:endParaRPr>
          </a:p>
        </p:txBody>
      </p:sp>
      <p:sp>
        <p:nvSpPr>
          <p:cNvPr id="3" name="Text Placeholder 2"/>
          <p:cNvSpPr>
            <a:spLocks noGrp="1"/>
          </p:cNvSpPr>
          <p:nvPr>
            <p:ph type="body" idx="1"/>
          </p:nvPr>
        </p:nvSpPr>
        <p:spPr>
          <a:xfrm>
            <a:off x="257493" y="1708056"/>
            <a:ext cx="5008932" cy="4429143"/>
          </a:xfrm>
        </p:spPr>
        <p:txBody>
          <a:bodyPr/>
          <a:lstStyle/>
          <a:p>
            <a:pPr marL="177800" indent="0">
              <a:buNone/>
            </a:pPr>
            <a:r>
              <a:rPr lang="en-US" sz="1800" dirty="0" smtClean="0">
                <a:solidFill>
                  <a:srgbClr val="7E7E7E"/>
                </a:solidFill>
              </a:rPr>
              <a:t>People exhibit three distinct sharing </a:t>
            </a:r>
            <a:r>
              <a:rPr lang="en-US" sz="1800" dirty="0" err="1" smtClean="0">
                <a:solidFill>
                  <a:srgbClr val="7E7E7E"/>
                </a:solidFill>
              </a:rPr>
              <a:t>behaviours</a:t>
            </a:r>
            <a:r>
              <a:rPr lang="en-US" sz="1800" dirty="0" smtClean="0">
                <a:solidFill>
                  <a:srgbClr val="7E7E7E"/>
                </a:solidFill>
              </a:rPr>
              <a:t> when using social media:</a:t>
            </a:r>
            <a:endParaRPr lang="en-US" sz="1800" dirty="0">
              <a:solidFill>
                <a:srgbClr val="7E7E7E"/>
              </a:solidFill>
            </a:endParaRPr>
          </a:p>
          <a:p>
            <a:pPr marL="177800" indent="0">
              <a:buNone/>
            </a:pPr>
            <a:r>
              <a:rPr lang="en-US" sz="2400" b="1" dirty="0" smtClean="0">
                <a:solidFill>
                  <a:srgbClr val="7E7E7E"/>
                </a:solidFill>
              </a:rPr>
              <a:t>Repeat</a:t>
            </a:r>
            <a:r>
              <a:rPr lang="en-US" sz="2400" dirty="0">
                <a:solidFill>
                  <a:srgbClr val="7E7E7E"/>
                </a:solidFill>
              </a:rPr>
              <a:t>: </a:t>
            </a:r>
            <a:r>
              <a:rPr lang="en-US" sz="1800" dirty="0">
                <a:solidFill>
                  <a:srgbClr val="7E7E7E"/>
                </a:solidFill>
              </a:rPr>
              <a:t>T</a:t>
            </a:r>
            <a:r>
              <a:rPr lang="en-US" sz="1800" dirty="0" smtClean="0">
                <a:solidFill>
                  <a:srgbClr val="7E7E7E"/>
                </a:solidFill>
              </a:rPr>
              <a:t>he </a:t>
            </a:r>
            <a:r>
              <a:rPr lang="en-US" sz="1800" dirty="0">
                <a:solidFill>
                  <a:srgbClr val="7E7E7E"/>
                </a:solidFill>
              </a:rPr>
              <a:t>posted message contains the title and the URL link to the article. The message does not contain any personal comment or </a:t>
            </a:r>
            <a:r>
              <a:rPr lang="en-US" sz="1800" dirty="0" smtClean="0">
                <a:solidFill>
                  <a:srgbClr val="7E7E7E"/>
                </a:solidFill>
              </a:rPr>
              <a:t>interpretation. </a:t>
            </a:r>
            <a:endParaRPr lang="en-US" sz="1800" dirty="0">
              <a:solidFill>
                <a:srgbClr val="7E7E7E"/>
              </a:solidFill>
            </a:endParaRPr>
          </a:p>
          <a:p>
            <a:pPr marL="177800" indent="0">
              <a:buNone/>
            </a:pPr>
            <a:r>
              <a:rPr lang="en-US" sz="2400" b="1" dirty="0" smtClean="0">
                <a:solidFill>
                  <a:srgbClr val="7E7E7E"/>
                </a:solidFill>
              </a:rPr>
              <a:t>Mission</a:t>
            </a:r>
            <a:r>
              <a:rPr lang="en-US" sz="2400" dirty="0">
                <a:solidFill>
                  <a:srgbClr val="7E7E7E"/>
                </a:solidFill>
              </a:rPr>
              <a:t>: </a:t>
            </a:r>
            <a:r>
              <a:rPr lang="en-US" sz="1800" dirty="0" smtClean="0">
                <a:solidFill>
                  <a:srgbClr val="7E7E7E"/>
                </a:solidFill>
              </a:rPr>
              <a:t>Users’ </a:t>
            </a:r>
            <a:r>
              <a:rPr lang="en-US" sz="1800" dirty="0">
                <a:solidFill>
                  <a:srgbClr val="7E7E7E"/>
                </a:solidFill>
              </a:rPr>
              <a:t>individual interpretations frame the cited articles. They operationalize the article towards their own </a:t>
            </a:r>
            <a:r>
              <a:rPr lang="en-US" sz="1800" dirty="0" smtClean="0">
                <a:solidFill>
                  <a:srgbClr val="7E7E7E"/>
                </a:solidFill>
              </a:rPr>
              <a:t>objectives.</a:t>
            </a:r>
            <a:endParaRPr lang="en-US" sz="1800" dirty="0">
              <a:solidFill>
                <a:srgbClr val="7E7E7E"/>
              </a:solidFill>
            </a:endParaRPr>
          </a:p>
          <a:p>
            <a:pPr marL="177800" indent="0">
              <a:buNone/>
            </a:pPr>
            <a:r>
              <a:rPr lang="en-US" sz="2400" b="1" dirty="0" smtClean="0">
                <a:solidFill>
                  <a:srgbClr val="7E7E7E"/>
                </a:solidFill>
              </a:rPr>
              <a:t>Provoke</a:t>
            </a:r>
            <a:r>
              <a:rPr lang="en-US" sz="2400" dirty="0">
                <a:solidFill>
                  <a:srgbClr val="7E7E7E"/>
                </a:solidFill>
              </a:rPr>
              <a:t>: </a:t>
            </a:r>
            <a:r>
              <a:rPr lang="en-US" sz="1800" dirty="0">
                <a:solidFill>
                  <a:srgbClr val="7E7E7E"/>
                </a:solidFill>
              </a:rPr>
              <a:t>Articles are shared with the intent to hurt and humiliate users holding views opposed by the </a:t>
            </a:r>
            <a:r>
              <a:rPr lang="en-US" sz="1800" dirty="0" smtClean="0">
                <a:solidFill>
                  <a:srgbClr val="7E7E7E"/>
                </a:solidFill>
              </a:rPr>
              <a:t>poster. </a:t>
            </a:r>
            <a:endParaRPr lang="en-US" sz="1800" dirty="0">
              <a:solidFill>
                <a:srgbClr val="7E7E7E"/>
              </a:solidFill>
            </a:endParaRPr>
          </a:p>
        </p:txBody>
      </p:sp>
      <p:pic>
        <p:nvPicPr>
          <p:cNvPr id="16" name="Picture 15" descr="Surface 11-0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5154" y="2129535"/>
            <a:ext cx="6504536" cy="3540711"/>
          </a:xfrm>
          <a:prstGeom prst="rect">
            <a:avLst/>
          </a:prstGeom>
        </p:spPr>
      </p:pic>
      <p:sp>
        <p:nvSpPr>
          <p:cNvPr id="9" name="Rectangle 8">
            <a:extLst>
              <a:ext uri="{FF2B5EF4-FFF2-40B4-BE49-F238E27FC236}">
                <a16:creationId xmlns:a16="http://schemas.microsoft.com/office/drawing/2014/main" xmlns="" id="{885EA971-10C2-42E5-BFB9-D23C4F751B4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grpSp>
        <p:nvGrpSpPr>
          <p:cNvPr id="10" name="Group 9"/>
          <p:cNvGrpSpPr/>
          <p:nvPr/>
        </p:nvGrpSpPr>
        <p:grpSpPr>
          <a:xfrm>
            <a:off x="9622762" y="5869401"/>
            <a:ext cx="2061238" cy="471955"/>
            <a:chOff x="2568845" y="6314935"/>
            <a:chExt cx="2061238" cy="471955"/>
          </a:xfrm>
        </p:grpSpPr>
        <p:sp>
          <p:nvSpPr>
            <p:cNvPr id="11" name="Pentagon 10"/>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hlinkClick r:id="rId4"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sp>
        <p:nvSpPr>
          <p:cNvPr id="4" name="TextBox 3"/>
          <p:cNvSpPr txBox="1"/>
          <p:nvPr/>
        </p:nvSpPr>
        <p:spPr>
          <a:xfrm>
            <a:off x="6465558" y="929206"/>
            <a:ext cx="5145565" cy="1200329"/>
          </a:xfrm>
          <a:prstGeom prst="rect">
            <a:avLst/>
          </a:prstGeom>
          <a:noFill/>
        </p:spPr>
        <p:txBody>
          <a:bodyPr wrap="square" rtlCol="0">
            <a:spAutoFit/>
          </a:bodyPr>
          <a:lstStyle/>
          <a:p>
            <a:pPr marL="177800"/>
            <a:r>
              <a:rPr lang="en-US" sz="1800" dirty="0" smtClean="0">
                <a:solidFill>
                  <a:srgbClr val="7E7E7E"/>
                </a:solidFill>
                <a:latin typeface="Calibri" panose="020F0502020204030204" pitchFamily="34" charset="0"/>
              </a:rPr>
              <a:t>“Repeat” (the white bar) is </a:t>
            </a:r>
            <a:r>
              <a:rPr lang="en-US" sz="1800" dirty="0">
                <a:solidFill>
                  <a:srgbClr val="7E7E7E"/>
                </a:solidFill>
                <a:latin typeface="Calibri" panose="020F0502020204030204" pitchFamily="34" charset="0"/>
              </a:rPr>
              <a:t>the most widespread behaviour across all sections. Its dominance increases in the Reframe and Alternative sections of the </a:t>
            </a:r>
            <a:r>
              <a:rPr lang="en-US" sz="1800" dirty="0" smtClean="0">
                <a:solidFill>
                  <a:srgbClr val="7E7E7E"/>
                </a:solidFill>
                <a:latin typeface="Calibri" panose="020F0502020204030204" pitchFamily="34" charset="0"/>
              </a:rPr>
              <a:t>Media Map</a:t>
            </a:r>
            <a:r>
              <a:rPr lang="en-US" sz="1800" dirty="0">
                <a:solidFill>
                  <a:srgbClr val="7E7E7E"/>
                </a:solidFill>
                <a:latin typeface="Calibri" panose="020F0502020204030204" pitchFamily="34" charset="0"/>
              </a:rPr>
              <a:t>. </a:t>
            </a:r>
          </a:p>
        </p:txBody>
      </p:sp>
    </p:spTree>
    <p:extLst>
      <p:ext uri="{BB962C8B-B14F-4D97-AF65-F5344CB8AC3E}">
        <p14:creationId xmlns:p14="http://schemas.microsoft.com/office/powerpoint/2010/main" val="172513768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Shape 90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smtClean="0">
                <a:solidFill>
                  <a:schemeClr val="tx1"/>
                </a:solidFill>
              </a:rPr>
              <a:t>DISCUSS </a:t>
            </a:r>
            <a:r>
              <a:rPr lang="en-US" sz="3600" b="1" dirty="0">
                <a:solidFill>
                  <a:schemeClr val="tx1"/>
                </a:solidFill>
              </a:rPr>
              <a:t>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Extend the argument</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2896978964"/>
              </p:ext>
            </p:extLst>
          </p:nvPr>
        </p:nvGraphicFramePr>
        <p:xfrm>
          <a:off x="960822" y="2255610"/>
          <a:ext cx="10844760" cy="4010771"/>
        </p:xfrm>
        <a:graphic>
          <a:graphicData uri="http://schemas.openxmlformats.org/drawingml/2006/table">
            <a:tbl>
              <a:tblPr>
                <a:noFill/>
              </a:tblPr>
              <a:tblGrid>
                <a:gridCol w="2932597">
                  <a:extLst>
                    <a:ext uri="{9D8B030D-6E8A-4147-A177-3AD203B41FA5}">
                      <a16:colId xmlns:a16="http://schemas.microsoft.com/office/drawing/2014/main" xmlns="" val="20000"/>
                    </a:ext>
                  </a:extLst>
                </a:gridCol>
                <a:gridCol w="1019307">
                  <a:extLst>
                    <a:ext uri="{9D8B030D-6E8A-4147-A177-3AD203B41FA5}">
                      <a16:colId xmlns:a16="http://schemas.microsoft.com/office/drawing/2014/main" xmlns="" val="20001"/>
                    </a:ext>
                  </a:extLst>
                </a:gridCol>
                <a:gridCol w="6892856">
                  <a:extLst>
                    <a:ext uri="{9D8B030D-6E8A-4147-A177-3AD203B41FA5}">
                      <a16:colId xmlns:a16="http://schemas.microsoft.com/office/drawing/2014/main" xmlns="" val="20002"/>
                    </a:ext>
                  </a:extLst>
                </a:gridCol>
              </a:tblGrid>
              <a:tr h="531212">
                <a:tc rowSpan="3">
                  <a:txBody>
                    <a:bodyPr/>
                    <a:lstStyle/>
                    <a:p>
                      <a:pPr lvl="0" rtl="0">
                        <a:lnSpc>
                          <a:spcPct val="100000"/>
                        </a:lnSpc>
                        <a:spcBef>
                          <a:spcPts val="0"/>
                        </a:spcBef>
                        <a:buNone/>
                      </a:pPr>
                      <a:endParaRPr sz="14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4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The article does not talk about </a:t>
                      </a:r>
                      <a:r>
                        <a:rPr lang="en-US" sz="1200" dirty="0" err="1">
                          <a:solidFill>
                            <a:srgbClr val="7E7E7E"/>
                          </a:solidFill>
                          <a:latin typeface="Calibri" panose="020F0502020204030204" pitchFamily="34" charset="0"/>
                          <a:cs typeface="Calibri" panose="020F0502020204030204" pitchFamily="34" charset="0"/>
                        </a:rPr>
                        <a:t>Mélenchon</a:t>
                      </a:r>
                      <a:r>
                        <a:rPr lang="en-US" sz="1200" dirty="0">
                          <a:solidFill>
                            <a:srgbClr val="7E7E7E"/>
                          </a:solidFill>
                          <a:latin typeface="Calibri" panose="020F0502020204030204" pitchFamily="34" charset="0"/>
                          <a:cs typeface="Calibri" panose="020F0502020204030204" pitchFamily="34" charset="0"/>
                        </a:rPr>
                        <a:t> </a:t>
                      </a:r>
                      <a:r>
                        <a:rPr lang="en-US" sz="1200" dirty="0" smtClean="0">
                          <a:solidFill>
                            <a:srgbClr val="7E7E7E"/>
                          </a:solidFill>
                          <a:latin typeface="Calibri" panose="020F0502020204030204" pitchFamily="34" charset="0"/>
                          <a:cs typeface="Calibri" panose="020F0502020204030204" pitchFamily="34" charset="0"/>
                        </a:rPr>
                        <a:t>– </a:t>
                      </a:r>
                      <a:r>
                        <a:rPr lang="en-US" sz="1200" dirty="0">
                          <a:solidFill>
                            <a:srgbClr val="7E7E7E"/>
                          </a:solidFill>
                          <a:latin typeface="Calibri" panose="020F0502020204030204" pitchFamily="34" charset="0"/>
                          <a:cs typeface="Calibri" panose="020F0502020204030204" pitchFamily="34" charset="0"/>
                        </a:rPr>
                        <a:t>the User extends the article to cover his </a:t>
                      </a:r>
                      <a:r>
                        <a:rPr lang="en-US" sz="1200" dirty="0" smtClean="0">
                          <a:solidFill>
                            <a:srgbClr val="7E7E7E"/>
                          </a:solidFill>
                          <a:latin typeface="Calibri" panose="020F0502020204030204" pitchFamily="34" charset="0"/>
                          <a:cs typeface="Calibri" panose="020F0502020204030204" pitchFamily="34" charset="0"/>
                        </a:rPr>
                        <a:t>candidate.</a:t>
                      </a:r>
                      <a:endParaRPr lang="en-US" sz="1200" dirty="0">
                        <a:solidFill>
                          <a:srgbClr val="7E7E7E"/>
                        </a:solidFill>
                        <a:latin typeface="Calibri" panose="020F0502020204030204" pitchFamily="34" charset="0"/>
                        <a:cs typeface="Calibri" panose="020F0502020204030204" pitchFamily="34" charset="0"/>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1646813">
                <a:tc vMerge="1">
                  <a:txBody>
                    <a:bodyPr/>
                    <a:lstStyle/>
                    <a:p>
                      <a:endParaRPr lang="en-US"/>
                    </a:p>
                  </a:txBody>
                  <a:tcPr/>
                </a:tc>
                <a:tc>
                  <a:txBody>
                    <a:bodyPr/>
                    <a:lstStyle/>
                    <a:p>
                      <a:pPr lvl="0">
                        <a:lnSpc>
                          <a:spcPct val="100000"/>
                        </a:lnSpc>
                        <a:spcBef>
                          <a:spcPts val="0"/>
                        </a:spcBef>
                        <a:buNone/>
                      </a:pPr>
                      <a:r>
                        <a:rPr lang="en-US" sz="14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Je sais pas, </a:t>
                      </a:r>
                      <a:r>
                        <a:rPr lang="en-US" sz="1200" dirty="0" err="1">
                          <a:solidFill>
                            <a:srgbClr val="7E7E7E"/>
                          </a:solidFill>
                          <a:highlight>
                            <a:srgbClr val="FFFFFF"/>
                          </a:highlight>
                          <a:latin typeface="Calibri" panose="020F0502020204030204" pitchFamily="34" charset="0"/>
                          <a:cs typeface="Calibri" panose="020F0502020204030204" pitchFamily="34" charset="0"/>
                        </a:rPr>
                        <a:t>mais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c'est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vieux</a:t>
                      </a:r>
                      <a:r>
                        <a:rPr lang="en-US" sz="1200" dirty="0">
                          <a:solidFill>
                            <a:srgbClr val="7E7E7E"/>
                          </a:solidFill>
                          <a:highlight>
                            <a:srgbClr val="FFFFFF"/>
                          </a:highlight>
                          <a:latin typeface="Calibri" panose="020F0502020204030204" pitchFamily="34" charset="0"/>
                          <a:cs typeface="Calibri" panose="020F0502020204030204" pitchFamily="34" charset="0"/>
                        </a:rPr>
                        <a:t>, ca </a:t>
                      </a:r>
                      <a:r>
                        <a:rPr lang="en-US" sz="1200" dirty="0" err="1">
                          <a:solidFill>
                            <a:srgbClr val="7E7E7E"/>
                          </a:solidFill>
                          <a:highlight>
                            <a:srgbClr val="FFFFFF"/>
                          </a:highlight>
                          <a:latin typeface="Calibri" panose="020F0502020204030204" pitchFamily="34" charset="0"/>
                          <a:cs typeface="Calibri" panose="020F0502020204030204" pitchFamily="34" charset="0"/>
                        </a:rPr>
                        <a:t>vient</a:t>
                      </a:r>
                      <a:r>
                        <a:rPr lang="en-US" sz="1200" dirty="0">
                          <a:solidFill>
                            <a:srgbClr val="7E7E7E"/>
                          </a:solidFill>
                          <a:highlight>
                            <a:srgbClr val="FFFFFF"/>
                          </a:highlight>
                          <a:latin typeface="Calibri" panose="020F0502020204030204" pitchFamily="34" charset="0"/>
                          <a:cs typeface="Calibri" panose="020F0502020204030204" pitchFamily="34" charset="0"/>
                        </a:rPr>
                        <a:t> de 2010. On ne </a:t>
                      </a:r>
                      <a:r>
                        <a:rPr lang="en-US" sz="1200" dirty="0" err="1">
                          <a:solidFill>
                            <a:srgbClr val="7E7E7E"/>
                          </a:solidFill>
                          <a:highlight>
                            <a:srgbClr val="FFFFFF"/>
                          </a:highlight>
                          <a:latin typeface="Calibri" panose="020F0502020204030204" pitchFamily="34" charset="0"/>
                          <a:cs typeface="Calibri" panose="020F0502020204030204" pitchFamily="34" charset="0"/>
                        </a:rPr>
                        <a:t>peut</a:t>
                      </a:r>
                      <a:r>
                        <a:rPr lang="en-US" sz="1200" dirty="0">
                          <a:solidFill>
                            <a:srgbClr val="7E7E7E"/>
                          </a:solidFill>
                          <a:highlight>
                            <a:srgbClr val="FFFFFF"/>
                          </a:highlight>
                          <a:latin typeface="Calibri" panose="020F0502020204030204" pitchFamily="34" charset="0"/>
                          <a:cs typeface="Calibri" panose="020F0502020204030204" pitchFamily="34" charset="0"/>
                        </a:rPr>
                        <a:t> pas accuser </a:t>
                      </a:r>
                      <a:r>
                        <a:rPr lang="en-US" sz="1200" dirty="0" err="1">
                          <a:solidFill>
                            <a:srgbClr val="7E7E7E"/>
                          </a:solidFill>
                          <a:highlight>
                            <a:srgbClr val="FFFFFF"/>
                          </a:highlight>
                          <a:latin typeface="Calibri" panose="020F0502020204030204" pitchFamily="34" charset="0"/>
                          <a:cs typeface="Calibri" panose="020F0502020204030204" pitchFamily="34" charset="0"/>
                        </a:rPr>
                        <a:t>Fillon</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Lepen</a:t>
                      </a:r>
                      <a:r>
                        <a:rPr lang="en-US" sz="1200" dirty="0">
                          <a:solidFill>
                            <a:srgbClr val="7E7E7E"/>
                          </a:solidFill>
                          <a:highlight>
                            <a:srgbClr val="FFFFFF"/>
                          </a:highlight>
                          <a:latin typeface="Calibri" panose="020F0502020204030204" pitchFamily="34" charset="0"/>
                          <a:cs typeface="Calibri" panose="020F0502020204030204" pitchFamily="34" charset="0"/>
                        </a:rPr>
                        <a:t>, et Macron... pour des </a:t>
                      </a:r>
                      <a:r>
                        <a:rPr lang="en-US" sz="1200" dirty="0" err="1">
                          <a:solidFill>
                            <a:srgbClr val="7E7E7E"/>
                          </a:solidFill>
                          <a:highlight>
                            <a:srgbClr val="FFFFFF"/>
                          </a:highlight>
                          <a:latin typeface="Calibri" panose="020F0502020204030204" pitchFamily="34" charset="0"/>
                          <a:cs typeface="Calibri" panose="020F0502020204030204" pitchFamily="34" charset="0"/>
                        </a:rPr>
                        <a:t>emplois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fictifs</a:t>
                      </a:r>
                      <a:r>
                        <a:rPr lang="en-US" sz="1200" dirty="0">
                          <a:solidFill>
                            <a:srgbClr val="7E7E7E"/>
                          </a:solidFill>
                          <a:highlight>
                            <a:srgbClr val="FFFFFF"/>
                          </a:highlight>
                          <a:latin typeface="Calibri" panose="020F0502020204030204" pitchFamily="34" charset="0"/>
                          <a:cs typeface="Calibri" panose="020F0502020204030204" pitchFamily="34" charset="0"/>
                        </a:rPr>
                        <a:t> et </a:t>
                      </a:r>
                      <a:r>
                        <a:rPr lang="en-US" sz="1200" dirty="0" err="1">
                          <a:solidFill>
                            <a:srgbClr val="7E7E7E"/>
                          </a:solidFill>
                          <a:highlight>
                            <a:srgbClr val="FFFFFF"/>
                          </a:highlight>
                          <a:latin typeface="Calibri" panose="020F0502020204030204" pitchFamily="34" charset="0"/>
                          <a:cs typeface="Calibri" panose="020F0502020204030204" pitchFamily="34" charset="0"/>
                        </a:rPr>
                        <a:t>détournement</a:t>
                      </a:r>
                      <a:r>
                        <a:rPr lang="en-US" sz="1200" dirty="0">
                          <a:solidFill>
                            <a:srgbClr val="7E7E7E"/>
                          </a:solidFill>
                          <a:highlight>
                            <a:srgbClr val="FFFFFF"/>
                          </a:highlight>
                          <a:latin typeface="Calibri" panose="020F0502020204030204" pitchFamily="34" charset="0"/>
                          <a:cs typeface="Calibri" panose="020F0502020204030204" pitchFamily="34" charset="0"/>
                        </a:rPr>
                        <a:t> de </a:t>
                      </a:r>
                      <a:r>
                        <a:rPr lang="en-US" sz="1200" dirty="0" err="1">
                          <a:solidFill>
                            <a:srgbClr val="7E7E7E"/>
                          </a:solidFill>
                          <a:highlight>
                            <a:srgbClr val="FFFFFF"/>
                          </a:highlight>
                          <a:latin typeface="Calibri" panose="020F0502020204030204" pitchFamily="34" charset="0"/>
                          <a:cs typeface="Calibri" panose="020F0502020204030204" pitchFamily="34" charset="0"/>
                        </a:rPr>
                        <a:t>fonds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ou</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favoritisme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si</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Mr</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Mélenchon</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n'est</a:t>
                      </a:r>
                      <a:r>
                        <a:rPr lang="en-US" sz="1200" dirty="0">
                          <a:solidFill>
                            <a:srgbClr val="7E7E7E"/>
                          </a:solidFill>
                          <a:highlight>
                            <a:srgbClr val="FFFFFF"/>
                          </a:highlight>
                          <a:latin typeface="Calibri" panose="020F0502020204030204" pitchFamily="34" charset="0"/>
                          <a:cs typeface="Calibri" panose="020F0502020204030204" pitchFamily="34" charset="0"/>
                        </a:rPr>
                        <a:t> pas </a:t>
                      </a:r>
                      <a:r>
                        <a:rPr lang="en-US" sz="1200" dirty="0" err="1">
                          <a:solidFill>
                            <a:srgbClr val="7E7E7E"/>
                          </a:solidFill>
                          <a:highlight>
                            <a:srgbClr val="FFFFFF"/>
                          </a:highlight>
                          <a:latin typeface="Calibri" panose="020F0502020204030204" pitchFamily="34" charset="0"/>
                          <a:cs typeface="Calibri" panose="020F0502020204030204" pitchFamily="34" charset="0"/>
                        </a:rPr>
                        <a:t>totalement</a:t>
                      </a:r>
                      <a:r>
                        <a:rPr lang="en-US" sz="1200" dirty="0">
                          <a:solidFill>
                            <a:srgbClr val="7E7E7E"/>
                          </a:solidFill>
                          <a:highlight>
                            <a:srgbClr val="FFFFFF"/>
                          </a:highlight>
                          <a:latin typeface="Calibri" panose="020F0502020204030204" pitchFamily="34" charset="0"/>
                          <a:cs typeface="Calibri" panose="020F0502020204030204" pitchFamily="34" charset="0"/>
                        </a:rPr>
                        <a:t> transparent. </a:t>
                      </a:r>
                      <a:r>
                        <a:rPr lang="en-US" sz="1200" dirty="0" err="1">
                          <a:solidFill>
                            <a:srgbClr val="7E7E7E"/>
                          </a:solidFill>
                          <a:highlight>
                            <a:srgbClr val="FFFFFF"/>
                          </a:highlight>
                          <a:latin typeface="Calibri" panose="020F0502020204030204" pitchFamily="34" charset="0"/>
                          <a:cs typeface="Calibri" panose="020F0502020204030204" pitchFamily="34" charset="0"/>
                        </a:rPr>
                        <a:t>Alors</a:t>
                      </a:r>
                      <a:r>
                        <a:rPr lang="en-US" sz="1200" dirty="0">
                          <a:solidFill>
                            <a:srgbClr val="7E7E7E"/>
                          </a:solidFill>
                          <a:highlight>
                            <a:srgbClr val="FFFFFF"/>
                          </a:highlight>
                          <a:latin typeface="Calibri" panose="020F0502020204030204" pitchFamily="34" charset="0"/>
                          <a:cs typeface="Calibri" panose="020F0502020204030204" pitchFamily="34" charset="0"/>
                        </a:rPr>
                        <a:t> pour </a:t>
                      </a:r>
                      <a:r>
                        <a:rPr lang="en-US" sz="1200" dirty="0" err="1">
                          <a:solidFill>
                            <a:srgbClr val="7E7E7E"/>
                          </a:solidFill>
                          <a:highlight>
                            <a:srgbClr val="FFFFFF"/>
                          </a:highlight>
                          <a:latin typeface="Calibri" panose="020F0502020204030204" pitchFamily="34" charset="0"/>
                          <a:cs typeface="Calibri" panose="020F0502020204030204" pitchFamily="34" charset="0"/>
                        </a:rPr>
                        <a:t>ses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futurs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électeurs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j'aimerais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une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honnêté</a:t>
                      </a:r>
                      <a:r>
                        <a:rPr lang="en-US" sz="1200" dirty="0">
                          <a:solidFill>
                            <a:srgbClr val="7E7E7E"/>
                          </a:solidFill>
                          <a:highlight>
                            <a:srgbClr val="FFFFFF"/>
                          </a:highlight>
                          <a:latin typeface="Calibri" panose="020F0502020204030204" pitchFamily="34" charset="0"/>
                          <a:cs typeface="Calibri" panose="020F0502020204030204" pitchFamily="34" charset="0"/>
                        </a:rPr>
                        <a:t> et </a:t>
                      </a:r>
                      <a:r>
                        <a:rPr lang="en-US" sz="1200" dirty="0" err="1">
                          <a:solidFill>
                            <a:srgbClr val="7E7E7E"/>
                          </a:solidFill>
                          <a:highlight>
                            <a:srgbClr val="FFFFFF"/>
                          </a:highlight>
                          <a:latin typeface="Calibri" panose="020F0502020204030204" pitchFamily="34" charset="0"/>
                          <a:cs typeface="Calibri" panose="020F0502020204030204" pitchFamily="34" charset="0"/>
                        </a:rPr>
                        <a:t>une</a:t>
                      </a:r>
                      <a:r>
                        <a:rPr lang="en-US" sz="1200" dirty="0">
                          <a:solidFill>
                            <a:srgbClr val="7E7E7E"/>
                          </a:solidFill>
                          <a:highlight>
                            <a:srgbClr val="FFFFFF"/>
                          </a:highlight>
                          <a:latin typeface="Calibri" panose="020F0502020204030204" pitchFamily="34" charset="0"/>
                          <a:cs typeface="Calibri" panose="020F0502020204030204" pitchFamily="34" charset="0"/>
                        </a:rPr>
                        <a:t> transparence </a:t>
                      </a:r>
                      <a:r>
                        <a:rPr lang="en-US" sz="1200" dirty="0" err="1">
                          <a:solidFill>
                            <a:srgbClr val="7E7E7E"/>
                          </a:solidFill>
                          <a:highlight>
                            <a:srgbClr val="FFFFFF"/>
                          </a:highlight>
                          <a:latin typeface="Calibri" panose="020F0502020204030204" pitchFamily="34" charset="0"/>
                          <a:cs typeface="Calibri" panose="020F0502020204030204" pitchFamily="34" charset="0"/>
                        </a:rPr>
                        <a:t>totale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ou</a:t>
                      </a:r>
                      <a:r>
                        <a:rPr lang="en-US" sz="1200" dirty="0">
                          <a:solidFill>
                            <a:srgbClr val="7E7E7E"/>
                          </a:solidFill>
                          <a:highlight>
                            <a:srgbClr val="FFFFFF"/>
                          </a:highlight>
                          <a:latin typeface="Calibri" panose="020F0502020204030204" pitchFamily="34" charset="0"/>
                          <a:cs typeface="Calibri" panose="020F0502020204030204" pitchFamily="34" charset="0"/>
                        </a:rPr>
                        <a:t> par interview, </a:t>
                      </a:r>
                      <a:r>
                        <a:rPr lang="en-US" sz="1200" dirty="0" err="1">
                          <a:solidFill>
                            <a:srgbClr val="7E7E7E"/>
                          </a:solidFill>
                          <a:highlight>
                            <a:srgbClr val="FFFFFF"/>
                          </a:highlight>
                          <a:latin typeface="Calibri" panose="020F0502020204030204" pitchFamily="34" charset="0"/>
                          <a:cs typeface="Calibri" panose="020F0502020204030204" pitchFamily="34" charset="0"/>
                        </a:rPr>
                        <a:t>ou</a:t>
                      </a:r>
                      <a:r>
                        <a:rPr lang="en-US" sz="1200" dirty="0">
                          <a:solidFill>
                            <a:srgbClr val="7E7E7E"/>
                          </a:solidFill>
                          <a:highlight>
                            <a:srgbClr val="FFFFFF"/>
                          </a:highlight>
                          <a:latin typeface="Calibri" panose="020F0502020204030204" pitchFamily="34" charset="0"/>
                          <a:cs typeface="Calibri" panose="020F0502020204030204" pitchFamily="34" charset="0"/>
                        </a:rPr>
                        <a:t> sur FB. </a:t>
                      </a:r>
                      <a:r>
                        <a:rPr lang="en-US" sz="1200" dirty="0" err="1">
                          <a:solidFill>
                            <a:srgbClr val="7E7E7E"/>
                          </a:solidFill>
                          <a:highlight>
                            <a:srgbClr val="FFFFFF"/>
                          </a:highlight>
                          <a:latin typeface="Calibri" panose="020F0502020204030204" pitchFamily="34" charset="0"/>
                          <a:cs typeface="Calibri" panose="020F0502020204030204" pitchFamily="34" charset="0"/>
                        </a:rPr>
                        <a:t>En</a:t>
                      </a:r>
                      <a:r>
                        <a:rPr lang="en-US" sz="1200" dirty="0">
                          <a:solidFill>
                            <a:srgbClr val="7E7E7E"/>
                          </a:solidFill>
                          <a:highlight>
                            <a:srgbClr val="FFFFFF"/>
                          </a:highlight>
                          <a:latin typeface="Calibri" panose="020F0502020204030204" pitchFamily="34" charset="0"/>
                          <a:cs typeface="Calibri" panose="020F0502020204030204" pitchFamily="34" charset="0"/>
                        </a:rPr>
                        <a:t> dix </a:t>
                      </a:r>
                      <a:r>
                        <a:rPr lang="en-US" sz="1200" dirty="0" err="1">
                          <a:solidFill>
                            <a:srgbClr val="7E7E7E"/>
                          </a:solidFill>
                          <a:highlight>
                            <a:srgbClr val="FFFFFF"/>
                          </a:highlight>
                          <a:latin typeface="Calibri" panose="020F0502020204030204" pitchFamily="34" charset="0"/>
                          <a:cs typeface="Calibri" panose="020F0502020204030204" pitchFamily="34" charset="0"/>
                        </a:rPr>
                        <a:t>ans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voir</a:t>
                      </a:r>
                      <a:r>
                        <a:rPr lang="en-US" sz="1200" dirty="0">
                          <a:solidFill>
                            <a:srgbClr val="7E7E7E"/>
                          </a:solidFill>
                          <a:highlight>
                            <a:srgbClr val="FFFFFF"/>
                          </a:highlight>
                          <a:latin typeface="Calibri" panose="020F0502020204030204" pitchFamily="34" charset="0"/>
                          <a:cs typeface="Calibri" panose="020F0502020204030204" pitchFamily="34" charset="0"/>
                        </a:rPr>
                        <a:t> plus on a </a:t>
                      </a:r>
                      <a:r>
                        <a:rPr lang="en-US" sz="1200" dirty="0" err="1">
                          <a:solidFill>
                            <a:srgbClr val="7E7E7E"/>
                          </a:solidFill>
                          <a:highlight>
                            <a:srgbClr val="FFFFFF"/>
                          </a:highlight>
                          <a:latin typeface="Calibri" panose="020F0502020204030204" pitchFamily="34" charset="0"/>
                          <a:cs typeface="Calibri" panose="020F0502020204030204" pitchFamily="34" charset="0"/>
                        </a:rPr>
                        <a:t>eu</a:t>
                      </a:r>
                      <a:r>
                        <a:rPr lang="en-US" sz="1200" dirty="0">
                          <a:solidFill>
                            <a:srgbClr val="7E7E7E"/>
                          </a:solidFill>
                          <a:highlight>
                            <a:srgbClr val="FFFFFF"/>
                          </a:highlight>
                          <a:latin typeface="Calibri" panose="020F0502020204030204" pitchFamily="34" charset="0"/>
                          <a:cs typeface="Calibri" panose="020F0502020204030204" pitchFamily="34" charset="0"/>
                        </a:rPr>
                        <a:t> des </a:t>
                      </a:r>
                      <a:r>
                        <a:rPr lang="en-US" sz="1200" dirty="0" err="1">
                          <a:solidFill>
                            <a:srgbClr val="7E7E7E"/>
                          </a:solidFill>
                          <a:highlight>
                            <a:srgbClr val="FFFFFF"/>
                          </a:highlight>
                          <a:latin typeface="Calibri" panose="020F0502020204030204" pitchFamily="34" charset="0"/>
                          <a:cs typeface="Calibri" panose="020F0502020204030204" pitchFamily="34" charset="0"/>
                        </a:rPr>
                        <a:t>présidents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pourris</a:t>
                      </a:r>
                      <a:r>
                        <a:rPr lang="en-US" sz="1200" dirty="0">
                          <a:solidFill>
                            <a:srgbClr val="7E7E7E"/>
                          </a:solidFill>
                          <a:highlight>
                            <a:srgbClr val="FFFFFF"/>
                          </a:highlight>
                          <a:latin typeface="Calibri" panose="020F0502020204030204" pitchFamily="34" charset="0"/>
                          <a:cs typeface="Calibri" panose="020F0502020204030204" pitchFamily="34" charset="0"/>
                        </a:rPr>
                        <a:t> pas </a:t>
                      </a:r>
                      <a:r>
                        <a:rPr lang="en-US" sz="1200" dirty="0" err="1">
                          <a:solidFill>
                            <a:srgbClr val="7E7E7E"/>
                          </a:solidFill>
                          <a:highlight>
                            <a:srgbClr val="FFFFFF"/>
                          </a:highlight>
                          <a:latin typeface="Calibri" panose="020F0502020204030204" pitchFamily="34" charset="0"/>
                          <a:cs typeface="Calibri" panose="020F0502020204030204" pitchFamily="34" charset="0"/>
                        </a:rPr>
                        <a:t>diverses</a:t>
                      </a:r>
                      <a:r>
                        <a:rPr lang="en-US" sz="1200" dirty="0">
                          <a:solidFill>
                            <a:srgbClr val="7E7E7E"/>
                          </a:solidFill>
                          <a:highlight>
                            <a:srgbClr val="FFFFFF"/>
                          </a:highlight>
                          <a:latin typeface="Calibri" panose="020F0502020204030204" pitchFamily="34" charset="0"/>
                          <a:cs typeface="Calibri" panose="020F0502020204030204" pitchFamily="34" charset="0"/>
                        </a:rPr>
                        <a:t> affaires, la </a:t>
                      </a:r>
                      <a:r>
                        <a:rPr lang="en-US" sz="1200" dirty="0" err="1">
                          <a:solidFill>
                            <a:srgbClr val="7E7E7E"/>
                          </a:solidFill>
                          <a:highlight>
                            <a:srgbClr val="FFFFFF"/>
                          </a:highlight>
                          <a:latin typeface="Calibri" panose="020F0502020204030204" pitchFamily="34" charset="0"/>
                          <a:cs typeface="Calibri" panose="020F0502020204030204" pitchFamily="34" charset="0"/>
                        </a:rPr>
                        <a:t>soif</a:t>
                      </a:r>
                      <a:r>
                        <a:rPr lang="en-US" sz="1200" dirty="0">
                          <a:solidFill>
                            <a:srgbClr val="7E7E7E"/>
                          </a:solidFill>
                          <a:highlight>
                            <a:srgbClr val="FFFFFF"/>
                          </a:highlight>
                          <a:latin typeface="Calibri" panose="020F0502020204030204" pitchFamily="34" charset="0"/>
                          <a:cs typeface="Calibri" panose="020F0502020204030204" pitchFamily="34" charset="0"/>
                        </a:rPr>
                        <a:t> de </a:t>
                      </a:r>
                      <a:r>
                        <a:rPr lang="en-US" sz="1200" dirty="0" err="1">
                          <a:solidFill>
                            <a:srgbClr val="7E7E7E"/>
                          </a:solidFill>
                          <a:highlight>
                            <a:srgbClr val="FFFFFF"/>
                          </a:highlight>
                          <a:latin typeface="Calibri" panose="020F0502020204030204" pitchFamily="34" charset="0"/>
                          <a:cs typeface="Calibri" panose="020F0502020204030204" pitchFamily="34" charset="0"/>
                        </a:rPr>
                        <a:t>l'argent</a:t>
                      </a:r>
                      <a:r>
                        <a:rPr lang="en-US" sz="1200" dirty="0">
                          <a:solidFill>
                            <a:srgbClr val="7E7E7E"/>
                          </a:solidFill>
                          <a:highlight>
                            <a:srgbClr val="FFFFFF"/>
                          </a:highlight>
                          <a:latin typeface="Calibri" panose="020F0502020204030204" pitchFamily="34" charset="0"/>
                          <a:cs typeface="Calibri" panose="020F0502020204030204" pitchFamily="34" charset="0"/>
                        </a:rPr>
                        <a:t> et du </a:t>
                      </a:r>
                      <a:r>
                        <a:rPr lang="en-US" sz="1200" dirty="0" err="1">
                          <a:solidFill>
                            <a:srgbClr val="7E7E7E"/>
                          </a:solidFill>
                          <a:highlight>
                            <a:srgbClr val="FFFFFF"/>
                          </a:highlight>
                          <a:latin typeface="Calibri" panose="020F0502020204030204" pitchFamily="34" charset="0"/>
                          <a:cs typeface="Calibri" panose="020F0502020204030204" pitchFamily="34" charset="0"/>
                        </a:rPr>
                        <a:t>pouvoir</a:t>
                      </a:r>
                      <a:r>
                        <a:rPr lang="en-US" sz="1200" dirty="0">
                          <a:solidFill>
                            <a:srgbClr val="7E7E7E"/>
                          </a:solidFill>
                          <a:highlight>
                            <a:srgbClr val="FFFFFF"/>
                          </a:highlight>
                          <a:latin typeface="Calibri" panose="020F0502020204030204" pitchFamily="34" charset="0"/>
                          <a:cs typeface="Calibri" panose="020F0502020204030204" pitchFamily="34" charset="0"/>
                        </a:rPr>
                        <a:t>... ca ne </a:t>
                      </a:r>
                      <a:r>
                        <a:rPr lang="en-US" sz="1200" dirty="0" err="1">
                          <a:solidFill>
                            <a:srgbClr val="7E7E7E"/>
                          </a:solidFill>
                          <a:highlight>
                            <a:srgbClr val="FFFFFF"/>
                          </a:highlight>
                          <a:latin typeface="Calibri" panose="020F0502020204030204" pitchFamily="34" charset="0"/>
                          <a:cs typeface="Calibri" panose="020F0502020204030204" pitchFamily="34" charset="0"/>
                        </a:rPr>
                        <a:t>peut</a:t>
                      </a:r>
                      <a:r>
                        <a:rPr lang="en-US" sz="1200" dirty="0">
                          <a:solidFill>
                            <a:srgbClr val="7E7E7E"/>
                          </a:solidFill>
                          <a:highlight>
                            <a:srgbClr val="FFFFFF"/>
                          </a:highlight>
                          <a:latin typeface="Calibri" panose="020F0502020204030204" pitchFamily="34" charset="0"/>
                          <a:cs typeface="Calibri" panose="020F0502020204030204" pitchFamily="34" charset="0"/>
                        </a:rPr>
                        <a:t> plus </a:t>
                      </a:r>
                      <a:r>
                        <a:rPr lang="en-US" sz="1200" dirty="0" err="1">
                          <a:solidFill>
                            <a:srgbClr val="7E7E7E"/>
                          </a:solidFill>
                          <a:highlight>
                            <a:srgbClr val="FFFFFF"/>
                          </a:highlight>
                          <a:latin typeface="Calibri" panose="020F0502020204030204" pitchFamily="34" charset="0"/>
                          <a:cs typeface="Calibri" panose="020F0502020204030204" pitchFamily="34" charset="0"/>
                        </a:rPr>
                        <a:t>durer</a:t>
                      </a:r>
                      <a:r>
                        <a:rPr lang="en-US" sz="1200" dirty="0">
                          <a:solidFill>
                            <a:srgbClr val="7E7E7E"/>
                          </a:solidFill>
                          <a:highlight>
                            <a:srgbClr val="FFFFFF"/>
                          </a:highlight>
                          <a:latin typeface="Calibri" panose="020F0502020204030204" pitchFamily="34" charset="0"/>
                          <a:cs typeface="Calibri" panose="020F0502020204030204" pitchFamily="34" charset="0"/>
                        </a:rPr>
                        <a:t>. Le prochain </a:t>
                      </a:r>
                      <a:r>
                        <a:rPr lang="en-US" sz="1200" dirty="0" err="1">
                          <a:solidFill>
                            <a:srgbClr val="7E7E7E"/>
                          </a:solidFill>
                          <a:highlight>
                            <a:srgbClr val="FFFFFF"/>
                          </a:highlight>
                          <a:latin typeface="Calibri" panose="020F0502020204030204" pitchFamily="34" charset="0"/>
                          <a:cs typeface="Calibri" panose="020F0502020204030204" pitchFamily="34" charset="0"/>
                        </a:rPr>
                        <a:t>président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doit</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être</a:t>
                      </a:r>
                      <a:r>
                        <a:rPr lang="en-US" sz="1200" dirty="0">
                          <a:solidFill>
                            <a:srgbClr val="7E7E7E"/>
                          </a:solidFill>
                          <a:highlight>
                            <a:srgbClr val="FFFFFF"/>
                          </a:highlight>
                          <a:latin typeface="Calibri" panose="020F0502020204030204" pitchFamily="34" charset="0"/>
                          <a:cs typeface="Calibri" panose="020F0502020204030204" pitchFamily="34" charset="0"/>
                        </a:rPr>
                        <a:t> clean, et </a:t>
                      </a:r>
                      <a:r>
                        <a:rPr lang="en-US" sz="1200" dirty="0" err="1">
                          <a:solidFill>
                            <a:srgbClr val="7E7E7E"/>
                          </a:solidFill>
                          <a:highlight>
                            <a:srgbClr val="FFFFFF"/>
                          </a:highlight>
                          <a:latin typeface="Calibri" panose="020F0502020204030204" pitchFamily="34" charset="0"/>
                          <a:cs typeface="Calibri" panose="020F0502020204030204" pitchFamily="34" charset="0"/>
                        </a:rPr>
                        <a:t>agir</a:t>
                      </a:r>
                      <a:r>
                        <a:rPr lang="en-US" sz="1200" dirty="0">
                          <a:solidFill>
                            <a:srgbClr val="7E7E7E"/>
                          </a:solidFill>
                          <a:highlight>
                            <a:srgbClr val="FFFFFF"/>
                          </a:highlight>
                          <a:latin typeface="Calibri" panose="020F0502020204030204" pitchFamily="34" charset="0"/>
                          <a:cs typeface="Calibri" panose="020F0502020204030204" pitchFamily="34" charset="0"/>
                        </a:rPr>
                        <a:t> pour le </a:t>
                      </a:r>
                      <a:r>
                        <a:rPr lang="en-US" sz="1200" dirty="0" err="1">
                          <a:solidFill>
                            <a:srgbClr val="7E7E7E"/>
                          </a:solidFill>
                          <a:highlight>
                            <a:srgbClr val="FFFFFF"/>
                          </a:highlight>
                          <a:latin typeface="Calibri" panose="020F0502020204030204" pitchFamily="34" charset="0"/>
                          <a:cs typeface="Calibri" panose="020F0502020204030204" pitchFamily="34" charset="0"/>
                        </a:rPr>
                        <a:t>peuple</a:t>
                      </a:r>
                      <a:r>
                        <a:rPr lang="en-US" sz="1200" dirty="0">
                          <a:solidFill>
                            <a:srgbClr val="7E7E7E"/>
                          </a:solidFill>
                          <a:highlight>
                            <a:srgbClr val="FFFFFF"/>
                          </a:highlight>
                          <a:latin typeface="Calibri" panose="020F0502020204030204" pitchFamily="34" charset="0"/>
                          <a:cs typeface="Calibri" panose="020F0502020204030204" pitchFamily="34" charset="0"/>
                        </a:rPr>
                        <a:t> et pas pour </a:t>
                      </a:r>
                      <a:r>
                        <a:rPr lang="en-US" sz="1200" dirty="0" err="1">
                          <a:solidFill>
                            <a:srgbClr val="7E7E7E"/>
                          </a:solidFill>
                          <a:highlight>
                            <a:srgbClr val="FFFFFF"/>
                          </a:highlight>
                          <a:latin typeface="Calibri" panose="020F0502020204030204" pitchFamily="34" charset="0"/>
                          <a:cs typeface="Calibri" panose="020F0502020204030204" pitchFamily="34" charset="0"/>
                        </a:rPr>
                        <a:t>servir</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ses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propres</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intérêts</a:t>
                      </a:r>
                      <a:r>
                        <a:rPr lang="en-US" sz="1200" dirty="0">
                          <a:solidFill>
                            <a:srgbClr val="7E7E7E"/>
                          </a:solidFill>
                          <a:highlight>
                            <a:srgbClr val="FFFFFF"/>
                          </a:highlight>
                          <a:latin typeface="Calibri" panose="020F0502020204030204" pitchFamily="34" charset="0"/>
                          <a:cs typeface="Calibri" panose="020F0502020204030204" pitchFamily="34" charset="0"/>
                        </a:rPr>
                        <a:t>. Je </a:t>
                      </a:r>
                      <a:r>
                        <a:rPr lang="en-US" sz="1200" dirty="0" err="1">
                          <a:solidFill>
                            <a:srgbClr val="7E7E7E"/>
                          </a:solidFill>
                          <a:highlight>
                            <a:srgbClr val="FFFFFF"/>
                          </a:highlight>
                          <a:latin typeface="Calibri" panose="020F0502020204030204" pitchFamily="34" charset="0"/>
                          <a:cs typeface="Calibri" panose="020F0502020204030204" pitchFamily="34" charset="0"/>
                        </a:rPr>
                        <a:t>rappelle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juste</a:t>
                      </a:r>
                      <a:r>
                        <a:rPr lang="en-US" sz="1200" dirty="0">
                          <a:solidFill>
                            <a:srgbClr val="7E7E7E"/>
                          </a:solidFill>
                          <a:highlight>
                            <a:srgbClr val="FFFFFF"/>
                          </a:highlight>
                          <a:latin typeface="Calibri" panose="020F0502020204030204" pitchFamily="34" charset="0"/>
                          <a:cs typeface="Calibri" panose="020F0502020204030204" pitchFamily="34" charset="0"/>
                        </a:rPr>
                        <a:t> que </a:t>
                      </a:r>
                      <a:r>
                        <a:rPr lang="en-US" sz="1200" dirty="0" err="1">
                          <a:solidFill>
                            <a:srgbClr val="7E7E7E"/>
                          </a:solidFill>
                          <a:highlight>
                            <a:srgbClr val="FFFFFF"/>
                          </a:highlight>
                          <a:latin typeface="Calibri" panose="020F0502020204030204" pitchFamily="34" charset="0"/>
                          <a:cs typeface="Calibri" panose="020F0502020204030204" pitchFamily="34" charset="0"/>
                        </a:rPr>
                        <a:t>ces</a:t>
                      </a:r>
                      <a:r>
                        <a:rPr lang="en-US" sz="1200" dirty="0">
                          <a:solidFill>
                            <a:srgbClr val="7E7E7E"/>
                          </a:solidFill>
                          <a:highlight>
                            <a:srgbClr val="FFFFFF"/>
                          </a:highlight>
                          <a:latin typeface="Calibri" panose="020F0502020204030204" pitchFamily="34" charset="0"/>
                          <a:cs typeface="Calibri" panose="020F0502020204030204" pitchFamily="34" charset="0"/>
                        </a:rPr>
                        <a:t> articles de France 24 son public et consultable par </a:t>
                      </a:r>
                      <a:r>
                        <a:rPr lang="en-US" sz="1200" dirty="0" err="1">
                          <a:solidFill>
                            <a:srgbClr val="7E7E7E"/>
                          </a:solidFill>
                          <a:highlight>
                            <a:srgbClr val="FFFFFF"/>
                          </a:highlight>
                          <a:latin typeface="Calibri" panose="020F0502020204030204" pitchFamily="34" charset="0"/>
                          <a:cs typeface="Calibri" panose="020F0502020204030204" pitchFamily="34" charset="0"/>
                        </a:rPr>
                        <a:t>tous</a:t>
                      </a:r>
                      <a:r>
                        <a:rPr lang="en-US" sz="1200" dirty="0">
                          <a:solidFill>
                            <a:srgbClr val="7E7E7E"/>
                          </a:solidFill>
                          <a:highlight>
                            <a:srgbClr val="FFFFFF"/>
                          </a:highlight>
                          <a:latin typeface="Calibri" panose="020F0502020204030204" pitchFamily="34" charset="0"/>
                          <a:cs typeface="Calibri" panose="020F0502020204030204" pitchFamily="34" charset="0"/>
                        </a:rPr>
                        <a:t>, je </a:t>
                      </a:r>
                      <a:r>
                        <a:rPr lang="en-US" sz="1200" dirty="0" err="1">
                          <a:solidFill>
                            <a:srgbClr val="7E7E7E"/>
                          </a:solidFill>
                          <a:highlight>
                            <a:srgbClr val="FFFFFF"/>
                          </a:highlight>
                          <a:latin typeface="Calibri" panose="020F0502020204030204" pitchFamily="34" charset="0"/>
                          <a:cs typeface="Calibri" panose="020F0502020204030204" pitchFamily="34" charset="0"/>
                        </a:rPr>
                        <a:t>n'invente</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rien</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Cordialement</a:t>
                      </a:r>
                      <a:r>
                        <a:rPr lang="en-US" sz="1200" dirty="0">
                          <a:solidFill>
                            <a:srgbClr val="7E7E7E"/>
                          </a:solidFill>
                          <a:highlight>
                            <a:srgbClr val="FFFFFF"/>
                          </a:highlight>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1832746">
                <a:tc vMerge="1">
                  <a:txBody>
                    <a:bodyPr/>
                    <a:lstStyle/>
                    <a:p>
                      <a:endParaRPr lang="en-US"/>
                    </a:p>
                  </a:txBody>
                  <a:tcPr/>
                </a:tc>
                <a:tc>
                  <a:txBody>
                    <a:bodyPr/>
                    <a:lstStyle/>
                    <a:p>
                      <a:pPr lvl="0">
                        <a:lnSpc>
                          <a:spcPct val="100000"/>
                        </a:lnSpc>
                        <a:spcBef>
                          <a:spcPts val="0"/>
                        </a:spcBef>
                        <a:buNone/>
                      </a:pPr>
                      <a:r>
                        <a:rPr lang="en-US" sz="14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highlight>
                            <a:srgbClr val="FFFFFF"/>
                          </a:highlight>
                          <a:latin typeface="Calibri" panose="020F0502020204030204" pitchFamily="34" charset="0"/>
                          <a:cs typeface="Calibri" panose="020F0502020204030204" pitchFamily="34" charset="0"/>
                        </a:rPr>
                        <a:t>I don’t know, however, it’s old, it is from 2010. We cannot accuse </a:t>
                      </a:r>
                      <a:r>
                        <a:rPr lang="en-US" sz="1200" dirty="0" err="1">
                          <a:solidFill>
                            <a:srgbClr val="7E7E7E"/>
                          </a:solidFill>
                          <a:highlight>
                            <a:srgbClr val="FFFFFF"/>
                          </a:highlight>
                          <a:latin typeface="Calibri" panose="020F0502020204030204" pitchFamily="34" charset="0"/>
                          <a:cs typeface="Calibri" panose="020F0502020204030204" pitchFamily="34" charset="0"/>
                        </a:rPr>
                        <a:t>Fillon</a:t>
                      </a:r>
                      <a:r>
                        <a:rPr lang="en-US" sz="1200" dirty="0">
                          <a:solidFill>
                            <a:srgbClr val="7E7E7E"/>
                          </a:solidFill>
                          <a:highlight>
                            <a:srgbClr val="FFFFFF"/>
                          </a:highlight>
                          <a:latin typeface="Calibri" panose="020F0502020204030204" pitchFamily="34" charset="0"/>
                          <a:cs typeface="Calibri" panose="020F0502020204030204" pitchFamily="34" charset="0"/>
                        </a:rPr>
                        <a:t>, </a:t>
                      </a:r>
                      <a:r>
                        <a:rPr lang="en-US" sz="1200" dirty="0" err="1">
                          <a:solidFill>
                            <a:srgbClr val="7E7E7E"/>
                          </a:solidFill>
                          <a:highlight>
                            <a:srgbClr val="FFFFFF"/>
                          </a:highlight>
                          <a:latin typeface="Calibri" panose="020F0502020204030204" pitchFamily="34" charset="0"/>
                          <a:cs typeface="Calibri" panose="020F0502020204030204" pitchFamily="34" charset="0"/>
                        </a:rPr>
                        <a:t>Lepen</a:t>
                      </a:r>
                      <a:r>
                        <a:rPr lang="en-US" sz="1200" dirty="0">
                          <a:solidFill>
                            <a:srgbClr val="7E7E7E"/>
                          </a:solidFill>
                          <a:highlight>
                            <a:srgbClr val="FFFFFF"/>
                          </a:highlight>
                          <a:latin typeface="Calibri" panose="020F0502020204030204" pitchFamily="34" charset="0"/>
                          <a:cs typeface="Calibri" panose="020F0502020204030204" pitchFamily="34" charset="0"/>
                        </a:rPr>
                        <a:t> and Macron...  for phony jobs and embezzlement and favoritism if Mr. </a:t>
                      </a:r>
                      <a:r>
                        <a:rPr lang="en-US" sz="1200" dirty="0" err="1">
                          <a:solidFill>
                            <a:srgbClr val="7E7E7E"/>
                          </a:solidFill>
                          <a:highlight>
                            <a:srgbClr val="FFFFFF"/>
                          </a:highlight>
                          <a:latin typeface="Calibri" panose="020F0502020204030204" pitchFamily="34" charset="0"/>
                          <a:cs typeface="Calibri" panose="020F0502020204030204" pitchFamily="34" charset="0"/>
                        </a:rPr>
                        <a:t>Mélenchon</a:t>
                      </a:r>
                      <a:r>
                        <a:rPr lang="en-US" sz="1200" dirty="0">
                          <a:solidFill>
                            <a:srgbClr val="7E7E7E"/>
                          </a:solidFill>
                          <a:highlight>
                            <a:srgbClr val="FFFFFF"/>
                          </a:highlight>
                          <a:latin typeface="Calibri" panose="020F0502020204030204" pitchFamily="34" charset="0"/>
                          <a:cs typeface="Calibri" panose="020F0502020204030204" pitchFamily="34" charset="0"/>
                        </a:rPr>
                        <a:t> is not totally transparent. So for his future electors, I would like that that honesty and total transparence be established, either by an interview or FB. For ten years or even more, we have had presidents involved in many affairs, as a sign of thirst for money and power...  It cannot last longer. </a:t>
                      </a:r>
                      <a:r>
                        <a:rPr lang="en-US" sz="1200" u="sng" dirty="0">
                          <a:solidFill>
                            <a:srgbClr val="7E7E7E"/>
                          </a:solidFill>
                          <a:highlight>
                            <a:srgbClr val="FFFFFF"/>
                          </a:highlight>
                          <a:latin typeface="Calibri" panose="020F0502020204030204" pitchFamily="34" charset="0"/>
                          <a:cs typeface="Calibri" panose="020F0502020204030204" pitchFamily="34" charset="0"/>
                        </a:rPr>
                        <a:t>The next president has to be clean, should act for the people, and should not serve his own interest</a:t>
                      </a:r>
                      <a:r>
                        <a:rPr lang="en-US" sz="1200" dirty="0">
                          <a:solidFill>
                            <a:srgbClr val="7E7E7E"/>
                          </a:solidFill>
                          <a:highlight>
                            <a:srgbClr val="FFFFFF"/>
                          </a:highlight>
                          <a:latin typeface="Calibri" panose="020F0502020204030204" pitchFamily="34" charset="0"/>
                          <a:cs typeface="Calibri" panose="020F0502020204030204" pitchFamily="34" charset="0"/>
                        </a:rPr>
                        <a:t>s. I just wanted to remind you of the fact that the articles by France 24 are public and accessible to everybody, I don’t make up anything. Sincerely.</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9996" y="3700456"/>
            <a:ext cx="2658100" cy="1848856"/>
          </a:xfrm>
          <a:prstGeom prst="rect">
            <a:avLst/>
          </a:prstGeom>
        </p:spPr>
      </p:pic>
      <p:graphicFrame>
        <p:nvGraphicFramePr>
          <p:cNvPr id="9" name="Shape 544">
            <a:extLst>
              <a:ext uri="{FF2B5EF4-FFF2-40B4-BE49-F238E27FC236}">
                <a16:creationId xmlns:a16="http://schemas.microsoft.com/office/drawing/2014/main" xmlns="" id="{E9713DD2-2C00-4F48-A437-DCDA36B87CF0}"/>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4"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AC7974C2-D70B-460E-BA15-FBE8611144F5}"/>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1" name="Rectangle 10">
            <a:extLst>
              <a:ext uri="{FF2B5EF4-FFF2-40B4-BE49-F238E27FC236}">
                <a16:creationId xmlns:a16="http://schemas.microsoft.com/office/drawing/2014/main" xmlns="" id="{DA4E07AD-1C69-480C-AD15-D2573EAC784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19747849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Extend the argument</a:t>
            </a:r>
            <a:endParaRPr lang="en-US" sz="3600" dirty="0"/>
          </a:p>
        </p:txBody>
      </p:sp>
      <p:graphicFrame>
        <p:nvGraphicFramePr>
          <p:cNvPr id="7" name="Shape 539"/>
          <p:cNvGraphicFramePr/>
          <p:nvPr>
            <p:extLst>
              <p:ext uri="{D42A27DB-BD31-4B8C-83A1-F6EECF244321}">
                <p14:modId xmlns:p14="http://schemas.microsoft.com/office/powerpoint/2010/main" val="3707090725"/>
              </p:ext>
            </p:extLst>
          </p:nvPr>
        </p:nvGraphicFramePr>
        <p:xfrm>
          <a:off x="960822" y="2260855"/>
          <a:ext cx="10869825" cy="2312869"/>
        </p:xfrm>
        <a:graphic>
          <a:graphicData uri="http://schemas.openxmlformats.org/drawingml/2006/table">
            <a:tbl>
              <a:tblPr>
                <a:noFill/>
              </a:tblPr>
              <a:tblGrid>
                <a:gridCol w="341662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75147">
                  <a:extLst>
                    <a:ext uri="{9D8B030D-6E8A-4147-A177-3AD203B41FA5}">
                      <a16:colId xmlns:a16="http://schemas.microsoft.com/office/drawing/2014/main" xmlns="" val="20002"/>
                    </a:ext>
                  </a:extLst>
                </a:gridCol>
              </a:tblGrid>
              <a:tr h="392689">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7E7E7E"/>
                          </a:solidFill>
                          <a:latin typeface="Calibri" panose="020F0502020204030204" pitchFamily="34" charset="0"/>
                          <a:ea typeface="+mn-ea"/>
                          <a:cs typeface="Calibri" panose="020F0502020204030204" pitchFamily="34" charset="0"/>
                          <a:sym typeface="Arial"/>
                        </a:rPr>
                        <a:t>Left-wing blog citing the presumed affairs of Macron.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t>
                      </a:r>
                      <a:r>
                        <a:rPr lang="en-US" sz="1200" dirty="0" err="1">
                          <a:solidFill>
                            <a:srgbClr val="7E7E7E"/>
                          </a:solidFill>
                          <a:latin typeface="Calibri" panose="020F0502020204030204" pitchFamily="34" charset="0"/>
                          <a:cs typeface="Calibri" panose="020F0502020204030204" pitchFamily="34" charset="0"/>
                        </a:rPr>
                        <a:t>Quand</a:t>
                      </a:r>
                      <a:r>
                        <a:rPr lang="en-US" sz="1200" dirty="0">
                          <a:solidFill>
                            <a:srgbClr val="7E7E7E"/>
                          </a:solidFill>
                          <a:latin typeface="Calibri" panose="020F0502020204030204" pitchFamily="34" charset="0"/>
                          <a:cs typeface="Calibri" panose="020F0502020204030204" pitchFamily="34" charset="0"/>
                        </a:rPr>
                        <a:t> on </a:t>
                      </a:r>
                      <a:r>
                        <a:rPr lang="en-US" sz="1200" dirty="0" err="1">
                          <a:solidFill>
                            <a:srgbClr val="7E7E7E"/>
                          </a:solidFill>
                          <a:latin typeface="Calibri" panose="020F0502020204030204" pitchFamily="34" charset="0"/>
                          <a:cs typeface="Calibri" panose="020F0502020204030204" pitchFamily="34" charset="0"/>
                        </a:rPr>
                        <a:t>travaille</a:t>
                      </a:r>
                      <a:r>
                        <a:rPr lang="en-US" sz="1200" dirty="0">
                          <a:solidFill>
                            <a:srgbClr val="7E7E7E"/>
                          </a:solidFill>
                          <a:latin typeface="Calibri" panose="020F0502020204030204" pitchFamily="34" charset="0"/>
                          <a:cs typeface="Calibri" panose="020F0502020204030204" pitchFamily="34" charset="0"/>
                        </a:rPr>
                        <a:t> pour </a:t>
                      </a:r>
                      <a:r>
                        <a:rPr lang="en-US" sz="1200" dirty="0" err="1">
                          <a:solidFill>
                            <a:srgbClr val="7E7E7E"/>
                          </a:solidFill>
                          <a:latin typeface="Calibri" panose="020F0502020204030204" pitchFamily="34" charset="0"/>
                          <a:cs typeface="Calibri" panose="020F0502020204030204" pitchFamily="34" charset="0"/>
                        </a:rPr>
                        <a:t>d'autres</a:t>
                      </a:r>
                      <a:r>
                        <a:rPr lang="en-US" sz="1200" dirty="0">
                          <a:solidFill>
                            <a:srgbClr val="7E7E7E"/>
                          </a:solidFill>
                          <a:latin typeface="Calibri" panose="020F0502020204030204" pitchFamily="34" charset="0"/>
                          <a:cs typeface="Calibri" panose="020F0502020204030204" pitchFamily="34" charset="0"/>
                        </a:rPr>
                        <a:t>, on ne </a:t>
                      </a:r>
                      <a:r>
                        <a:rPr lang="en-US" sz="1200" dirty="0" err="1">
                          <a:solidFill>
                            <a:srgbClr val="7E7E7E"/>
                          </a:solidFill>
                          <a:latin typeface="Calibri" panose="020F0502020204030204" pitchFamily="34" charset="0"/>
                          <a:cs typeface="Calibri" panose="020F0502020204030204" pitchFamily="34" charset="0"/>
                        </a:rPr>
                        <a:t>travaille</a:t>
                      </a:r>
                      <a:r>
                        <a:rPr lang="en-US" sz="1200" dirty="0">
                          <a:solidFill>
                            <a:srgbClr val="7E7E7E"/>
                          </a:solidFill>
                          <a:latin typeface="Calibri" panose="020F0502020204030204" pitchFamily="34" charset="0"/>
                          <a:cs typeface="Calibri" panose="020F0502020204030204" pitchFamily="34" charset="0"/>
                        </a:rPr>
                        <a:t> pas pour le </a:t>
                      </a:r>
                      <a:r>
                        <a:rPr lang="en-US" sz="1200" dirty="0" err="1">
                          <a:solidFill>
                            <a:srgbClr val="7E7E7E"/>
                          </a:solidFill>
                          <a:latin typeface="Calibri" panose="020F0502020204030204" pitchFamily="34" charset="0"/>
                          <a:cs typeface="Calibri" panose="020F0502020204030204" pitchFamily="34" charset="0"/>
                        </a:rPr>
                        <a:t>Peuple</a:t>
                      </a:r>
                      <a:r>
                        <a:rPr lang="en-US" sz="1200" dirty="0">
                          <a:solidFill>
                            <a:srgbClr val="7E7E7E"/>
                          </a:solidFill>
                          <a:latin typeface="Calibri" panose="020F0502020204030204" pitchFamily="34" charset="0"/>
                          <a:cs typeface="Calibri" panose="020F0502020204030204" pitchFamily="34" charset="0"/>
                        </a:rPr>
                        <a:t>. 4 </a:t>
                      </a:r>
                      <a:r>
                        <a:rPr lang="en-US" sz="1200" dirty="0" err="1">
                          <a:solidFill>
                            <a:srgbClr val="7E7E7E"/>
                          </a:solidFill>
                          <a:latin typeface="Calibri" panose="020F0502020204030204" pitchFamily="34" charset="0"/>
                          <a:cs typeface="Calibri" panose="020F0502020204030204" pitchFamily="34" charset="0"/>
                        </a:rPr>
                        <a:t>candidats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sont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mouillés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dans</a:t>
                      </a:r>
                      <a:r>
                        <a:rPr lang="en-US" sz="1200" dirty="0">
                          <a:solidFill>
                            <a:srgbClr val="7E7E7E"/>
                          </a:solidFill>
                          <a:latin typeface="Calibri" panose="020F0502020204030204" pitchFamily="34" charset="0"/>
                          <a:cs typeface="Calibri" panose="020F0502020204030204" pitchFamily="34" charset="0"/>
                        </a:rPr>
                        <a:t> des </a:t>
                      </a:r>
                      <a:r>
                        <a:rPr lang="en-US" sz="1200" dirty="0" err="1">
                          <a:solidFill>
                            <a:srgbClr val="7E7E7E"/>
                          </a:solidFill>
                          <a:latin typeface="Calibri" panose="020F0502020204030204" pitchFamily="34" charset="0"/>
                          <a:cs typeface="Calibri" panose="020F0502020204030204" pitchFamily="34" charset="0"/>
                        </a:rPr>
                        <a:t>conflits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d'intérêts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avant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même</a:t>
                      </a:r>
                      <a:r>
                        <a:rPr lang="en-US" sz="1200" dirty="0">
                          <a:solidFill>
                            <a:srgbClr val="7E7E7E"/>
                          </a:solidFill>
                          <a:latin typeface="Calibri" panose="020F0502020204030204" pitchFamily="34" charset="0"/>
                          <a:cs typeface="Calibri" panose="020F0502020204030204" pitchFamily="34" charset="0"/>
                        </a:rPr>
                        <a:t> les </a:t>
                      </a:r>
                      <a:r>
                        <a:rPr lang="en-US" sz="1200" dirty="0" err="1">
                          <a:solidFill>
                            <a:srgbClr val="7E7E7E"/>
                          </a:solidFill>
                          <a:latin typeface="Calibri" panose="020F0502020204030204" pitchFamily="34" charset="0"/>
                          <a:cs typeface="Calibri" panose="020F0502020204030204" pitchFamily="34" charset="0"/>
                        </a:rPr>
                        <a:t>élections</a:t>
                      </a:r>
                      <a:r>
                        <a:rPr lang="en-US" sz="1200" dirty="0">
                          <a:solidFill>
                            <a:srgbClr val="7E7E7E"/>
                          </a:solidFill>
                          <a:latin typeface="Calibri" panose="020F0502020204030204" pitchFamily="34" charset="0"/>
                          <a:cs typeface="Calibri" panose="020F0502020204030204" pitchFamily="34" charset="0"/>
                        </a:rPr>
                        <a:t> : </a:t>
                      </a:r>
                      <a:r>
                        <a:rPr lang="en-US" sz="1200" dirty="0" err="1">
                          <a:solidFill>
                            <a:srgbClr val="7E7E7E"/>
                          </a:solidFill>
                          <a:latin typeface="Calibri" panose="020F0502020204030204" pitchFamily="34" charset="0"/>
                          <a:cs typeface="Calibri" panose="020F0502020204030204" pitchFamily="34" charset="0"/>
                        </a:rPr>
                        <a:t>ils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sont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corrompus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d'avance</a:t>
                      </a:r>
                      <a:r>
                        <a:rPr lang="en-US" sz="1200" dirty="0">
                          <a:solidFill>
                            <a:srgbClr val="7E7E7E"/>
                          </a:solidFill>
                          <a:latin typeface="Calibri" panose="020F0502020204030204" pitchFamily="34" charset="0"/>
                          <a:cs typeface="Calibri" panose="020F0502020204030204" pitchFamily="34" charset="0"/>
                        </a:rPr>
                        <a:t> et </a:t>
                      </a:r>
                      <a:r>
                        <a:rPr lang="en-US" sz="1200" dirty="0" err="1">
                          <a:solidFill>
                            <a:srgbClr val="7E7E7E"/>
                          </a:solidFill>
                          <a:latin typeface="Calibri" panose="020F0502020204030204" pitchFamily="34" charset="0"/>
                          <a:cs typeface="Calibri" panose="020F0502020204030204" pitchFamily="34" charset="0"/>
                        </a:rPr>
                        <a:t>travailleront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contre</a:t>
                      </a:r>
                      <a:r>
                        <a:rPr lang="en-US" sz="1200" dirty="0">
                          <a:solidFill>
                            <a:srgbClr val="7E7E7E"/>
                          </a:solidFill>
                          <a:latin typeface="Calibri" panose="020F0502020204030204" pitchFamily="34" charset="0"/>
                          <a:cs typeface="Calibri" panose="020F0502020204030204" pitchFamily="34" charset="0"/>
                        </a:rPr>
                        <a:t> le </a:t>
                      </a:r>
                      <a:r>
                        <a:rPr lang="en-US" sz="1200" dirty="0" err="1">
                          <a:solidFill>
                            <a:srgbClr val="7E7E7E"/>
                          </a:solidFill>
                          <a:latin typeface="Calibri" panose="020F0502020204030204" pitchFamily="34" charset="0"/>
                          <a:cs typeface="Calibri" panose="020F0502020204030204" pitchFamily="34" charset="0"/>
                        </a:rPr>
                        <a:t>Peuple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leurs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intérêts</a:t>
                      </a:r>
                      <a:r>
                        <a:rPr lang="en-US" sz="1200" dirty="0">
                          <a:solidFill>
                            <a:srgbClr val="7E7E7E"/>
                          </a:solidFill>
                          <a:latin typeface="Calibri" panose="020F0502020204030204" pitchFamily="34" charset="0"/>
                          <a:cs typeface="Calibri" panose="020F0502020204030204" pitchFamily="34" charset="0"/>
                        </a:rPr>
                        <a:t> le </a:t>
                      </a:r>
                      <a:r>
                        <a:rPr lang="en-US" sz="1200" dirty="0" err="1">
                          <a:solidFill>
                            <a:srgbClr val="7E7E7E"/>
                          </a:solidFill>
                          <a:latin typeface="Calibri" panose="020F0502020204030204" pitchFamily="34" charset="0"/>
                          <a:cs typeface="Calibri" panose="020F0502020204030204" pitchFamily="34" charset="0"/>
                        </a:rPr>
                        <a:t>commande</a:t>
                      </a:r>
                      <a:r>
                        <a:rPr lang="en-US" sz="1200" dirty="0">
                          <a:solidFill>
                            <a:srgbClr val="7E7E7E"/>
                          </a:solidFill>
                          <a:latin typeface="Calibri" panose="020F0502020204030204" pitchFamily="34" charset="0"/>
                          <a:cs typeface="Calibri" panose="020F0502020204030204" pitchFamily="34" charset="0"/>
                        </a:rPr>
                        <a:t>. On ne </a:t>
                      </a:r>
                      <a:r>
                        <a:rPr lang="en-US" sz="1200" dirty="0" err="1">
                          <a:solidFill>
                            <a:srgbClr val="7E7E7E"/>
                          </a:solidFill>
                          <a:latin typeface="Calibri" panose="020F0502020204030204" pitchFamily="34" charset="0"/>
                          <a:cs typeface="Calibri" panose="020F0502020204030204" pitchFamily="34" charset="0"/>
                        </a:rPr>
                        <a:t>peut</a:t>
                      </a:r>
                      <a:r>
                        <a:rPr lang="en-US" sz="1200" dirty="0">
                          <a:solidFill>
                            <a:srgbClr val="7E7E7E"/>
                          </a:solidFill>
                          <a:latin typeface="Calibri" panose="020F0502020204030204" pitchFamily="34" charset="0"/>
                          <a:cs typeface="Calibri" panose="020F0502020204030204" pitchFamily="34" charset="0"/>
                        </a:rPr>
                        <a:t> pas </a:t>
                      </a:r>
                      <a:r>
                        <a:rPr lang="en-US" sz="1200" dirty="0" err="1">
                          <a:solidFill>
                            <a:srgbClr val="7E7E7E"/>
                          </a:solidFill>
                          <a:latin typeface="Calibri" panose="020F0502020204030204" pitchFamily="34" charset="0"/>
                          <a:cs typeface="Calibri" panose="020F0502020204030204" pitchFamily="34" charset="0"/>
                        </a:rPr>
                        <a:t>avoir</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confiance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eux</a:t>
                      </a:r>
                      <a:r>
                        <a:rPr lang="en-US" sz="1200" dirty="0">
                          <a:solidFill>
                            <a:srgbClr val="7E7E7E"/>
                          </a:solidFill>
                          <a:latin typeface="Calibri" panose="020F0502020204030204" pitchFamily="34" charset="0"/>
                          <a:cs typeface="Calibri" panose="020F0502020204030204" pitchFamily="34" charset="0"/>
                        </a:rPr>
                        <a:t> pour nous </a:t>
                      </a:r>
                      <a:r>
                        <a:rPr lang="en-US" sz="1200" dirty="0" err="1">
                          <a:solidFill>
                            <a:srgbClr val="7E7E7E"/>
                          </a:solidFill>
                          <a:latin typeface="Calibri" panose="020F0502020204030204" pitchFamily="34" charset="0"/>
                          <a:cs typeface="Calibri" panose="020F0502020204030204" pitchFamily="34" charset="0"/>
                        </a:rPr>
                        <a:t>défendre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Seul</a:t>
                      </a:r>
                      <a:r>
                        <a:rPr lang="en-US" sz="1200" dirty="0">
                          <a:solidFill>
                            <a:srgbClr val="7E7E7E"/>
                          </a:solidFill>
                          <a:latin typeface="Calibri" panose="020F0502020204030204" pitchFamily="34" charset="0"/>
                          <a:cs typeface="Calibri" panose="020F0502020204030204" pitchFamily="34" charset="0"/>
                        </a:rPr>
                        <a:t> un </a:t>
                      </a:r>
                      <a:r>
                        <a:rPr lang="en-US" sz="1200" dirty="0" err="1">
                          <a:solidFill>
                            <a:srgbClr val="7E7E7E"/>
                          </a:solidFill>
                          <a:latin typeface="Calibri" panose="020F0502020204030204" pitchFamily="34" charset="0"/>
                          <a:cs typeface="Calibri" panose="020F0502020204030204" pitchFamily="34" charset="0"/>
                        </a:rPr>
                        <a:t>candidat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vierge</a:t>
                      </a:r>
                      <a:r>
                        <a:rPr lang="en-US" sz="1200" dirty="0">
                          <a:solidFill>
                            <a:srgbClr val="7E7E7E"/>
                          </a:solidFill>
                          <a:latin typeface="Calibri" panose="020F0502020204030204" pitchFamily="34" charset="0"/>
                          <a:cs typeface="Calibri" panose="020F0502020204030204" pitchFamily="34" charset="0"/>
                        </a:rPr>
                        <a:t> de tout </a:t>
                      </a:r>
                      <a:r>
                        <a:rPr lang="en-US" sz="1200" dirty="0" err="1">
                          <a:solidFill>
                            <a:srgbClr val="7E7E7E"/>
                          </a:solidFill>
                          <a:latin typeface="Calibri" panose="020F0502020204030204" pitchFamily="34" charset="0"/>
                          <a:cs typeface="Calibri" panose="020F0502020204030204" pitchFamily="34" charset="0"/>
                        </a:rPr>
                        <a:t>conflit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d'intérêt</a:t>
                      </a:r>
                      <a:r>
                        <a:rPr lang="en-US" sz="1200" dirty="0">
                          <a:solidFill>
                            <a:srgbClr val="7E7E7E"/>
                          </a:solidFill>
                          <a:latin typeface="Calibri" panose="020F0502020204030204" pitchFamily="34" charset="0"/>
                          <a:cs typeface="Calibri" panose="020F0502020204030204" pitchFamily="34" charset="0"/>
                        </a:rPr>
                        <a:t> et ne </a:t>
                      </a:r>
                      <a:r>
                        <a:rPr lang="en-US" sz="1200" dirty="0" err="1">
                          <a:solidFill>
                            <a:srgbClr val="7E7E7E"/>
                          </a:solidFill>
                          <a:latin typeface="Calibri" panose="020F0502020204030204" pitchFamily="34" charset="0"/>
                          <a:cs typeface="Calibri" panose="020F0502020204030204" pitchFamily="34" charset="0"/>
                        </a:rPr>
                        <a:t>fera</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donc</a:t>
                      </a:r>
                      <a:r>
                        <a:rPr lang="en-US" sz="1200" dirty="0">
                          <a:solidFill>
                            <a:srgbClr val="7E7E7E"/>
                          </a:solidFill>
                          <a:latin typeface="Calibri" panose="020F0502020204030204" pitchFamily="34" charset="0"/>
                          <a:cs typeface="Calibri" panose="020F0502020204030204" pitchFamily="34" charset="0"/>
                        </a:rPr>
                        <a:t> pas de </a:t>
                      </a:r>
                      <a:r>
                        <a:rPr lang="en-US" sz="1200" dirty="0" err="1">
                          <a:solidFill>
                            <a:srgbClr val="7E7E7E"/>
                          </a:solidFill>
                          <a:latin typeface="Calibri" panose="020F0502020204030204" pitchFamily="34" charset="0"/>
                          <a:cs typeface="Calibri" panose="020F0502020204030204" pitchFamily="34" charset="0"/>
                        </a:rPr>
                        <a:t>clientélisme</a:t>
                      </a:r>
                      <a:r>
                        <a:rPr lang="en-US" sz="1200" dirty="0">
                          <a:solidFill>
                            <a:srgbClr val="7E7E7E"/>
                          </a:solidFill>
                          <a:latin typeface="Calibri" panose="020F0502020204030204" pitchFamily="34" charset="0"/>
                          <a:cs typeface="Calibri" panose="020F0502020204030204" pitchFamily="34" charset="0"/>
                        </a:rPr>
                        <a:t> au service de </a:t>
                      </a:r>
                      <a:r>
                        <a:rPr lang="en-US" sz="1200" dirty="0" err="1">
                          <a:solidFill>
                            <a:srgbClr val="7E7E7E"/>
                          </a:solidFill>
                          <a:latin typeface="Calibri" panose="020F0502020204030204" pitchFamily="34" charset="0"/>
                          <a:cs typeface="Calibri" panose="020F0502020204030204" pitchFamily="34" charset="0"/>
                        </a:rPr>
                        <a:t>quelques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uns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contre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l'intérêt</a:t>
                      </a:r>
                      <a:r>
                        <a:rPr lang="en-US" sz="1200" dirty="0">
                          <a:solidFill>
                            <a:srgbClr val="7E7E7E"/>
                          </a:solidFill>
                          <a:latin typeface="Calibri" panose="020F0502020204030204" pitchFamily="34" charset="0"/>
                          <a:cs typeface="Calibri" panose="020F0502020204030204" pitchFamily="34" charset="0"/>
                        </a:rPr>
                        <a:t> du plus grand </a:t>
                      </a:r>
                      <a:r>
                        <a:rPr lang="en-US" sz="1200" dirty="0" err="1">
                          <a:solidFill>
                            <a:srgbClr val="7E7E7E"/>
                          </a:solidFill>
                          <a:latin typeface="Calibri" panose="020F0502020204030204" pitchFamily="34" charset="0"/>
                          <a:cs typeface="Calibri" panose="020F0502020204030204" pitchFamily="34" charset="0"/>
                        </a:rPr>
                        <a:t>nombre</a:t>
                      </a:r>
                      <a:r>
                        <a:rPr lang="en-US" sz="1200" dirty="0">
                          <a:solidFill>
                            <a:srgbClr val="7E7E7E"/>
                          </a:solidFill>
                          <a:latin typeface="Calibri" panose="020F0502020204030204" pitchFamily="34" charset="0"/>
                          <a:cs typeface="Calibri" panose="020F0502020204030204" pitchFamily="34" charset="0"/>
                        </a:rPr>
                        <a:t> : </a:t>
                      </a:r>
                      <a:r>
                        <a:rPr lang="en-US" sz="1200" dirty="0" err="1">
                          <a:solidFill>
                            <a:srgbClr val="7E7E7E"/>
                          </a:solidFill>
                          <a:latin typeface="Calibri" panose="020F0502020204030204" pitchFamily="34" charset="0"/>
                          <a:cs typeface="Calibri" panose="020F0502020204030204" pitchFamily="34" charset="0"/>
                        </a:rPr>
                        <a:t>c'est</a:t>
                      </a:r>
                      <a:r>
                        <a:rPr lang="en-US" sz="1200" dirty="0">
                          <a:solidFill>
                            <a:srgbClr val="7E7E7E"/>
                          </a:solidFill>
                          <a:latin typeface="Calibri" panose="020F0502020204030204" pitchFamily="34" charset="0"/>
                          <a:cs typeface="Calibri" panose="020F0502020204030204" pitchFamily="34" charset="0"/>
                        </a:rPr>
                        <a:t> Jean-Luc </a:t>
                      </a:r>
                      <a:r>
                        <a:rPr lang="en-US" sz="1200" dirty="0" err="1">
                          <a:solidFill>
                            <a:srgbClr val="7E7E7E"/>
                          </a:solidFill>
                          <a:latin typeface="Calibri" panose="020F0502020204030204" pitchFamily="34" charset="0"/>
                          <a:cs typeface="Calibri" panose="020F0502020204030204" pitchFamily="34" charset="0"/>
                        </a:rPr>
                        <a:t>Mélenchon</a:t>
                      </a:r>
                      <a:r>
                        <a:rPr lang="en-US" sz="1200" dirty="0">
                          <a:solidFill>
                            <a:srgbClr val="7E7E7E"/>
                          </a:solidFill>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70000"/>
                        </a:lnSpc>
                        <a:spcBef>
                          <a:spcPts val="0"/>
                        </a:spcBef>
                        <a:buNone/>
                      </a:pPr>
                      <a:r>
                        <a:rPr lang="en-US" sz="1200" dirty="0">
                          <a:solidFill>
                            <a:srgbClr val="7E7E7E"/>
                          </a:solidFill>
                          <a:latin typeface="Calibri" panose="020F0502020204030204" pitchFamily="34" charset="0"/>
                          <a:cs typeface="Calibri" panose="020F0502020204030204" pitchFamily="34" charset="0"/>
                        </a:rPr>
                        <a:t>When one is working for others, they do not work for the people. 4 candidates have been mixed up with conflicts of interest, even before the elections: they are corrupted beforehand, and will act against the people if it is their interests. We cannot trust them for protecting us. There is only one candidate who is free from all conflict of interest, and who, therefore, will not practice </a:t>
                      </a:r>
                      <a:r>
                        <a:rPr lang="en-US" sz="1200" dirty="0" err="1">
                          <a:solidFill>
                            <a:srgbClr val="7E7E7E"/>
                          </a:solidFill>
                          <a:latin typeface="Calibri" panose="020F0502020204030204" pitchFamily="34" charset="0"/>
                          <a:cs typeface="Calibri" panose="020F0502020204030204" pitchFamily="34" charset="0"/>
                        </a:rPr>
                        <a:t>clientelism</a:t>
                      </a:r>
                      <a:r>
                        <a:rPr lang="en-US" sz="1200" dirty="0">
                          <a:solidFill>
                            <a:srgbClr val="7E7E7E"/>
                          </a:solidFill>
                          <a:latin typeface="Calibri" panose="020F0502020204030204" pitchFamily="34" charset="0"/>
                          <a:cs typeface="Calibri" panose="020F0502020204030204" pitchFamily="34" charset="0"/>
                        </a:rPr>
                        <a:t> serving the few against the interests of the many: this is Jean-Luc </a:t>
                      </a:r>
                      <a:r>
                        <a:rPr lang="en-US" sz="1200" dirty="0" err="1">
                          <a:solidFill>
                            <a:srgbClr val="7E7E7E"/>
                          </a:solidFill>
                          <a:latin typeface="Calibri" panose="020F0502020204030204" pitchFamily="34" charset="0"/>
                          <a:cs typeface="Calibri" panose="020F0502020204030204" pitchFamily="34" charset="0"/>
                        </a:rPr>
                        <a:t>Mélenchon</a:t>
                      </a:r>
                      <a:r>
                        <a:rPr lang="en-US" sz="1200" dirty="0">
                          <a:solidFill>
                            <a:srgbClr val="7E7E7E"/>
                          </a:solidFill>
                          <a:latin typeface="Calibri" panose="020F0502020204030204" pitchFamily="34" charset="0"/>
                          <a:cs typeface="Calibri" panose="020F0502020204030204" pitchFamily="34" charset="0"/>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133274934"/>
              </p:ext>
            </p:extLst>
          </p:nvPr>
        </p:nvGraphicFramePr>
        <p:xfrm>
          <a:off x="960822" y="4614372"/>
          <a:ext cx="10878180" cy="1914379"/>
        </p:xfrm>
        <a:graphic>
          <a:graphicData uri="http://schemas.openxmlformats.org/drawingml/2006/table">
            <a:tbl>
              <a:tblPr>
                <a:noFill/>
              </a:tblPr>
              <a:tblGrid>
                <a:gridCol w="341662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83502">
                  <a:extLst>
                    <a:ext uri="{9D8B030D-6E8A-4147-A177-3AD203B41FA5}">
                      <a16:colId xmlns:a16="http://schemas.microsoft.com/office/drawing/2014/main" xmlns="" val="20002"/>
                    </a:ext>
                  </a:extLst>
                </a:gridCol>
              </a:tblGrid>
              <a:tr h="451399">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7E7E7E"/>
                          </a:solidFill>
                          <a:latin typeface="Calibri" panose="020F0502020204030204" pitchFamily="34" charset="0"/>
                          <a:ea typeface="+mn-ea"/>
                          <a:cs typeface="Calibri" panose="020F0502020204030204" pitchFamily="34" charset="0"/>
                          <a:sym typeface="Arial"/>
                        </a:rPr>
                        <a:t>Article discussing the possibility that organic food would become more wide-spread.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t>
                      </a:r>
                      <a:r>
                        <a:rPr lang="en-US" sz="1200" dirty="0" err="1">
                          <a:solidFill>
                            <a:srgbClr val="7E7E7E"/>
                          </a:solidFill>
                          <a:latin typeface="Calibri" panose="020F0502020204030204" pitchFamily="34" charset="0"/>
                          <a:cs typeface="Calibri" panose="020F0502020204030204" pitchFamily="34" charset="0"/>
                        </a:rPr>
                        <a:t>Pourquoi</a:t>
                      </a:r>
                      <a:r>
                        <a:rPr lang="en-US" sz="1200" dirty="0">
                          <a:solidFill>
                            <a:srgbClr val="7E7E7E"/>
                          </a:solidFill>
                          <a:latin typeface="Calibri" panose="020F0502020204030204" pitchFamily="34" charset="0"/>
                          <a:cs typeface="Calibri" panose="020F0502020204030204" pitchFamily="34" charset="0"/>
                        </a:rPr>
                        <a:t> les </a:t>
                      </a:r>
                      <a:r>
                        <a:rPr lang="en-US" sz="1200" dirty="0" err="1">
                          <a:solidFill>
                            <a:srgbClr val="7E7E7E"/>
                          </a:solidFill>
                          <a:latin typeface="Calibri" panose="020F0502020204030204" pitchFamily="34" charset="0"/>
                          <a:cs typeface="Calibri" panose="020F0502020204030204" pitchFamily="34" charset="0"/>
                        </a:rPr>
                        <a:t>produits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issus</a:t>
                      </a:r>
                      <a:r>
                        <a:rPr lang="en-US" sz="1200" dirty="0">
                          <a:solidFill>
                            <a:srgbClr val="7E7E7E"/>
                          </a:solidFill>
                          <a:latin typeface="Calibri" panose="020F0502020204030204" pitchFamily="34" charset="0"/>
                          <a:cs typeface="Calibri" panose="020F0502020204030204" pitchFamily="34" charset="0"/>
                        </a:rPr>
                        <a:t> de </a:t>
                      </a:r>
                      <a:r>
                        <a:rPr lang="en-US" sz="1200" dirty="0" err="1">
                          <a:solidFill>
                            <a:srgbClr val="7E7E7E"/>
                          </a:solidFill>
                          <a:latin typeface="Calibri" panose="020F0502020204030204" pitchFamily="34" charset="0"/>
                          <a:cs typeface="Calibri" panose="020F0502020204030204" pitchFamily="34" charset="0"/>
                        </a:rPr>
                        <a:t>l’industrie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chimique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sont-ils</a:t>
                      </a:r>
                      <a:r>
                        <a:rPr lang="en-US" sz="1200" dirty="0">
                          <a:solidFill>
                            <a:srgbClr val="7E7E7E"/>
                          </a:solidFill>
                          <a:latin typeface="Calibri" panose="020F0502020204030204" pitchFamily="34" charset="0"/>
                          <a:cs typeface="Calibri" panose="020F0502020204030204" pitchFamily="34" charset="0"/>
                        </a:rPr>
                        <a:t> la </a:t>
                      </a:r>
                      <a:r>
                        <a:rPr lang="en-US" sz="1200" dirty="0" err="1">
                          <a:solidFill>
                            <a:srgbClr val="7E7E7E"/>
                          </a:solidFill>
                          <a:latin typeface="Calibri" panose="020F0502020204030204" pitchFamily="34" charset="0"/>
                          <a:cs typeface="Calibri" panose="020F0502020204030204" pitchFamily="34" charset="0"/>
                        </a:rPr>
                        <a:t>norme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quand</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ceux</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naturels</a:t>
                      </a:r>
                      <a:r>
                        <a:rPr lang="en-US" sz="1200" dirty="0">
                          <a:solidFill>
                            <a:srgbClr val="7E7E7E"/>
                          </a:solidFill>
                          <a:latin typeface="Calibri" panose="020F0502020204030204" pitchFamily="34" charset="0"/>
                          <a:cs typeface="Calibri" panose="020F0502020204030204" pitchFamily="34" charset="0"/>
                        </a:rPr>
                        <a:t> font exception et portent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eux</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une</a:t>
                      </a:r>
                      <a:r>
                        <a:rPr lang="en-US" sz="1200" dirty="0">
                          <a:solidFill>
                            <a:srgbClr val="7E7E7E"/>
                          </a:solidFill>
                          <a:latin typeface="Calibri" panose="020F0502020204030204" pitchFamily="34" charset="0"/>
                          <a:cs typeface="Calibri" panose="020F0502020204030204" pitchFamily="34" charset="0"/>
                        </a:rPr>
                        <a:t> connotation trop </a:t>
                      </a:r>
                      <a:r>
                        <a:rPr lang="en-US" sz="1200" dirty="0" err="1">
                          <a:solidFill>
                            <a:srgbClr val="7E7E7E"/>
                          </a:solidFill>
                          <a:latin typeface="Calibri" panose="020F0502020204030204" pitchFamily="34" charset="0"/>
                          <a:cs typeface="Calibri" panose="020F0502020204030204" pitchFamily="34" charset="0"/>
                        </a:rPr>
                        <a:t>souvent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négative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en</a:t>
                      </a:r>
                      <a:r>
                        <a:rPr lang="en-US" sz="1200" dirty="0">
                          <a:solidFill>
                            <a:srgbClr val="7E7E7E"/>
                          </a:solidFill>
                          <a:latin typeface="Calibri" panose="020F0502020204030204" pitchFamily="34" charset="0"/>
                          <a:cs typeface="Calibri" panose="020F0502020204030204" pitchFamily="34" charset="0"/>
                        </a:rPr>
                        <a:t> raison de </a:t>
                      </a:r>
                      <a:r>
                        <a:rPr lang="en-US" sz="1200" dirty="0" err="1">
                          <a:solidFill>
                            <a:srgbClr val="7E7E7E"/>
                          </a:solidFill>
                          <a:latin typeface="Calibri" panose="020F0502020204030204" pitchFamily="34" charset="0"/>
                          <a:cs typeface="Calibri" panose="020F0502020204030204" pitchFamily="34" charset="0"/>
                        </a:rPr>
                        <a:t>leur</a:t>
                      </a:r>
                      <a:r>
                        <a:rPr lang="en-US" sz="1200" dirty="0">
                          <a:solidFill>
                            <a:srgbClr val="7E7E7E"/>
                          </a:solidFill>
                          <a:latin typeface="Calibri" panose="020F0502020204030204" pitchFamily="34" charset="0"/>
                          <a:cs typeface="Calibri" panose="020F0502020204030204" pitchFamily="34" charset="0"/>
                        </a:rPr>
                        <a:t> prix plus </a:t>
                      </a:r>
                      <a:r>
                        <a:rPr lang="en-US" sz="1200" dirty="0" err="1">
                          <a:solidFill>
                            <a:srgbClr val="7E7E7E"/>
                          </a:solidFill>
                          <a:latin typeface="Calibri" panose="020F0502020204030204" pitchFamily="34" charset="0"/>
                          <a:cs typeface="Calibri" panose="020F0502020204030204" pitchFamily="34" charset="0"/>
                        </a:rPr>
                        <a:t>élevé</a:t>
                      </a:r>
                      <a:r>
                        <a:rPr lang="en-US" sz="1200" dirty="0">
                          <a:solidFill>
                            <a:srgbClr val="7E7E7E"/>
                          </a:solidFill>
                          <a:latin typeface="Calibri" panose="020F0502020204030204" pitchFamily="34" charset="0"/>
                          <a:cs typeface="Calibri" panose="020F0502020204030204" pitchFamily="34" charset="0"/>
                        </a:rPr>
                        <a:t> que la </a:t>
                      </a:r>
                      <a:r>
                        <a:rPr lang="en-US" sz="1200" dirty="0" err="1">
                          <a:solidFill>
                            <a:srgbClr val="7E7E7E"/>
                          </a:solidFill>
                          <a:latin typeface="Calibri" panose="020F0502020204030204" pitchFamily="34" charset="0"/>
                          <a:cs typeface="Calibri" panose="020F0502020204030204" pitchFamily="34" charset="0"/>
                        </a:rPr>
                        <a:t>moyenne</a:t>
                      </a:r>
                      <a:r>
                        <a:rPr lang="en-US" sz="1200" dirty="0">
                          <a:solidFill>
                            <a:srgbClr val="7E7E7E"/>
                          </a:solidFill>
                          <a:latin typeface="Calibri" panose="020F0502020204030204" pitchFamily="34" charset="0"/>
                          <a:cs typeface="Calibri" panose="020F0502020204030204" pitchFamily="34" charset="0"/>
                        </a:rPr>
                        <a:t> ?"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How come that products of the chemical industry have become the norm, while natural products are the exception and are also connoted negatively due to their higher price compared to the average?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13" name="Group 12"/>
          <p:cNvGrpSpPr/>
          <p:nvPr/>
        </p:nvGrpSpPr>
        <p:grpSpPr>
          <a:xfrm>
            <a:off x="1533038" y="2314548"/>
            <a:ext cx="2313486" cy="2205597"/>
            <a:chOff x="864639" y="1770665"/>
            <a:chExt cx="2997913" cy="2858106"/>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639" y="3255088"/>
              <a:ext cx="2997913" cy="137368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1649" y="1770665"/>
              <a:ext cx="1850447" cy="1445501"/>
            </a:xfrm>
            <a:prstGeom prst="rect">
              <a:avLst/>
            </a:prstGeom>
          </p:spPr>
        </p:pic>
      </p:grpSp>
      <p:grpSp>
        <p:nvGrpSpPr>
          <p:cNvPr id="6" name="Group 5"/>
          <p:cNvGrpSpPr/>
          <p:nvPr/>
        </p:nvGrpSpPr>
        <p:grpSpPr>
          <a:xfrm>
            <a:off x="1452036" y="4682466"/>
            <a:ext cx="2391254" cy="1776252"/>
            <a:chOff x="895844" y="4786641"/>
            <a:chExt cx="2682928" cy="1992910"/>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844" y="5810089"/>
              <a:ext cx="2682928" cy="969462"/>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6187" y="4786641"/>
              <a:ext cx="1294471" cy="999304"/>
            </a:xfrm>
            <a:prstGeom prst="rect">
              <a:avLst/>
            </a:prstGeom>
          </p:spPr>
        </p:pic>
      </p:grpSp>
      <p:sp>
        <p:nvSpPr>
          <p:cNvPr id="14" name="Rectangle 13"/>
          <p:cNvSpPr/>
          <p:nvPr/>
        </p:nvSpPr>
        <p:spPr>
          <a:xfrm>
            <a:off x="1743215" y="3486053"/>
            <a:ext cx="373394" cy="9260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663842" y="5611100"/>
            <a:ext cx="505681" cy="8599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Shape 544">
            <a:extLst>
              <a:ext uri="{FF2B5EF4-FFF2-40B4-BE49-F238E27FC236}">
                <a16:creationId xmlns:a16="http://schemas.microsoft.com/office/drawing/2014/main" xmlns="" id="{82682E6C-E4EE-47CF-A373-CC7E0ED2349E}"/>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7"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9" name="Shape 545">
            <a:extLst>
              <a:ext uri="{FF2B5EF4-FFF2-40B4-BE49-F238E27FC236}">
                <a16:creationId xmlns:a16="http://schemas.microsoft.com/office/drawing/2014/main" xmlns="" id="{BAF9F967-A390-4744-9DC5-5E08FF8C9351}"/>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7" name="Rectangle 16">
            <a:extLst>
              <a:ext uri="{FF2B5EF4-FFF2-40B4-BE49-F238E27FC236}">
                <a16:creationId xmlns:a16="http://schemas.microsoft.com/office/drawing/2014/main" xmlns="" id="{1C7A82A9-46E9-4CC3-9A39-F7B2494973D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1219350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Extend the argument</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917845159"/>
              </p:ext>
            </p:extLst>
          </p:nvPr>
        </p:nvGraphicFramePr>
        <p:xfrm>
          <a:off x="972167" y="3069211"/>
          <a:ext cx="10853115" cy="2160586"/>
        </p:xfrm>
        <a:graphic>
          <a:graphicData uri="http://schemas.openxmlformats.org/drawingml/2006/table">
            <a:tbl>
              <a:tblPr>
                <a:noFill/>
              </a:tblPr>
              <a:tblGrid>
                <a:gridCol w="3408273">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726295">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rgbClr val="7E7E7E"/>
                          </a:solidFill>
                          <a:latin typeface="Calibri" panose="020F0502020204030204" pitchFamily="34" charset="0"/>
                          <a:ea typeface="+mn-ea"/>
                          <a:cs typeface="Calibri" panose="020F0502020204030204" pitchFamily="34" charset="0"/>
                          <a:sym typeface="Arial"/>
                        </a:rPr>
                        <a:t>Article discussing the possibility that organic food would become more wide-spread.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26295">
                <a:tc vMerge="1">
                  <a:txBody>
                    <a:bodyPr/>
                    <a:lstStyle/>
                    <a:p>
                      <a:endParaRPr lang="en-US"/>
                    </a:p>
                  </a:txBody>
                  <a:tcPr/>
                </a:tc>
                <a:tc>
                  <a:txBody>
                    <a:bodyPr/>
                    <a:lstStyle/>
                    <a:p>
                      <a:pPr lv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7E7E7E"/>
                          </a:solidFill>
                          <a:latin typeface="Calibri" panose="020F0502020204030204" pitchFamily="34" charset="0"/>
                          <a:cs typeface="Calibri" panose="020F0502020204030204" pitchFamily="34" charset="0"/>
                        </a:rPr>
                        <a:t>Très</a:t>
                      </a:r>
                      <a:r>
                        <a:rPr lang="en-US" sz="1400" dirty="0">
                          <a:solidFill>
                            <a:srgbClr val="7E7E7E"/>
                          </a:solidFill>
                          <a:latin typeface="Calibri" panose="020F0502020204030204" pitchFamily="34" charset="0"/>
                          <a:cs typeface="Calibri" panose="020F0502020204030204" pitchFamily="34" charset="0"/>
                        </a:rPr>
                        <a:t> bonne question. </a:t>
                      </a:r>
                      <a:r>
                        <a:rPr lang="en-US" sz="1400" dirty="0" err="1">
                          <a:solidFill>
                            <a:srgbClr val="7E7E7E"/>
                          </a:solidFill>
                          <a:latin typeface="Calibri" panose="020F0502020204030204" pitchFamily="34" charset="0"/>
                          <a:cs typeface="Calibri" panose="020F0502020204030204" pitchFamily="34" charset="0"/>
                        </a:rPr>
                        <a:t>Ensuite</a:t>
                      </a:r>
                      <a:r>
                        <a:rPr lang="en-US" sz="1400" dirty="0">
                          <a:solidFill>
                            <a:srgbClr val="7E7E7E"/>
                          </a:solidFill>
                          <a:latin typeface="Calibri" panose="020F0502020204030204" pitchFamily="34" charset="0"/>
                          <a:cs typeface="Calibri" panose="020F0502020204030204" pitchFamily="34" charset="0"/>
                        </a:rPr>
                        <a:t>, plus nous </a:t>
                      </a:r>
                      <a:r>
                        <a:rPr lang="en-US" sz="1400" dirty="0" err="1">
                          <a:solidFill>
                            <a:srgbClr val="7E7E7E"/>
                          </a:solidFill>
                          <a:latin typeface="Calibri" panose="020F0502020204030204" pitchFamily="34" charset="0"/>
                          <a:cs typeface="Calibri" panose="020F0502020204030204" pitchFamily="34" charset="0"/>
                        </a:rPr>
                        <a:t>consommeront</a:t>
                      </a:r>
                      <a:r>
                        <a:rPr lang="en-US" sz="1400" dirty="0">
                          <a:solidFill>
                            <a:srgbClr val="7E7E7E"/>
                          </a:solidFill>
                          <a:latin typeface="Calibri" panose="020F0502020204030204" pitchFamily="34" charset="0"/>
                          <a:cs typeface="Calibri" panose="020F0502020204030204" pitchFamily="34" charset="0"/>
                        </a:rPr>
                        <a:t> du </a:t>
                      </a:r>
                      <a:r>
                        <a:rPr lang="en-US" sz="1400" dirty="0" err="1">
                          <a:solidFill>
                            <a:srgbClr val="7E7E7E"/>
                          </a:solidFill>
                          <a:latin typeface="Calibri" panose="020F0502020204030204" pitchFamily="34" charset="0"/>
                          <a:cs typeface="Calibri" panose="020F0502020204030204" pitchFamily="34" charset="0"/>
                        </a:rPr>
                        <a:t>biologique</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moins</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ils</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seront</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cher</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Donc</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pourquoi</a:t>
                      </a:r>
                      <a:r>
                        <a:rPr lang="en-US" sz="1400" dirty="0">
                          <a:solidFill>
                            <a:srgbClr val="7E7E7E"/>
                          </a:solidFill>
                          <a:latin typeface="Calibri" panose="020F0502020204030204" pitchFamily="34" charset="0"/>
                          <a:cs typeface="Calibri" panose="020F0502020204030204" pitchFamily="34" charset="0"/>
                        </a:rPr>
                        <a:t> ne pas </a:t>
                      </a:r>
                      <a:r>
                        <a:rPr lang="en-US" sz="1400" dirty="0" err="1">
                          <a:solidFill>
                            <a:srgbClr val="7E7E7E"/>
                          </a:solidFill>
                          <a:latin typeface="Calibri" panose="020F0502020204030204" pitchFamily="34" charset="0"/>
                          <a:cs typeface="Calibri" panose="020F0502020204030204" pitchFamily="34" charset="0"/>
                        </a:rPr>
                        <a:t>s'y</a:t>
                      </a:r>
                      <a:r>
                        <a:rPr lang="en-US" sz="1400" dirty="0">
                          <a:solidFill>
                            <a:srgbClr val="7E7E7E"/>
                          </a:solidFill>
                          <a:latin typeface="Calibri" panose="020F0502020204030204" pitchFamily="34" charset="0"/>
                          <a:cs typeface="Calibri" panose="020F0502020204030204" pitchFamily="34" charset="0"/>
                        </a:rPr>
                        <a:t> </a:t>
                      </a:r>
                      <a:r>
                        <a:rPr lang="en-US" sz="1400" dirty="0" err="1">
                          <a:solidFill>
                            <a:srgbClr val="7E7E7E"/>
                          </a:solidFill>
                          <a:latin typeface="Calibri" panose="020F0502020204030204" pitchFamily="34" charset="0"/>
                          <a:cs typeface="Calibri" panose="020F0502020204030204" pitchFamily="34" charset="0"/>
                        </a:rPr>
                        <a:t>mettre</a:t>
                      </a:r>
                      <a:r>
                        <a:rPr lang="en-US" sz="1400" dirty="0">
                          <a:solidFill>
                            <a:srgbClr val="7E7E7E"/>
                          </a:solidFill>
                          <a:latin typeface="Calibri" panose="020F0502020204030204" pitchFamily="34" charset="0"/>
                          <a:cs typeface="Calibri" panose="020F0502020204030204" pitchFamily="34" charset="0"/>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07996">
                <a:tc vMerge="1">
                  <a:txBody>
                    <a:bodyPr/>
                    <a:lstStyle/>
                    <a:p>
                      <a:endParaRPr lang="en-US"/>
                    </a:p>
                  </a:txBody>
                  <a:tcPr/>
                </a:tc>
                <a:tc>
                  <a:txBody>
                    <a:bodyPr/>
                    <a:lstStyle/>
                    <a:p>
                      <a:pPr lvl="0">
                        <a:lnSpc>
                          <a:spcPct val="100000"/>
                        </a:lnSpc>
                        <a:spcBef>
                          <a:spcPts val="0"/>
                        </a:spcBef>
                        <a:buNone/>
                      </a:pPr>
                      <a:r>
                        <a:rPr lang="en-US"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7E7E7E"/>
                          </a:solidFill>
                          <a:latin typeface="Calibri" panose="020F0502020204030204" pitchFamily="34" charset="0"/>
                          <a:cs typeface="Calibri" panose="020F0502020204030204" pitchFamily="34" charset="0"/>
                        </a:rPr>
                        <a:t>Very good question. Also, the more we will consume organic, the less expensive will they become. So why shouldn’t we start?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3" name="Group 2"/>
          <p:cNvGrpSpPr/>
          <p:nvPr/>
        </p:nvGrpSpPr>
        <p:grpSpPr>
          <a:xfrm>
            <a:off x="1310690" y="3086151"/>
            <a:ext cx="2682928" cy="1992910"/>
            <a:chOff x="1293105" y="4363495"/>
            <a:chExt cx="2682928" cy="1992910"/>
          </a:xfrm>
        </p:grpSpPr>
        <p:grpSp>
          <p:nvGrpSpPr>
            <p:cNvPr id="2" name="Group 1"/>
            <p:cNvGrpSpPr/>
            <p:nvPr/>
          </p:nvGrpSpPr>
          <p:grpSpPr>
            <a:xfrm>
              <a:off x="1293105" y="4363495"/>
              <a:ext cx="2682928" cy="1992910"/>
              <a:chOff x="958906" y="1822725"/>
              <a:chExt cx="2682928" cy="199291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906" y="2846173"/>
                <a:ext cx="2682928" cy="96946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9249" y="1822725"/>
                <a:ext cx="1294471" cy="999304"/>
              </a:xfrm>
              <a:prstGeom prst="rect">
                <a:avLst/>
              </a:prstGeom>
            </p:spPr>
          </p:pic>
        </p:grpSp>
        <p:sp>
          <p:nvSpPr>
            <p:cNvPr id="13" name="Rectangle 12"/>
            <p:cNvSpPr/>
            <p:nvPr/>
          </p:nvSpPr>
          <p:spPr>
            <a:xfrm>
              <a:off x="1524941" y="5412649"/>
              <a:ext cx="571825" cy="9260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1" name="Shape 544">
            <a:extLst>
              <a:ext uri="{FF2B5EF4-FFF2-40B4-BE49-F238E27FC236}">
                <a16:creationId xmlns:a16="http://schemas.microsoft.com/office/drawing/2014/main" xmlns="" id="{AD121B19-605C-43B7-89C7-EA90C96BE553}"/>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5"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B82925FE-60AC-46E3-92D1-07ACEE4CF74D}"/>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5" name="Rectangle 14">
            <a:extLst>
              <a:ext uri="{FF2B5EF4-FFF2-40B4-BE49-F238E27FC236}">
                <a16:creationId xmlns:a16="http://schemas.microsoft.com/office/drawing/2014/main" xmlns="" id="{2477BB3A-E325-410E-9AB0-012D18A962F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87125978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Extend the argument</a:t>
            </a:r>
            <a:endParaRPr lang="en-US" sz="3600" b="1" dirty="0">
              <a:solidFill>
                <a:srgbClr val="243049"/>
              </a:solidFill>
            </a:endParaRPr>
          </a:p>
        </p:txBody>
      </p:sp>
      <p:graphicFrame>
        <p:nvGraphicFramePr>
          <p:cNvPr id="7" name="Shape 539"/>
          <p:cNvGraphicFramePr/>
          <p:nvPr>
            <p:extLst>
              <p:ext uri="{D42A27DB-BD31-4B8C-83A1-F6EECF244321}">
                <p14:modId xmlns:p14="http://schemas.microsoft.com/office/powerpoint/2010/main" val="933681825"/>
              </p:ext>
            </p:extLst>
          </p:nvPr>
        </p:nvGraphicFramePr>
        <p:xfrm>
          <a:off x="960822" y="2274403"/>
          <a:ext cx="10869825" cy="1982140"/>
        </p:xfrm>
        <a:graphic>
          <a:graphicData uri="http://schemas.openxmlformats.org/drawingml/2006/table">
            <a:tbl>
              <a:tblPr>
                <a:noFill/>
              </a:tblPr>
              <a:tblGrid>
                <a:gridCol w="341662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75147">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An article on the presumed antisemitism of </a:t>
                      </a:r>
                      <a:r>
                        <a:rPr lang="en-US" sz="1200" dirty="0" err="1">
                          <a:solidFill>
                            <a:srgbClr val="7E7E7E"/>
                          </a:solidFill>
                          <a:latin typeface="Calibri" panose="020F0502020204030204" pitchFamily="34" charset="0"/>
                          <a:cs typeface="Calibri" panose="020F0502020204030204" pitchFamily="34" charset="0"/>
                        </a:rPr>
                        <a:t>Mélenchon</a:t>
                      </a:r>
                      <a:r>
                        <a:rPr lang="en-US" sz="1200" dirty="0">
                          <a:solidFill>
                            <a:srgbClr val="7E7E7E"/>
                          </a:solidFill>
                          <a:latin typeface="Calibri" panose="020F0502020204030204" pitchFamily="34" charset="0"/>
                          <a:cs typeface="Calibri" panose="020F0502020204030204" pitchFamily="34" charset="0"/>
                        </a:rPr>
                        <a:t>. The commentary underscores the opinion formulated in the article, by a quasi identical citation coming from a different source.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“‘Je </a:t>
                      </a:r>
                      <a:r>
                        <a:rPr lang="en-US" sz="1200" dirty="0" err="1">
                          <a:solidFill>
                            <a:srgbClr val="7E7E7E"/>
                          </a:solidFill>
                          <a:latin typeface="Calibri" panose="020F0502020204030204" pitchFamily="34" charset="0"/>
                          <a:cs typeface="Calibri" panose="020F0502020204030204" pitchFamily="34" charset="0"/>
                        </a:rPr>
                        <a:t>suis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contre</a:t>
                      </a:r>
                      <a:r>
                        <a:rPr lang="en-US" sz="1200" dirty="0">
                          <a:solidFill>
                            <a:srgbClr val="7E7E7E"/>
                          </a:solidFill>
                          <a:latin typeface="Calibri" panose="020F0502020204030204" pitchFamily="34" charset="0"/>
                          <a:cs typeface="Calibri" panose="020F0502020204030204" pitchFamily="34" charset="0"/>
                        </a:rPr>
                        <a:t> le </a:t>
                      </a:r>
                      <a:r>
                        <a:rPr lang="en-US" sz="1200" dirty="0" err="1">
                          <a:solidFill>
                            <a:srgbClr val="7E7E7E"/>
                          </a:solidFill>
                          <a:latin typeface="Calibri" panose="020F0502020204030204" pitchFamily="34" charset="0"/>
                          <a:cs typeface="Calibri" panose="020F0502020204030204" pitchFamily="34" charset="0"/>
                        </a:rPr>
                        <a:t>communautarisme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tous</a:t>
                      </a:r>
                      <a:r>
                        <a:rPr lang="en-US" sz="1200" dirty="0">
                          <a:solidFill>
                            <a:srgbClr val="7E7E7E"/>
                          </a:solidFill>
                          <a:latin typeface="Calibri" panose="020F0502020204030204" pitchFamily="34" charset="0"/>
                          <a:cs typeface="Calibri" panose="020F0502020204030204" pitchFamily="34" charset="0"/>
                        </a:rPr>
                        <a:t> les </a:t>
                      </a:r>
                      <a:r>
                        <a:rPr lang="en-US" sz="1200" dirty="0" err="1">
                          <a:solidFill>
                            <a:srgbClr val="7E7E7E"/>
                          </a:solidFill>
                          <a:latin typeface="Calibri" panose="020F0502020204030204" pitchFamily="34" charset="0"/>
                          <a:cs typeface="Calibri" panose="020F0502020204030204" pitchFamily="34" charset="0"/>
                        </a:rPr>
                        <a:t>communautarismes</a:t>
                      </a:r>
                      <a:r>
                        <a:rPr lang="en-US" sz="1200" dirty="0">
                          <a:solidFill>
                            <a:srgbClr val="7E7E7E"/>
                          </a:solidFill>
                          <a:latin typeface="Calibri" panose="020F0502020204030204" pitchFamily="34" charset="0"/>
                          <a:cs typeface="Calibri" panose="020F0502020204030204" pitchFamily="34" charset="0"/>
                        </a:rPr>
                        <a:t>, le CRIF, </a:t>
                      </a:r>
                      <a:r>
                        <a:rPr lang="en-US" sz="1200" dirty="0" err="1">
                          <a:solidFill>
                            <a:srgbClr val="7E7E7E"/>
                          </a:solidFill>
                          <a:latin typeface="Calibri" panose="020F0502020204030204" pitchFamily="34" charset="0"/>
                          <a:cs typeface="Calibri" panose="020F0502020204030204" pitchFamily="34" charset="0"/>
                        </a:rPr>
                        <a:t>cette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organisation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haineuse</a:t>
                      </a:r>
                      <a:r>
                        <a:rPr lang="en-US" sz="1200" dirty="0">
                          <a:solidFill>
                            <a:srgbClr val="7E7E7E"/>
                          </a:solidFill>
                          <a:latin typeface="Calibri" panose="020F0502020204030204" pitchFamily="34" charset="0"/>
                          <a:cs typeface="Calibri" panose="020F0502020204030204" pitchFamily="34" charset="0"/>
                        </a:rPr>
                        <a:t>’ (sur France Inter, </a:t>
                      </a:r>
                      <a:r>
                        <a:rPr lang="en-US" sz="1200" dirty="0" err="1">
                          <a:solidFill>
                            <a:srgbClr val="7E7E7E"/>
                          </a:solidFill>
                          <a:latin typeface="Calibri" panose="020F0502020204030204" pitchFamily="34" charset="0"/>
                          <a:cs typeface="Calibri" panose="020F0502020204030204" pitchFamily="34" charset="0"/>
                        </a:rPr>
                        <a:t>décembre</a:t>
                      </a:r>
                      <a:r>
                        <a:rPr lang="en-US" sz="1200" dirty="0">
                          <a:solidFill>
                            <a:srgbClr val="7E7E7E"/>
                          </a:solidFill>
                          <a:latin typeface="Calibri" panose="020F0502020204030204" pitchFamily="34" charset="0"/>
                          <a:cs typeface="Calibri" panose="020F0502020204030204" pitchFamily="34" charset="0"/>
                        </a:rPr>
                        <a:t> 2016) qui a </a:t>
                      </a:r>
                      <a:r>
                        <a:rPr lang="en-US" sz="1200" dirty="0" err="1">
                          <a:solidFill>
                            <a:srgbClr val="7E7E7E"/>
                          </a:solidFill>
                          <a:latin typeface="Calibri" panose="020F0502020204030204" pitchFamily="34" charset="0"/>
                          <a:cs typeface="Calibri" panose="020F0502020204030204" pitchFamily="34" charset="0"/>
                        </a:rPr>
                        <a:t>dit</a:t>
                      </a:r>
                      <a:r>
                        <a:rPr lang="en-US" sz="1200" dirty="0">
                          <a:solidFill>
                            <a:srgbClr val="7E7E7E"/>
                          </a:solidFill>
                          <a:latin typeface="Calibri" panose="020F0502020204030204" pitchFamily="34" charset="0"/>
                          <a:cs typeface="Calibri" panose="020F0502020204030204" pitchFamily="34" charset="0"/>
                        </a:rPr>
                        <a:t> ca? a) </a:t>
                      </a:r>
                      <a:r>
                        <a:rPr lang="en-US" sz="1200" dirty="0" err="1">
                          <a:solidFill>
                            <a:srgbClr val="7E7E7E"/>
                          </a:solidFill>
                          <a:latin typeface="Calibri" panose="020F0502020204030204" pitchFamily="34" charset="0"/>
                          <a:cs typeface="Calibri" panose="020F0502020204030204" pitchFamily="34" charset="0"/>
                        </a:rPr>
                        <a:t>mlp</a:t>
                      </a:r>
                      <a:r>
                        <a:rPr lang="en-US" sz="1200" dirty="0">
                          <a:solidFill>
                            <a:srgbClr val="7E7E7E"/>
                          </a:solidFill>
                          <a:latin typeface="Calibri" panose="020F0502020204030204" pitchFamily="34" charset="0"/>
                          <a:cs typeface="Calibri" panose="020F0502020204030204" pitchFamily="34" charset="0"/>
                        </a:rPr>
                        <a:t> b) </a:t>
                      </a:r>
                      <a:r>
                        <a:rPr lang="en-US" sz="1200" dirty="0" err="1">
                          <a:solidFill>
                            <a:srgbClr val="7E7E7E"/>
                          </a:solidFill>
                          <a:latin typeface="Calibri" panose="020F0502020204030204" pitchFamily="34" charset="0"/>
                          <a:cs typeface="Calibri" panose="020F0502020204030204" pitchFamily="34" charset="0"/>
                        </a:rPr>
                        <a:t>jlm</a:t>
                      </a:r>
                      <a:r>
                        <a:rPr lang="en-US" sz="1200" dirty="0">
                          <a:solidFill>
                            <a:srgbClr val="7E7E7E"/>
                          </a:solidFill>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I am against communitarianism, all kinds of communitarianism, the CRIF (the counsel of the Jewish institutions) is a hateful </a:t>
                      </a:r>
                      <a:r>
                        <a:rPr lang="en-US" sz="1200" dirty="0" err="1">
                          <a:solidFill>
                            <a:srgbClr val="7E7E7E"/>
                          </a:solidFill>
                          <a:latin typeface="Calibri" panose="020F0502020204030204" pitchFamily="34" charset="0"/>
                          <a:cs typeface="Calibri" panose="020F0502020204030204" pitchFamily="34" charset="0"/>
                        </a:rPr>
                        <a:t>organisation</a:t>
                      </a:r>
                      <a:r>
                        <a:rPr lang="en-US" sz="1200" dirty="0">
                          <a:solidFill>
                            <a:srgbClr val="7E7E7E"/>
                          </a:solidFill>
                          <a:latin typeface="Calibri" panose="020F0502020204030204" pitchFamily="34" charset="0"/>
                          <a:cs typeface="Calibri" panose="020F0502020204030204" pitchFamily="34" charset="0"/>
                        </a:rPr>
                        <a:t> - who said this on France Inter in December 2016? a) </a:t>
                      </a:r>
                      <a:r>
                        <a:rPr lang="en-US" sz="1200" dirty="0" err="1">
                          <a:solidFill>
                            <a:srgbClr val="7E7E7E"/>
                          </a:solidFill>
                          <a:latin typeface="Calibri" panose="020F0502020204030204" pitchFamily="34" charset="0"/>
                          <a:cs typeface="Calibri" panose="020F0502020204030204" pitchFamily="34" charset="0"/>
                        </a:rPr>
                        <a:t>mlp</a:t>
                      </a:r>
                      <a:r>
                        <a:rPr lang="en-US" sz="1200" dirty="0">
                          <a:solidFill>
                            <a:srgbClr val="7E7E7E"/>
                          </a:solidFill>
                          <a:latin typeface="Calibri" panose="020F0502020204030204" pitchFamily="34" charset="0"/>
                          <a:cs typeface="Calibri" panose="020F0502020204030204" pitchFamily="34" charset="0"/>
                        </a:rPr>
                        <a:t>, b) </a:t>
                      </a:r>
                      <a:r>
                        <a:rPr lang="en-US" sz="1200" dirty="0" err="1">
                          <a:solidFill>
                            <a:srgbClr val="7E7E7E"/>
                          </a:solidFill>
                          <a:latin typeface="Calibri" panose="020F0502020204030204" pitchFamily="34" charset="0"/>
                          <a:cs typeface="Calibri" panose="020F0502020204030204" pitchFamily="34" charset="0"/>
                        </a:rPr>
                        <a:t>jlm</a:t>
                      </a:r>
                      <a:r>
                        <a:rPr lang="en-US" sz="1200" dirty="0">
                          <a:solidFill>
                            <a:srgbClr val="7E7E7E"/>
                          </a:solidFill>
                          <a:latin typeface="Calibri" panose="020F0502020204030204" pitchFamily="34" charset="0"/>
                          <a:cs typeface="Calibri" panose="020F0502020204030204" pitchFamily="34" charset="0"/>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 name="Shape 539"/>
          <p:cNvGraphicFramePr/>
          <p:nvPr>
            <p:extLst>
              <p:ext uri="{D42A27DB-BD31-4B8C-83A1-F6EECF244321}">
                <p14:modId xmlns:p14="http://schemas.microsoft.com/office/powerpoint/2010/main" val="2078840457"/>
              </p:ext>
            </p:extLst>
          </p:nvPr>
        </p:nvGraphicFramePr>
        <p:xfrm>
          <a:off x="977532" y="4321706"/>
          <a:ext cx="10844760" cy="2161457"/>
        </p:xfrm>
        <a:graphic>
          <a:graphicData uri="http://schemas.openxmlformats.org/drawingml/2006/table">
            <a:tbl>
              <a:tblPr>
                <a:noFill/>
              </a:tblPr>
              <a:tblGrid>
                <a:gridCol w="3399918">
                  <a:extLst>
                    <a:ext uri="{9D8B030D-6E8A-4147-A177-3AD203B41FA5}">
                      <a16:colId xmlns:a16="http://schemas.microsoft.com/office/drawing/2014/main" xmlns="" val="20000"/>
                    </a:ext>
                  </a:extLst>
                </a:gridCol>
                <a:gridCol w="1078050">
                  <a:extLst>
                    <a:ext uri="{9D8B030D-6E8A-4147-A177-3AD203B41FA5}">
                      <a16:colId xmlns:a16="http://schemas.microsoft.com/office/drawing/2014/main" xmlns="" val="20001"/>
                    </a:ext>
                  </a:extLst>
                </a:gridCol>
                <a:gridCol w="6366792">
                  <a:extLst>
                    <a:ext uri="{9D8B030D-6E8A-4147-A177-3AD203B41FA5}">
                      <a16:colId xmlns:a16="http://schemas.microsoft.com/office/drawing/2014/main" xmlns="" val="20002"/>
                    </a:ext>
                  </a:extLst>
                </a:gridCol>
              </a:tblGrid>
              <a:tr h="625325">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The posted article is on the reform of the penal law. Police will be allowed to defend themselves.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25325">
                <a:tc vMerge="1">
                  <a:txBody>
                    <a:bodyPr/>
                    <a:lstStyle/>
                    <a:p>
                      <a:endParaRPr lang="en-US"/>
                    </a:p>
                  </a:txBody>
                  <a:tcPr/>
                </a:tc>
                <a:tc>
                  <a:txBody>
                    <a:bodyPr/>
                    <a:lstStyle/>
                    <a:p>
                      <a:pPr lv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E7E7E"/>
                          </a:solidFill>
                          <a:latin typeface="Calibri" panose="020F0502020204030204" pitchFamily="34" charset="0"/>
                          <a:cs typeface="Calibri" panose="020F0502020204030204" pitchFamily="34" charset="0"/>
                        </a:rPr>
                        <a:t>“</a:t>
                      </a:r>
                      <a:r>
                        <a:rPr lang="en-US" sz="1200" dirty="0" err="1">
                          <a:solidFill>
                            <a:srgbClr val="7E7E7E"/>
                          </a:solidFill>
                          <a:latin typeface="Calibri" panose="020F0502020204030204" pitchFamily="34" charset="0"/>
                          <a:cs typeface="Calibri" panose="020F0502020204030204" pitchFamily="34" charset="0"/>
                        </a:rPr>
                        <a:t>J'apprécie</a:t>
                      </a:r>
                      <a:r>
                        <a:rPr lang="en-US" sz="1200" dirty="0">
                          <a:solidFill>
                            <a:srgbClr val="7E7E7E"/>
                          </a:solidFill>
                          <a:latin typeface="Calibri" panose="020F0502020204030204" pitchFamily="34" charset="0"/>
                          <a:cs typeface="Calibri" panose="020F0502020204030204" pitchFamily="34" charset="0"/>
                        </a:rPr>
                        <a:t> surtout que ‘le </a:t>
                      </a:r>
                      <a:r>
                        <a:rPr lang="en-US" sz="1200" dirty="0" err="1">
                          <a:solidFill>
                            <a:srgbClr val="7E7E7E"/>
                          </a:solidFill>
                          <a:latin typeface="Calibri" panose="020F0502020204030204" pitchFamily="34" charset="0"/>
                          <a:cs typeface="Calibri" panose="020F0502020204030204" pitchFamily="34" charset="0"/>
                        </a:rPr>
                        <a:t>dispositif</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pénal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doit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garantir</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l'application</a:t>
                      </a:r>
                      <a:r>
                        <a:rPr lang="en-US" sz="1200" dirty="0">
                          <a:solidFill>
                            <a:srgbClr val="7E7E7E"/>
                          </a:solidFill>
                          <a:latin typeface="Calibri" panose="020F0502020204030204" pitchFamily="34" charset="0"/>
                          <a:cs typeface="Calibri" panose="020F0502020204030204" pitchFamily="34" charset="0"/>
                        </a:rPr>
                        <a:t> des </a:t>
                      </a:r>
                      <a:r>
                        <a:rPr lang="en-US" sz="1200" dirty="0" err="1">
                          <a:solidFill>
                            <a:srgbClr val="7E7E7E"/>
                          </a:solidFill>
                          <a:latin typeface="Calibri" panose="020F0502020204030204" pitchFamily="34" charset="0"/>
                          <a:cs typeface="Calibri" panose="020F0502020204030204" pitchFamily="34" charset="0"/>
                        </a:rPr>
                        <a:t>peines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prononcées</a:t>
                      </a:r>
                      <a:r>
                        <a:rPr lang="en-US" sz="1200" dirty="0">
                          <a:solidFill>
                            <a:srgbClr val="7E7E7E"/>
                          </a:solidFill>
                          <a:latin typeface="Calibri" panose="020F0502020204030204" pitchFamily="34" charset="0"/>
                          <a:cs typeface="Calibri" panose="020F0502020204030204" pitchFamily="34" charset="0"/>
                        </a:rPr>
                        <a:t>’ car </a:t>
                      </a:r>
                      <a:r>
                        <a:rPr lang="en-US" sz="1200" dirty="0" err="1">
                          <a:solidFill>
                            <a:srgbClr val="7E7E7E"/>
                          </a:solidFill>
                          <a:latin typeface="Calibri" panose="020F0502020204030204" pitchFamily="34" charset="0"/>
                          <a:cs typeface="Calibri" panose="020F0502020204030204" pitchFamily="34" charset="0"/>
                        </a:rPr>
                        <a:t>aussi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nombreux</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soient-ils</a:t>
                      </a:r>
                      <a:r>
                        <a:rPr lang="en-US" sz="1200" dirty="0">
                          <a:solidFill>
                            <a:srgbClr val="7E7E7E"/>
                          </a:solidFill>
                          <a:latin typeface="Calibri" panose="020F0502020204030204" pitchFamily="34" charset="0"/>
                          <a:cs typeface="Calibri" panose="020F0502020204030204" pitchFamily="34" charset="0"/>
                        </a:rPr>
                        <a:t> et </a:t>
                      </a:r>
                      <a:r>
                        <a:rPr lang="en-US" sz="1200" dirty="0" err="1">
                          <a:solidFill>
                            <a:srgbClr val="7E7E7E"/>
                          </a:solidFill>
                          <a:latin typeface="Calibri" panose="020F0502020204030204" pitchFamily="34" charset="0"/>
                          <a:cs typeface="Calibri" panose="020F0502020204030204" pitchFamily="34" charset="0"/>
                        </a:rPr>
                        <a:t>aussi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bien</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armés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qu'il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peuvent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l'être</a:t>
                      </a:r>
                      <a:r>
                        <a:rPr lang="en-US" sz="1200" dirty="0">
                          <a:solidFill>
                            <a:srgbClr val="7E7E7E"/>
                          </a:solidFill>
                          <a:latin typeface="Calibri" panose="020F0502020204030204" pitchFamily="34" charset="0"/>
                          <a:cs typeface="Calibri" panose="020F0502020204030204" pitchFamily="34" charset="0"/>
                        </a:rPr>
                        <a:t> ( </a:t>
                      </a:r>
                      <a:r>
                        <a:rPr lang="en-US" sz="1200" dirty="0" err="1">
                          <a:solidFill>
                            <a:srgbClr val="7E7E7E"/>
                          </a:solidFill>
                          <a:latin typeface="Calibri" panose="020F0502020204030204" pitchFamily="34" charset="0"/>
                          <a:cs typeface="Calibri" panose="020F0502020204030204" pitchFamily="34" charset="0"/>
                        </a:rPr>
                        <a:t>policiers</a:t>
                      </a:r>
                      <a:r>
                        <a:rPr lang="en-US" sz="1200" dirty="0">
                          <a:solidFill>
                            <a:srgbClr val="7E7E7E"/>
                          </a:solidFill>
                          <a:latin typeface="Calibri" panose="020F0502020204030204" pitchFamily="34" charset="0"/>
                          <a:cs typeface="Calibri" panose="020F0502020204030204" pitchFamily="34" charset="0"/>
                        </a:rPr>
                        <a:t> et gendarmes) ne </a:t>
                      </a:r>
                      <a:r>
                        <a:rPr lang="en-US" sz="1200" dirty="0" err="1">
                          <a:solidFill>
                            <a:srgbClr val="7E7E7E"/>
                          </a:solidFill>
                          <a:latin typeface="Calibri" panose="020F0502020204030204" pitchFamily="34" charset="0"/>
                          <a:cs typeface="Calibri" panose="020F0502020204030204" pitchFamily="34" charset="0"/>
                        </a:rPr>
                        <a:t>seront</a:t>
                      </a:r>
                      <a:r>
                        <a:rPr lang="en-US" sz="1200" dirty="0">
                          <a:solidFill>
                            <a:srgbClr val="7E7E7E"/>
                          </a:solidFill>
                          <a:latin typeface="Calibri" panose="020F0502020204030204" pitchFamily="34" charset="0"/>
                          <a:cs typeface="Calibri" panose="020F0502020204030204" pitchFamily="34" charset="0"/>
                        </a:rPr>
                        <a:t> pas </a:t>
                      </a:r>
                      <a:r>
                        <a:rPr lang="en-US" sz="1200" dirty="0" err="1">
                          <a:solidFill>
                            <a:srgbClr val="7E7E7E"/>
                          </a:solidFill>
                          <a:latin typeface="Calibri" panose="020F0502020204030204" pitchFamily="34" charset="0"/>
                          <a:cs typeface="Calibri" panose="020F0502020204030204" pitchFamily="34" charset="0"/>
                        </a:rPr>
                        <a:t>efficace</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s'il</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n'y</a:t>
                      </a:r>
                      <a:r>
                        <a:rPr lang="en-US" sz="1200" dirty="0">
                          <a:solidFill>
                            <a:srgbClr val="7E7E7E"/>
                          </a:solidFill>
                          <a:latin typeface="Calibri" panose="020F0502020204030204" pitchFamily="34" charset="0"/>
                          <a:cs typeface="Calibri" panose="020F0502020204030204" pitchFamily="34" charset="0"/>
                        </a:rPr>
                        <a:t> a pas de </a:t>
                      </a:r>
                      <a:r>
                        <a:rPr lang="en-US" sz="1200" dirty="0" err="1">
                          <a:solidFill>
                            <a:srgbClr val="7E7E7E"/>
                          </a:solidFill>
                          <a:latin typeface="Calibri" panose="020F0502020204030204" pitchFamily="34" charset="0"/>
                          <a:cs typeface="Calibri" panose="020F0502020204030204" pitchFamily="34" charset="0"/>
                        </a:rPr>
                        <a:t>peines</a:t>
                      </a:r>
                      <a:r>
                        <a:rPr lang="en-US" sz="1200" dirty="0">
                          <a:solidFill>
                            <a:srgbClr val="7E7E7E"/>
                          </a:solidFill>
                          <a:latin typeface="Calibri" panose="020F0502020204030204" pitchFamily="34" charset="0"/>
                          <a:cs typeface="Calibri" panose="020F0502020204030204" pitchFamily="34" charset="0"/>
                        </a:rPr>
                        <a:t> derrière </a:t>
                      </a:r>
                      <a:r>
                        <a:rPr lang="en-US" sz="1200" dirty="0" err="1">
                          <a:solidFill>
                            <a:srgbClr val="7E7E7E"/>
                          </a:solidFill>
                          <a:latin typeface="Calibri" panose="020F0502020204030204" pitchFamily="34" charset="0"/>
                          <a:cs typeface="Calibri" panose="020F0502020204030204" pitchFamily="34" charset="0"/>
                        </a:rPr>
                        <a:t>ou</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si</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c'est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peines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sont</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dérisoires</a:t>
                      </a:r>
                      <a:r>
                        <a:rPr lang="en-US" sz="1200" dirty="0">
                          <a:solidFill>
                            <a:srgbClr val="7E7E7E"/>
                          </a:solidFill>
                          <a:latin typeface="Calibri" panose="020F0502020204030204" pitchFamily="34" charset="0"/>
                          <a:cs typeface="Calibri" panose="020F0502020204030204" pitchFamily="34" charset="0"/>
                        </a:rPr>
                        <a:t> par rapport aux </a:t>
                      </a:r>
                      <a:r>
                        <a:rPr lang="en-US" sz="1200" dirty="0" err="1">
                          <a:solidFill>
                            <a:srgbClr val="7E7E7E"/>
                          </a:solidFill>
                          <a:latin typeface="Calibri" panose="020F0502020204030204" pitchFamily="34" charset="0"/>
                          <a:cs typeface="Calibri" panose="020F0502020204030204" pitchFamily="34" charset="0"/>
                        </a:rPr>
                        <a:t>méfaits</a:t>
                      </a:r>
                      <a:r>
                        <a:rPr lang="en-US" sz="1200" dirty="0">
                          <a:solidFill>
                            <a:srgbClr val="7E7E7E"/>
                          </a:solidFill>
                          <a:latin typeface="Calibri" panose="020F0502020204030204" pitchFamily="34" charset="0"/>
                          <a:cs typeface="Calibri" panose="020F0502020204030204" pitchFamily="34" charset="0"/>
                        </a:rPr>
                        <a:t> </a:t>
                      </a:r>
                      <a:r>
                        <a:rPr lang="en-US" sz="1200" dirty="0" err="1">
                          <a:solidFill>
                            <a:srgbClr val="7E7E7E"/>
                          </a:solidFill>
                          <a:latin typeface="Calibri" panose="020F0502020204030204" pitchFamily="34" charset="0"/>
                          <a:cs typeface="Calibri" panose="020F0502020204030204" pitchFamily="34" charset="0"/>
                        </a:rPr>
                        <a:t>commis</a:t>
                      </a:r>
                      <a:r>
                        <a:rPr lang="en-US" sz="1200" dirty="0">
                          <a:solidFill>
                            <a:srgbClr val="7E7E7E"/>
                          </a:solidFill>
                          <a:latin typeface="Calibri" panose="020F0502020204030204" pitchFamily="34" charset="0"/>
                          <a:cs typeface="Calibri" panose="020F0502020204030204" pitchFamily="34" charset="0"/>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463850">
                <a:tc vMerge="1">
                  <a:txBody>
                    <a:bodyPr/>
                    <a:lstStyle/>
                    <a:p>
                      <a:endParaRPr lang="en-US"/>
                    </a:p>
                  </a:txBody>
                  <a:tcPr/>
                </a:tc>
                <a:tc>
                  <a:txBody>
                    <a:bodyPr/>
                    <a:lstStyle/>
                    <a:p>
                      <a:pPr lv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80000"/>
                        </a:lnSpc>
                        <a:spcBef>
                          <a:spcPts val="0"/>
                        </a:spcBef>
                        <a:buClr>
                          <a:schemeClr val="dk1"/>
                        </a:buClr>
                        <a:buSzPct val="25000"/>
                        <a:buFont typeface="Arial"/>
                        <a:buNone/>
                      </a:pPr>
                      <a:r>
                        <a:rPr lang="en-US" sz="1200" dirty="0">
                          <a:solidFill>
                            <a:srgbClr val="7E7E7E"/>
                          </a:solidFill>
                          <a:latin typeface="Calibri" panose="020F0502020204030204" pitchFamily="34" charset="0"/>
                          <a:cs typeface="Calibri" panose="020F0502020204030204" pitchFamily="34" charset="0"/>
                        </a:rPr>
                        <a:t>I appreciate especially when it says that “the penal procedure should guarantee that the sentence is enforced”, for even if policemen and gendarmes are numerous and well armed, they cannot be efficient, if the sentence is not applied or if it is too mild with regard to the mischief committed.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92" y="3024452"/>
            <a:ext cx="3205502" cy="528826"/>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92" y="5130707"/>
            <a:ext cx="3205502" cy="528826"/>
          </a:xfrm>
          <a:prstGeom prst="rect">
            <a:avLst/>
          </a:prstGeom>
        </p:spPr>
      </p:pic>
      <p:graphicFrame>
        <p:nvGraphicFramePr>
          <p:cNvPr id="11" name="Shape 544">
            <a:extLst>
              <a:ext uri="{FF2B5EF4-FFF2-40B4-BE49-F238E27FC236}">
                <a16:creationId xmlns:a16="http://schemas.microsoft.com/office/drawing/2014/main" xmlns="" id="{6FD30F08-EF8F-4E14-BA32-570C2E9317A0}"/>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4"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2" name="Shape 545">
            <a:extLst>
              <a:ext uri="{FF2B5EF4-FFF2-40B4-BE49-F238E27FC236}">
                <a16:creationId xmlns:a16="http://schemas.microsoft.com/office/drawing/2014/main" xmlns="" id="{4D7EA1F6-F8A0-413C-82FE-F4ABB83553E1}"/>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5936DB21-83FD-42DF-AE2F-812A02A0F7C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2908197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aphicFrame>
        <p:nvGraphicFramePr>
          <p:cNvPr id="877" name="Shape 877"/>
          <p:cNvGraphicFramePr/>
          <p:nvPr>
            <p:extLst>
              <p:ext uri="{D42A27DB-BD31-4B8C-83A1-F6EECF244321}">
                <p14:modId xmlns:p14="http://schemas.microsoft.com/office/powerpoint/2010/main" val="1526210758"/>
              </p:ext>
            </p:extLst>
          </p:nvPr>
        </p:nvGraphicFramePr>
        <p:xfrm>
          <a:off x="944112" y="2767029"/>
          <a:ext cx="10878180" cy="1449559"/>
        </p:xfrm>
        <a:graphic>
          <a:graphicData uri="http://schemas.openxmlformats.org/drawingml/2006/table">
            <a:tbl>
              <a:tblPr>
                <a:noFill/>
                <a:tableStyleId>{E1E1A81E-7EFA-48D1-AD55-F04F4CB29770}</a:tableStyleId>
              </a:tblPr>
              <a:tblGrid>
                <a:gridCol w="2726363">
                  <a:extLst>
                    <a:ext uri="{9D8B030D-6E8A-4147-A177-3AD203B41FA5}">
                      <a16:colId xmlns:a16="http://schemas.microsoft.com/office/drawing/2014/main" xmlns="" val="20000"/>
                    </a:ext>
                  </a:extLst>
                </a:gridCol>
                <a:gridCol w="1054450">
                  <a:extLst>
                    <a:ext uri="{9D8B030D-6E8A-4147-A177-3AD203B41FA5}">
                      <a16:colId xmlns:a16="http://schemas.microsoft.com/office/drawing/2014/main" xmlns="" val="20001"/>
                    </a:ext>
                  </a:extLst>
                </a:gridCol>
                <a:gridCol w="7097367">
                  <a:extLst>
                    <a:ext uri="{9D8B030D-6E8A-4147-A177-3AD203B41FA5}">
                      <a16:colId xmlns:a16="http://schemas.microsoft.com/office/drawing/2014/main" xmlns="" val="20002"/>
                    </a:ext>
                  </a:extLst>
                </a:gridCol>
              </a:tblGrid>
              <a:tr h="425491">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dirty="0">
                          <a:solidFill>
                            <a:srgbClr val="7E7E7E"/>
                          </a:solidFill>
                          <a:latin typeface="Calibri" panose="020F0502020204030204" pitchFamily="34" charset="0"/>
                          <a:ea typeface="Calibri"/>
                          <a:cs typeface="Calibri" panose="020F0502020204030204" pitchFamily="34" charset="0"/>
                          <a:sym typeface="Calibri"/>
                        </a:rPr>
                        <a:t>A</a:t>
                      </a:r>
                      <a:r>
                        <a:rPr lang="en-US" sz="1200" dirty="0" smtClean="0">
                          <a:solidFill>
                            <a:srgbClr val="7E7E7E"/>
                          </a:solidFill>
                          <a:latin typeface="Calibri" panose="020F0502020204030204" pitchFamily="34" charset="0"/>
                          <a:ea typeface="Calibri"/>
                          <a:cs typeface="Calibri" panose="020F0502020204030204" pitchFamily="34" charset="0"/>
                          <a:sym typeface="Calibri"/>
                        </a:rPr>
                        <a:t>rticle </a:t>
                      </a:r>
                      <a:r>
                        <a:rPr lang="en-US" sz="1200" dirty="0">
                          <a:solidFill>
                            <a:srgbClr val="7E7E7E"/>
                          </a:solidFill>
                          <a:latin typeface="Calibri" panose="020F0502020204030204" pitchFamily="34" charset="0"/>
                          <a:ea typeface="Calibri"/>
                          <a:cs typeface="Calibri" panose="020F0502020204030204" pitchFamily="34" charset="0"/>
                          <a:sym typeface="Calibri"/>
                        </a:rPr>
                        <a:t>on the Theo affair, in which Theo is presented as a cheater and a criminal.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267385">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dirty="0">
                          <a:solidFill>
                            <a:srgbClr val="7E7E7E"/>
                          </a:solidFill>
                          <a:latin typeface="Calibri" panose="020F0502020204030204" pitchFamily="34" charset="0"/>
                          <a:ea typeface="Calibri"/>
                          <a:cs typeface="Calibri" panose="020F0502020204030204" pitchFamily="34" charset="0"/>
                          <a:sym typeface="Calibri"/>
                        </a:rPr>
                        <a:t>“</a:t>
                      </a:r>
                      <a:r>
                        <a:rPr lang="en-US" sz="1200" dirty="0" err="1">
                          <a:solidFill>
                            <a:srgbClr val="7E7E7E"/>
                          </a:solidFill>
                          <a:latin typeface="Calibri" panose="020F0502020204030204" pitchFamily="34" charset="0"/>
                          <a:ea typeface="Calibri"/>
                          <a:cs typeface="Calibri" panose="020F0502020204030204" pitchFamily="34" charset="0"/>
                          <a:sym typeface="Calibri"/>
                        </a:rPr>
                        <a:t>Quand</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bien</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même</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il</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aurait</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pu</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détourner</a:t>
                      </a:r>
                      <a:r>
                        <a:rPr lang="en-US" sz="1200" dirty="0">
                          <a:solidFill>
                            <a:srgbClr val="7E7E7E"/>
                          </a:solidFill>
                          <a:latin typeface="Calibri" panose="020F0502020204030204" pitchFamily="34" charset="0"/>
                          <a:ea typeface="Calibri"/>
                          <a:cs typeface="Calibri" panose="020F0502020204030204" pitchFamily="34" charset="0"/>
                          <a:sym typeface="Calibri"/>
                        </a:rPr>
                        <a:t> 1 million </a:t>
                      </a:r>
                      <a:r>
                        <a:rPr lang="en-US" sz="1200" dirty="0" err="1">
                          <a:solidFill>
                            <a:srgbClr val="7E7E7E"/>
                          </a:solidFill>
                          <a:latin typeface="Calibri" panose="020F0502020204030204" pitchFamily="34" charset="0"/>
                          <a:ea typeface="Calibri"/>
                          <a:cs typeface="Calibri" panose="020F0502020204030204" pitchFamily="34" charset="0"/>
                          <a:sym typeface="Calibri"/>
                        </a:rPr>
                        <a:t>d'Euro</a:t>
                      </a:r>
                      <a:r>
                        <a:rPr lang="en-US" sz="1200" dirty="0">
                          <a:solidFill>
                            <a:srgbClr val="7E7E7E"/>
                          </a:solidFill>
                          <a:latin typeface="Calibri" panose="020F0502020204030204" pitchFamily="34" charset="0"/>
                          <a:ea typeface="Calibri"/>
                          <a:cs typeface="Calibri" panose="020F0502020204030204" pitchFamily="34" charset="0"/>
                          <a:sym typeface="Calibri"/>
                        </a:rPr>
                        <a:t> à </a:t>
                      </a:r>
                      <a:r>
                        <a:rPr lang="en-US" sz="1200" dirty="0" err="1">
                          <a:solidFill>
                            <a:srgbClr val="7E7E7E"/>
                          </a:solidFill>
                          <a:latin typeface="Calibri" panose="020F0502020204030204" pitchFamily="34" charset="0"/>
                          <a:ea typeface="Calibri"/>
                          <a:cs typeface="Calibri" panose="020F0502020204030204" pitchFamily="34" charset="0"/>
                          <a:sym typeface="Calibri"/>
                        </a:rPr>
                        <a:t>titre</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privé</a:t>
                      </a:r>
                      <a:r>
                        <a:rPr lang="en-US" sz="1200" dirty="0">
                          <a:solidFill>
                            <a:srgbClr val="7E7E7E"/>
                          </a:solidFill>
                          <a:latin typeface="Calibri" panose="020F0502020204030204" pitchFamily="34" charset="0"/>
                          <a:ea typeface="Calibri"/>
                          <a:cs typeface="Calibri" panose="020F0502020204030204" pitchFamily="34" charset="0"/>
                          <a:sym typeface="Calibri"/>
                        </a:rPr>
                        <a:t> que </a:t>
                      </a:r>
                      <a:r>
                        <a:rPr lang="en-US" sz="1200" dirty="0" err="1">
                          <a:solidFill>
                            <a:srgbClr val="7E7E7E"/>
                          </a:solidFill>
                          <a:latin typeface="Calibri" panose="020F0502020204030204" pitchFamily="34" charset="0"/>
                          <a:ea typeface="Calibri"/>
                          <a:cs typeface="Calibri" panose="020F0502020204030204" pitchFamily="34" charset="0"/>
                          <a:sym typeface="Calibri"/>
                        </a:rPr>
                        <a:t>ça</a:t>
                      </a:r>
                      <a:r>
                        <a:rPr lang="en-US" sz="1200" dirty="0">
                          <a:solidFill>
                            <a:srgbClr val="7E7E7E"/>
                          </a:solidFill>
                          <a:latin typeface="Calibri" panose="020F0502020204030204" pitchFamily="34" charset="0"/>
                          <a:ea typeface="Calibri"/>
                          <a:cs typeface="Calibri" panose="020F0502020204030204" pitchFamily="34" charset="0"/>
                          <a:sym typeface="Calibri"/>
                        </a:rPr>
                        <a:t> NE JUSTIFIE NULLEMENT </a:t>
                      </a:r>
                      <a:r>
                        <a:rPr lang="en-US" sz="1200" dirty="0" err="1">
                          <a:solidFill>
                            <a:srgbClr val="7E7E7E"/>
                          </a:solidFill>
                          <a:latin typeface="Calibri" panose="020F0502020204030204" pitchFamily="34" charset="0"/>
                          <a:ea typeface="Calibri"/>
                          <a:cs typeface="Calibri" panose="020F0502020204030204" pitchFamily="34" charset="0"/>
                          <a:sym typeface="Calibri"/>
                        </a:rPr>
                        <a:t>qu'il</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ait</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été</a:t>
                      </a:r>
                      <a:r>
                        <a:rPr lang="en-US" sz="1200" dirty="0">
                          <a:solidFill>
                            <a:srgbClr val="7E7E7E"/>
                          </a:solidFill>
                          <a:latin typeface="Calibri" panose="020F0502020204030204" pitchFamily="34" charset="0"/>
                          <a:ea typeface="Calibri"/>
                          <a:cs typeface="Calibri" panose="020F0502020204030204" pitchFamily="34" charset="0"/>
                          <a:sym typeface="Calibri"/>
                        </a:rPr>
                        <a:t> VIOLÉ!! On les </a:t>
                      </a:r>
                      <a:r>
                        <a:rPr lang="en-US" sz="1200" dirty="0" err="1">
                          <a:solidFill>
                            <a:srgbClr val="7E7E7E"/>
                          </a:solidFill>
                          <a:latin typeface="Calibri" panose="020F0502020204030204" pitchFamily="34" charset="0"/>
                          <a:ea typeface="Calibri"/>
                          <a:cs typeface="Calibri" panose="020F0502020204030204" pitchFamily="34" charset="0"/>
                          <a:sym typeface="Calibri"/>
                        </a:rPr>
                        <a:t>passe</a:t>
                      </a:r>
                      <a:r>
                        <a:rPr lang="en-US" sz="1200" dirty="0">
                          <a:solidFill>
                            <a:srgbClr val="7E7E7E"/>
                          </a:solidFill>
                          <a:latin typeface="Calibri" panose="020F0502020204030204" pitchFamily="34" charset="0"/>
                          <a:ea typeface="Calibri"/>
                          <a:cs typeface="Calibri" panose="020F0502020204030204" pitchFamily="34" charset="0"/>
                          <a:sym typeface="Calibri"/>
                        </a:rPr>
                        <a:t> à la </a:t>
                      </a:r>
                      <a:r>
                        <a:rPr lang="en-US" sz="1200" dirty="0" err="1">
                          <a:solidFill>
                            <a:srgbClr val="7E7E7E"/>
                          </a:solidFill>
                          <a:latin typeface="Calibri" panose="020F0502020204030204" pitchFamily="34" charset="0"/>
                          <a:ea typeface="Calibri"/>
                          <a:cs typeface="Calibri" panose="020F0502020204030204" pitchFamily="34" charset="0"/>
                          <a:sym typeface="Calibri"/>
                        </a:rPr>
                        <a:t>matraque</a:t>
                      </a:r>
                      <a:r>
                        <a:rPr lang="en-US" sz="1200" dirty="0">
                          <a:solidFill>
                            <a:srgbClr val="7E7E7E"/>
                          </a:solidFill>
                          <a:latin typeface="Calibri" panose="020F0502020204030204" pitchFamily="34" charset="0"/>
                          <a:ea typeface="Calibri"/>
                          <a:cs typeface="Calibri" panose="020F0502020204030204" pitchFamily="34" charset="0"/>
                          <a:sym typeface="Calibri"/>
                        </a:rPr>
                        <a:t> </a:t>
                      </a:r>
                      <a:r>
                        <a:rPr lang="en-US" sz="1200" dirty="0" err="1">
                          <a:solidFill>
                            <a:srgbClr val="7E7E7E"/>
                          </a:solidFill>
                          <a:latin typeface="Calibri" panose="020F0502020204030204" pitchFamily="34" charset="0"/>
                          <a:ea typeface="Calibri"/>
                          <a:cs typeface="Calibri" panose="020F0502020204030204" pitchFamily="34" charset="0"/>
                          <a:sym typeface="Calibri"/>
                        </a:rPr>
                        <a:t>Fillon</a:t>
                      </a:r>
                      <a:r>
                        <a:rPr lang="en-US" sz="1200" dirty="0">
                          <a:solidFill>
                            <a:srgbClr val="7E7E7E"/>
                          </a:solidFill>
                          <a:latin typeface="Calibri" panose="020F0502020204030204" pitchFamily="34" charset="0"/>
                          <a:ea typeface="Calibri"/>
                          <a:cs typeface="Calibri" panose="020F0502020204030204" pitchFamily="34" charset="0"/>
                          <a:sym typeface="Calibri"/>
                        </a:rPr>
                        <a:t> et Le Pen </a:t>
                      </a:r>
                      <a:r>
                        <a:rPr lang="en-US" sz="1200" dirty="0" err="1">
                          <a:solidFill>
                            <a:srgbClr val="7E7E7E"/>
                          </a:solidFill>
                          <a:latin typeface="Calibri" panose="020F0502020204030204" pitchFamily="34" charset="0"/>
                          <a:ea typeface="Calibri"/>
                          <a:cs typeface="Calibri" panose="020F0502020204030204" pitchFamily="34" charset="0"/>
                          <a:sym typeface="Calibri"/>
                        </a:rPr>
                        <a:t>aussi</a:t>
                      </a:r>
                      <a:r>
                        <a:rPr lang="en-US" sz="1200" dirty="0">
                          <a:solidFill>
                            <a:srgbClr val="7E7E7E"/>
                          </a:solidFill>
                          <a:latin typeface="Calibri" panose="020F0502020204030204" pitchFamily="34" charset="0"/>
                          <a:ea typeface="Calibri"/>
                          <a:cs typeface="Calibri" panose="020F0502020204030204" pitchFamily="34" charset="0"/>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06225">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Clr>
                          <a:schemeClr val="dk1"/>
                        </a:buClr>
                        <a:buSzPct val="78571"/>
                        <a:buFont typeface="Arial"/>
                        <a:buNone/>
                      </a:pPr>
                      <a:r>
                        <a:rPr lang="en-US" sz="1200" dirty="0">
                          <a:solidFill>
                            <a:srgbClr val="7E7E7E"/>
                          </a:solidFill>
                          <a:latin typeface="Calibri" panose="020F0502020204030204" pitchFamily="34" charset="0"/>
                          <a:ea typeface="Calibri"/>
                          <a:cs typeface="Calibri" panose="020F0502020204030204" pitchFamily="34" charset="0"/>
                          <a:sym typeface="Calibri"/>
                        </a:rPr>
                        <a:t>“Even if he had embezzled 1 million Euros for himself, it DOES NOT JUSTIFY AT ALL that he was RAPED! Are we going to club </a:t>
                      </a:r>
                      <a:r>
                        <a:rPr lang="en-US" sz="1200" dirty="0" err="1">
                          <a:solidFill>
                            <a:srgbClr val="7E7E7E"/>
                          </a:solidFill>
                          <a:latin typeface="Calibri" panose="020F0502020204030204" pitchFamily="34" charset="0"/>
                          <a:ea typeface="Calibri"/>
                          <a:cs typeface="Calibri" panose="020F0502020204030204" pitchFamily="34" charset="0"/>
                          <a:sym typeface="Calibri"/>
                        </a:rPr>
                        <a:t>Fillon</a:t>
                      </a:r>
                      <a:r>
                        <a:rPr lang="en-US" sz="1200" dirty="0">
                          <a:solidFill>
                            <a:srgbClr val="7E7E7E"/>
                          </a:solidFill>
                          <a:latin typeface="Calibri" panose="020F0502020204030204" pitchFamily="34" charset="0"/>
                          <a:ea typeface="Calibri"/>
                          <a:cs typeface="Calibri" panose="020F0502020204030204" pitchFamily="34" charset="0"/>
                          <a:sym typeface="Calibri"/>
                        </a:rPr>
                        <a:t> and Le Pen as well?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78" name="Shape 878"/>
          <p:cNvGraphicFramePr/>
          <p:nvPr>
            <p:extLst>
              <p:ext uri="{D42A27DB-BD31-4B8C-83A1-F6EECF244321}">
                <p14:modId xmlns:p14="http://schemas.microsoft.com/office/powerpoint/2010/main" val="675340666"/>
              </p:ext>
            </p:extLst>
          </p:nvPr>
        </p:nvGraphicFramePr>
        <p:xfrm>
          <a:off x="952467" y="4369179"/>
          <a:ext cx="10869825" cy="2066454"/>
        </p:xfrm>
        <a:graphic>
          <a:graphicData uri="http://schemas.openxmlformats.org/drawingml/2006/table">
            <a:tbl>
              <a:tblPr>
                <a:noFill/>
                <a:tableStyleId>{E1E1A81E-7EFA-48D1-AD55-F04F4CB29770}</a:tableStyleId>
              </a:tblPr>
              <a:tblGrid>
                <a:gridCol w="2717958">
                  <a:extLst>
                    <a:ext uri="{9D8B030D-6E8A-4147-A177-3AD203B41FA5}">
                      <a16:colId xmlns:a16="http://schemas.microsoft.com/office/drawing/2014/main" xmlns="" val="20000"/>
                    </a:ext>
                  </a:extLst>
                </a:gridCol>
                <a:gridCol w="1054500">
                  <a:extLst>
                    <a:ext uri="{9D8B030D-6E8A-4147-A177-3AD203B41FA5}">
                      <a16:colId xmlns:a16="http://schemas.microsoft.com/office/drawing/2014/main" xmlns="" val="20001"/>
                    </a:ext>
                  </a:extLst>
                </a:gridCol>
                <a:gridCol w="7097367">
                  <a:extLst>
                    <a:ext uri="{9D8B030D-6E8A-4147-A177-3AD203B41FA5}">
                      <a16:colId xmlns:a16="http://schemas.microsoft.com/office/drawing/2014/main" xmlns="" val="20002"/>
                    </a:ext>
                  </a:extLst>
                </a:gridCol>
              </a:tblGrid>
              <a:tr h="335736">
                <a:tc rowSpan="3">
                  <a:txBody>
                    <a:bodyPr/>
                    <a:lstStyle/>
                    <a:p>
                      <a:pPr lvl="0" rtl="0">
                        <a:lnSpc>
                          <a:spcPct val="100000"/>
                        </a:lnSpc>
                        <a:spcBef>
                          <a:spcPts val="0"/>
                        </a:spcBef>
                        <a:buNone/>
                      </a:pPr>
                      <a:endParaRPr sz="120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a:solidFill>
                            <a:srgbClr val="7E7E7E"/>
                          </a:solidFill>
                          <a:latin typeface="Calibri"/>
                          <a:ea typeface="Calibri"/>
                          <a:cs typeface="Calibri"/>
                          <a:sym typeface="Calibri"/>
                        </a:rPr>
                        <a:t>Mélenchon declared that he would join the Bolivarian Alliance founded by Cuba and Venezuela.</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dirty="0" err="1">
                          <a:solidFill>
                            <a:srgbClr val="7E7E7E"/>
                          </a:solidFill>
                          <a:latin typeface="Calibri"/>
                          <a:ea typeface="Calibri"/>
                          <a:cs typeface="Calibri"/>
                          <a:sym typeface="Calibri"/>
                        </a:rPr>
                        <a:t>si</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le </a:t>
                      </a:r>
                      <a:r>
                        <a:rPr lang="en-US" sz="1200" dirty="0" err="1">
                          <a:solidFill>
                            <a:srgbClr val="7E7E7E"/>
                          </a:solidFill>
                          <a:latin typeface="Calibri"/>
                          <a:ea typeface="Calibri"/>
                          <a:cs typeface="Calibri"/>
                          <a:sym typeface="Calibri"/>
                        </a:rPr>
                        <a:t>sujet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grand </a:t>
                      </a:r>
                      <a:r>
                        <a:rPr lang="en-US" sz="1200" dirty="0" err="1">
                          <a:solidFill>
                            <a:srgbClr val="7E7E7E"/>
                          </a:solidFill>
                          <a:latin typeface="Calibri"/>
                          <a:ea typeface="Calibri"/>
                          <a:cs typeface="Calibri"/>
                          <a:sym typeface="Calibri"/>
                        </a:rPr>
                        <a:t>soutien</a:t>
                      </a:r>
                      <a:r>
                        <a:rPr lang="en-US" sz="1200" dirty="0">
                          <a:solidFill>
                            <a:srgbClr val="7E7E7E"/>
                          </a:solidFill>
                          <a:latin typeface="Calibri"/>
                          <a:ea typeface="Calibri"/>
                          <a:cs typeface="Calibri"/>
                          <a:sym typeface="Calibri"/>
                        </a:rPr>
                        <a:t> et </a:t>
                      </a:r>
                      <a:r>
                        <a:rPr lang="en-US" sz="1200" dirty="0" err="1">
                          <a:solidFill>
                            <a:srgbClr val="7E7E7E"/>
                          </a:solidFill>
                          <a:latin typeface="Calibri"/>
                          <a:ea typeface="Calibri"/>
                          <a:cs typeface="Calibri"/>
                          <a:sym typeface="Calibri"/>
                        </a:rPr>
                        <a:t>admirateur</a:t>
                      </a:r>
                      <a:r>
                        <a:rPr lang="en-US" sz="1200" dirty="0">
                          <a:solidFill>
                            <a:srgbClr val="7E7E7E"/>
                          </a:solidFill>
                          <a:latin typeface="Calibri"/>
                          <a:ea typeface="Calibri"/>
                          <a:cs typeface="Calibri"/>
                          <a:sym typeface="Calibri"/>
                        </a:rPr>
                        <a:t> de la </a:t>
                      </a:r>
                      <a:r>
                        <a:rPr lang="en-US" sz="1200" dirty="0" err="1">
                          <a:solidFill>
                            <a:srgbClr val="7E7E7E"/>
                          </a:solidFill>
                          <a:latin typeface="Calibri"/>
                          <a:ea typeface="Calibri"/>
                          <a:cs typeface="Calibri"/>
                          <a:sym typeface="Calibri"/>
                        </a:rPr>
                        <a:t>révolution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bolivarienne</a:t>
                      </a:r>
                      <a:r>
                        <a:rPr lang="en-US" sz="1200" dirty="0">
                          <a:solidFill>
                            <a:srgbClr val="7E7E7E"/>
                          </a:solidFill>
                          <a:latin typeface="Calibri"/>
                          <a:ea typeface="Calibri"/>
                          <a:cs typeface="Calibri"/>
                          <a:sym typeface="Calibri"/>
                        </a:rPr>
                        <a:t>. Des </a:t>
                      </a:r>
                      <a:r>
                        <a:rPr lang="en-US" sz="1200" dirty="0" err="1">
                          <a:solidFill>
                            <a:srgbClr val="7E7E7E"/>
                          </a:solidFill>
                          <a:latin typeface="Calibri"/>
                          <a:ea typeface="Calibri"/>
                          <a:cs typeface="Calibri"/>
                          <a:sym typeface="Calibri"/>
                        </a:rPr>
                        <a:t>larmes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quand</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est</a:t>
                      </a:r>
                      <a:r>
                        <a:rPr lang="en-US" sz="1200" dirty="0">
                          <a:solidFill>
                            <a:srgbClr val="7E7E7E"/>
                          </a:solidFill>
                          <a:latin typeface="Calibri"/>
                          <a:ea typeface="Calibri"/>
                          <a:cs typeface="Calibri"/>
                          <a:sym typeface="Calibri"/>
                        </a:rPr>
                        <a:t> mort.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n'est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qu'un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rêveur</a:t>
                      </a:r>
                      <a:r>
                        <a:rPr lang="en-US" sz="1200" dirty="0">
                          <a:solidFill>
                            <a:srgbClr val="7E7E7E"/>
                          </a:solidFill>
                          <a:latin typeface="Calibri"/>
                          <a:ea typeface="Calibri"/>
                          <a:cs typeface="Calibri"/>
                          <a:sym typeface="Calibri"/>
                        </a:rPr>
                        <a:t> qui </a:t>
                      </a:r>
                      <a:r>
                        <a:rPr lang="en-US" sz="1200" dirty="0" err="1">
                          <a:solidFill>
                            <a:srgbClr val="7E7E7E"/>
                          </a:solidFill>
                          <a:latin typeface="Calibri"/>
                          <a:ea typeface="Calibri"/>
                          <a:cs typeface="Calibri"/>
                          <a:sym typeface="Calibri"/>
                        </a:rPr>
                        <a:t>sait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parler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mais</a:t>
                      </a:r>
                      <a:r>
                        <a:rPr lang="en-US" sz="1200" dirty="0">
                          <a:solidFill>
                            <a:srgbClr val="7E7E7E"/>
                          </a:solidFill>
                          <a:latin typeface="Calibri"/>
                          <a:ea typeface="Calibri"/>
                          <a:cs typeface="Calibri"/>
                          <a:sym typeface="Calibri"/>
                        </a:rPr>
                        <a:t> qui </a:t>
                      </a:r>
                      <a:r>
                        <a:rPr lang="en-US" sz="1200" dirty="0" err="1">
                          <a:solidFill>
                            <a:srgbClr val="7E7E7E"/>
                          </a:solidFill>
                          <a:latin typeface="Calibri"/>
                          <a:ea typeface="Calibri"/>
                          <a:cs typeface="Calibri"/>
                          <a:sym typeface="Calibri"/>
                        </a:rPr>
                        <a:t>n'a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jamais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défendu</a:t>
                      </a:r>
                      <a:r>
                        <a:rPr lang="en-US" sz="1200" dirty="0">
                          <a:solidFill>
                            <a:srgbClr val="7E7E7E"/>
                          </a:solidFill>
                          <a:latin typeface="Calibri"/>
                          <a:ea typeface="Calibri"/>
                          <a:cs typeface="Calibri"/>
                          <a:sym typeface="Calibri"/>
                        </a:rPr>
                        <a:t> le </a:t>
                      </a:r>
                      <a:r>
                        <a:rPr lang="en-US" sz="1200" dirty="0" err="1">
                          <a:solidFill>
                            <a:srgbClr val="7E7E7E"/>
                          </a:solidFill>
                          <a:latin typeface="Calibri"/>
                          <a:ea typeface="Calibri"/>
                          <a:cs typeface="Calibri"/>
                          <a:sym typeface="Calibri"/>
                        </a:rPr>
                        <a:t>peuple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vénézuélien</a:t>
                      </a:r>
                      <a:r>
                        <a:rPr lang="en-US" sz="1200" dirty="0">
                          <a:solidFill>
                            <a:srgbClr val="7E7E7E"/>
                          </a:solidFill>
                          <a:latin typeface="Calibri"/>
                          <a:ea typeface="Calibri"/>
                          <a:cs typeface="Calibri"/>
                          <a:sym typeface="Calibri"/>
                        </a:rPr>
                        <a:t>. Et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croyez</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défendra</a:t>
                      </a:r>
                      <a:r>
                        <a:rPr lang="en-US" sz="1200" dirty="0">
                          <a:solidFill>
                            <a:srgbClr val="7E7E7E"/>
                          </a:solidFill>
                          <a:latin typeface="Calibri"/>
                          <a:ea typeface="Calibri"/>
                          <a:cs typeface="Calibri"/>
                          <a:sym typeface="Calibri"/>
                        </a:rPr>
                        <a:t> le </a:t>
                      </a:r>
                      <a:r>
                        <a:rPr lang="en-US" sz="1200" dirty="0" err="1">
                          <a:solidFill>
                            <a:srgbClr val="7E7E7E"/>
                          </a:solidFill>
                          <a:latin typeface="Calibri"/>
                          <a:ea typeface="Calibri"/>
                          <a:cs typeface="Calibri"/>
                          <a:sym typeface="Calibri"/>
                        </a:rPr>
                        <a:t>peuple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français</a:t>
                      </a:r>
                      <a:r>
                        <a:rPr lang="en-US" sz="1200" dirty="0">
                          <a:solidFill>
                            <a:srgbClr val="7E7E7E"/>
                          </a:solidFill>
                          <a:latin typeface="Calibri"/>
                          <a:ea typeface="Calibri"/>
                          <a:cs typeface="Calibri"/>
                          <a:sym typeface="Calibri"/>
                        </a:rPr>
                        <a:t> ? </a:t>
                      </a:r>
                      <a:r>
                        <a:rPr lang="en-US" sz="1200" dirty="0" err="1">
                          <a:solidFill>
                            <a:srgbClr val="7E7E7E"/>
                          </a:solidFill>
                          <a:latin typeface="Calibri"/>
                          <a:ea typeface="Calibri"/>
                          <a:cs typeface="Calibri"/>
                          <a:sym typeface="Calibri"/>
                        </a:rPr>
                        <a:t>cela</a:t>
                      </a:r>
                      <a:r>
                        <a:rPr lang="en-US" sz="1200" dirty="0">
                          <a:solidFill>
                            <a:srgbClr val="7E7E7E"/>
                          </a:solidFill>
                          <a:latin typeface="Calibri"/>
                          <a:ea typeface="Calibri"/>
                          <a:cs typeface="Calibri"/>
                          <a:sym typeface="Calibri"/>
                        </a:rPr>
                        <a:t> ne </a:t>
                      </a:r>
                      <a:r>
                        <a:rPr lang="en-US" sz="1200" dirty="0" err="1">
                          <a:solidFill>
                            <a:srgbClr val="7E7E7E"/>
                          </a:solidFill>
                          <a:latin typeface="Calibri"/>
                          <a:ea typeface="Calibri"/>
                          <a:cs typeface="Calibri"/>
                          <a:sym typeface="Calibri"/>
                        </a:rPr>
                        <a:t>l'intéresse</a:t>
                      </a:r>
                      <a:r>
                        <a:rPr lang="en-US" sz="1200" dirty="0">
                          <a:solidFill>
                            <a:srgbClr val="7E7E7E"/>
                          </a:solidFill>
                          <a:latin typeface="Calibri"/>
                          <a:ea typeface="Calibri"/>
                          <a:cs typeface="Calibri"/>
                          <a:sym typeface="Calibri"/>
                        </a:rPr>
                        <a:t> pas, Ce qui </a:t>
                      </a:r>
                      <a:r>
                        <a:rPr lang="en-US" sz="1200" dirty="0" err="1">
                          <a:solidFill>
                            <a:srgbClr val="7E7E7E"/>
                          </a:solidFill>
                          <a:latin typeface="Calibri"/>
                          <a:ea typeface="Calibri"/>
                          <a:cs typeface="Calibri"/>
                          <a:sym typeface="Calibri"/>
                        </a:rPr>
                        <a:t>l'intéresse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lui-même</a:t>
                      </a:r>
                      <a:endParaRPr lang="en-US"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buClr>
                          <a:schemeClr val="dk1"/>
                        </a:buClr>
                        <a:buSzPct val="78571"/>
                        <a:buFont typeface="Arial"/>
                        <a:buNone/>
                      </a:pPr>
                      <a:r>
                        <a:rPr lang="en-US" sz="1200" dirty="0">
                          <a:solidFill>
                            <a:srgbClr val="7E7E7E"/>
                          </a:solidFill>
                          <a:latin typeface="Calibri"/>
                          <a:ea typeface="Calibri"/>
                          <a:cs typeface="Calibri"/>
                          <a:sym typeface="Calibri"/>
                        </a:rPr>
                        <a:t>Indeed, this is the topic,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is a great supporter and admirer of the </a:t>
                      </a:r>
                      <a:r>
                        <a:rPr lang="en-US" sz="1200" dirty="0" err="1">
                          <a:solidFill>
                            <a:srgbClr val="7E7E7E"/>
                          </a:solidFill>
                          <a:latin typeface="Calibri"/>
                          <a:ea typeface="Calibri"/>
                          <a:cs typeface="Calibri"/>
                          <a:sym typeface="Calibri"/>
                        </a:rPr>
                        <a:t>bolivarian</a:t>
                      </a:r>
                      <a:r>
                        <a:rPr lang="en-US" sz="1200" dirty="0">
                          <a:solidFill>
                            <a:srgbClr val="7E7E7E"/>
                          </a:solidFill>
                          <a:latin typeface="Calibri"/>
                          <a:ea typeface="Calibri"/>
                          <a:cs typeface="Calibri"/>
                          <a:sym typeface="Calibri"/>
                        </a:rPr>
                        <a:t> revolution. He had tears in the eyes when he [Chavez] died.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is only a dreamer who knows how to speak, but he has never defended the people of Venezuela. And do you think he will defend the French people? he has no interest in it. He is only interested by himself.</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79" name="Shape 87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Advance rational arguments</a:t>
            </a:r>
            <a:endParaRPr lang="en-US" sz="3600" b="1" dirty="0">
              <a:solidFill>
                <a:srgbClr val="243049"/>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8077" y="2833222"/>
            <a:ext cx="1930657" cy="127414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8077" y="4713271"/>
            <a:ext cx="1930657" cy="1274148"/>
          </a:xfrm>
          <a:prstGeom prst="rect">
            <a:avLst/>
          </a:prstGeom>
        </p:spPr>
      </p:pic>
      <p:graphicFrame>
        <p:nvGraphicFramePr>
          <p:cNvPr id="9" name="Shape 544">
            <a:extLst>
              <a:ext uri="{FF2B5EF4-FFF2-40B4-BE49-F238E27FC236}">
                <a16:creationId xmlns:a16="http://schemas.microsoft.com/office/drawing/2014/main" xmlns="" id="{18F14F3F-CBA4-43AF-B085-7602A7677835}"/>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4"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5FB32604-B2D8-4301-8049-16F496F7ACF2}"/>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6" action="ppaction://hlinksldjump"/>
                        </a:rPr>
                        <a:t>Summary of the </a:t>
                      </a:r>
                      <a:r>
                        <a:rPr lang="en-US" sz="1200" i="1" dirty="0" err="1">
                          <a:hlinkClick r:id="rId6" action="ppaction://hlinksldjump"/>
                        </a:rPr>
                        <a:t>b</a:t>
                      </a:r>
                      <a:r>
                        <a:rPr lang="en-US" sz="1200" i="1" u="none" strike="noStrike" cap="none" dirty="0" err="1">
                          <a:hlinkClick r:id="rId6"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7"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8"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F50D6399-F575-48A2-A403-3FA34E07B7D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graphicFrame>
        <p:nvGraphicFramePr>
          <p:cNvPr id="887" name="Shape 887"/>
          <p:cNvGraphicFramePr/>
          <p:nvPr>
            <p:extLst>
              <p:ext uri="{D42A27DB-BD31-4B8C-83A1-F6EECF244321}">
                <p14:modId xmlns:p14="http://schemas.microsoft.com/office/powerpoint/2010/main" val="83362925"/>
              </p:ext>
            </p:extLst>
          </p:nvPr>
        </p:nvGraphicFramePr>
        <p:xfrm>
          <a:off x="919047" y="2262261"/>
          <a:ext cx="10958303" cy="1600110"/>
        </p:xfrm>
        <a:graphic>
          <a:graphicData uri="http://schemas.openxmlformats.org/drawingml/2006/table">
            <a:tbl>
              <a:tblPr>
                <a:noFill/>
                <a:tableStyleId>{E1E1A81E-7EFA-48D1-AD55-F04F4CB29770}</a:tableStyleId>
              </a:tblPr>
              <a:tblGrid>
                <a:gridCol w="1086147">
                  <a:extLst>
                    <a:ext uri="{9D8B030D-6E8A-4147-A177-3AD203B41FA5}">
                      <a16:colId xmlns:a16="http://schemas.microsoft.com/office/drawing/2014/main" xmlns="" val="20000"/>
                    </a:ext>
                  </a:extLst>
                </a:gridCol>
                <a:gridCol w="928631">
                  <a:extLst>
                    <a:ext uri="{9D8B030D-6E8A-4147-A177-3AD203B41FA5}">
                      <a16:colId xmlns:a16="http://schemas.microsoft.com/office/drawing/2014/main" xmlns="" val="20001"/>
                    </a:ext>
                  </a:extLst>
                </a:gridCol>
                <a:gridCol w="8943525">
                  <a:extLst>
                    <a:ext uri="{9D8B030D-6E8A-4147-A177-3AD203B41FA5}">
                      <a16:colId xmlns:a16="http://schemas.microsoft.com/office/drawing/2014/main" xmlns="" val="20002"/>
                    </a:ext>
                  </a:extLst>
                </a:gridCol>
              </a:tblGrid>
              <a:tr h="0">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buNone/>
                      </a:pPr>
                      <a:r>
                        <a:rPr lang="en-US" sz="1200" dirty="0" smtClean="0">
                          <a:solidFill>
                            <a:srgbClr val="7E7E7E"/>
                          </a:solidFill>
                          <a:latin typeface="Calibri"/>
                          <a:ea typeface="Calibri"/>
                          <a:cs typeface="Calibri"/>
                          <a:sym typeface="Calibri"/>
                        </a:rPr>
                        <a:t>An </a:t>
                      </a:r>
                      <a:r>
                        <a:rPr lang="en-US" sz="1200" dirty="0">
                          <a:solidFill>
                            <a:srgbClr val="7E7E7E"/>
                          </a:solidFill>
                          <a:latin typeface="Calibri"/>
                          <a:ea typeface="Calibri"/>
                          <a:cs typeface="Calibri"/>
                          <a:sym typeface="Calibri"/>
                        </a:rPr>
                        <a:t>article citing the pro-Assad position of </a:t>
                      </a:r>
                      <a:r>
                        <a:rPr lang="en-US" sz="1200" dirty="0" err="1">
                          <a:solidFill>
                            <a:srgbClr val="7E7E7E"/>
                          </a:solidFill>
                          <a:latin typeface="Calibri"/>
                          <a:ea typeface="Calibri"/>
                          <a:cs typeface="Calibri"/>
                          <a:sym typeface="Calibri"/>
                        </a:rPr>
                        <a:t>Asselineau</a:t>
                      </a:r>
                      <a:r>
                        <a:rPr lang="en-US" sz="1200" dirty="0">
                          <a:solidFill>
                            <a:srgbClr val="7E7E7E"/>
                          </a:solidFill>
                          <a:latin typeface="Calibri"/>
                          <a:ea typeface="Calibri"/>
                          <a:cs typeface="Calibri"/>
                          <a:sym typeface="Calibri"/>
                        </a:rPr>
                        <a:t> on Syria, while stating that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 remains ambiguous on the question.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buNone/>
                      </a:pPr>
                      <a:r>
                        <a:rPr lang="en-US" sz="1200" dirty="0">
                          <a:solidFill>
                            <a:srgbClr val="7E7E7E"/>
                          </a:solidFill>
                          <a:latin typeface="Calibri"/>
                          <a:ea typeface="Calibri"/>
                          <a:cs typeface="Calibri"/>
                          <a:sym typeface="Calibri"/>
                        </a:rPr>
                        <a:t>“Les gens qui </a:t>
                      </a:r>
                      <a:r>
                        <a:rPr lang="en-US" sz="1200" dirty="0" err="1">
                          <a:solidFill>
                            <a:srgbClr val="7E7E7E"/>
                          </a:solidFill>
                          <a:latin typeface="Calibri"/>
                          <a:ea typeface="Calibri"/>
                          <a:cs typeface="Calibri"/>
                          <a:sym typeface="Calibri"/>
                        </a:rPr>
                        <a:t>finissent</a:t>
                      </a:r>
                      <a:r>
                        <a:rPr lang="en-US" sz="1200" dirty="0">
                          <a:solidFill>
                            <a:srgbClr val="7E7E7E"/>
                          </a:solidFill>
                          <a:latin typeface="Calibri"/>
                          <a:ea typeface="Calibri"/>
                          <a:cs typeface="Calibri"/>
                          <a:sym typeface="Calibri"/>
                        </a:rPr>
                        <a:t> avec des phrases du genre ‘</a:t>
                      </a:r>
                      <a:r>
                        <a:rPr lang="en-US" sz="1200" dirty="0" err="1">
                          <a:solidFill>
                            <a:srgbClr val="7E7E7E"/>
                          </a:solidFill>
                          <a:latin typeface="Calibri"/>
                          <a:ea typeface="Calibri"/>
                          <a:cs typeface="Calibri"/>
                          <a:sym typeface="Calibri"/>
                        </a:rPr>
                        <a:t>libre</a:t>
                      </a:r>
                      <a:r>
                        <a:rPr lang="en-US" sz="1200" dirty="0">
                          <a:solidFill>
                            <a:srgbClr val="7E7E7E"/>
                          </a:solidFill>
                          <a:latin typeface="Calibri"/>
                          <a:ea typeface="Calibri"/>
                          <a:cs typeface="Calibri"/>
                          <a:sym typeface="Calibri"/>
                        </a:rPr>
                        <a:t> à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rester</a:t>
                      </a:r>
                      <a:r>
                        <a:rPr lang="en-US" sz="1200" dirty="0">
                          <a:solidFill>
                            <a:srgbClr val="7E7E7E"/>
                          </a:solidFill>
                          <a:latin typeface="Calibri"/>
                          <a:ea typeface="Calibri"/>
                          <a:cs typeface="Calibri"/>
                          <a:sym typeface="Calibri"/>
                        </a:rPr>
                        <a:t> avec JLM’ </a:t>
                      </a:r>
                      <a:r>
                        <a:rPr lang="en-US" sz="1200" dirty="0" err="1">
                          <a:solidFill>
                            <a:srgbClr val="7E7E7E"/>
                          </a:solidFill>
                          <a:latin typeface="Calibri"/>
                          <a:ea typeface="Calibri"/>
                          <a:cs typeface="Calibri"/>
                          <a:sym typeface="Calibri"/>
                        </a:rPr>
                        <a:t>viennent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grande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majorité</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l'UPR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ensuite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êtes</a:t>
                      </a:r>
                      <a:r>
                        <a:rPr lang="en-US" sz="1200" dirty="0">
                          <a:solidFill>
                            <a:srgbClr val="7E7E7E"/>
                          </a:solidFill>
                          <a:latin typeface="Calibri"/>
                          <a:ea typeface="Calibri"/>
                          <a:cs typeface="Calibri"/>
                          <a:sym typeface="Calibri"/>
                        </a:rPr>
                        <a:t> mal </a:t>
                      </a:r>
                      <a:r>
                        <a:rPr lang="en-US" sz="1200" dirty="0" err="1">
                          <a:solidFill>
                            <a:srgbClr val="7E7E7E"/>
                          </a:solidFill>
                          <a:latin typeface="Calibri"/>
                          <a:ea typeface="Calibri"/>
                          <a:cs typeface="Calibri"/>
                          <a:sym typeface="Calibri"/>
                        </a:rPr>
                        <a:t>informé</a:t>
                      </a:r>
                      <a:r>
                        <a:rPr lang="en-US" sz="1200" dirty="0">
                          <a:solidFill>
                            <a:srgbClr val="7E7E7E"/>
                          </a:solidFill>
                          <a:latin typeface="Calibri"/>
                          <a:ea typeface="Calibri"/>
                          <a:cs typeface="Calibri"/>
                          <a:sym typeface="Calibri"/>
                        </a:rPr>
                        <a:t> sur la position de JLM et </a:t>
                      </a:r>
                      <a:r>
                        <a:rPr lang="en-US" sz="1200" dirty="0" err="1">
                          <a:solidFill>
                            <a:srgbClr val="7E7E7E"/>
                          </a:solidFill>
                          <a:latin typeface="Calibri"/>
                          <a:ea typeface="Calibri"/>
                          <a:cs typeface="Calibri"/>
                          <a:sym typeface="Calibri"/>
                        </a:rPr>
                        <a:t>apparemment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ne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êtes</a:t>
                      </a:r>
                      <a:r>
                        <a:rPr lang="en-US" sz="1200" dirty="0">
                          <a:solidFill>
                            <a:srgbClr val="7E7E7E"/>
                          </a:solidFill>
                          <a:latin typeface="Calibri"/>
                          <a:ea typeface="Calibri"/>
                          <a:cs typeface="Calibri"/>
                          <a:sym typeface="Calibri"/>
                        </a:rPr>
                        <a:t> pas </a:t>
                      </a:r>
                      <a:r>
                        <a:rPr lang="en-US" sz="1200" dirty="0" err="1">
                          <a:solidFill>
                            <a:srgbClr val="7E7E7E"/>
                          </a:solidFill>
                          <a:latin typeface="Calibri"/>
                          <a:ea typeface="Calibri"/>
                          <a:cs typeface="Calibri"/>
                          <a:sym typeface="Calibri"/>
                        </a:rPr>
                        <a:t>renseigné</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0">
                <a:tc vMerge="1">
                  <a:txBody>
                    <a:bodyPr/>
                    <a:lstStyle/>
                    <a:p>
                      <a:endParaRPr lang="en-US"/>
                    </a:p>
                  </a:txBody>
                  <a:tcPr/>
                </a:tc>
                <a:tc>
                  <a:txBody>
                    <a:bodyPr/>
                    <a:lstStyle/>
                    <a:p>
                      <a:pPr lvl="0" rtl="0">
                        <a:lnSpc>
                          <a:spcPct val="100000"/>
                        </a:lnSpc>
                        <a:spcBef>
                          <a:spcPts val="0"/>
                        </a:spcBef>
                        <a:buNone/>
                      </a:pPr>
                      <a:r>
                        <a:rPr lang="en-US" sz="1200" dirty="0" smtClean="0">
                          <a:solidFill>
                            <a:srgbClr val="7E7E7E"/>
                          </a:solidFill>
                          <a:latin typeface="Calibri"/>
                          <a:ea typeface="Calibri"/>
                          <a:cs typeface="Calibri"/>
                          <a:sym typeface="Calibri"/>
                        </a:rPr>
                        <a:t>Translation</a:t>
                      </a:r>
                      <a:endParaRPr lang="en-US"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buClr>
                          <a:schemeClr val="dk1"/>
                        </a:buClr>
                        <a:buSzPct val="91666"/>
                        <a:buFont typeface="Arial"/>
                        <a:buNone/>
                      </a:pPr>
                      <a:r>
                        <a:rPr lang="en-US" sz="1200" dirty="0">
                          <a:solidFill>
                            <a:srgbClr val="7E7E7E"/>
                          </a:solidFill>
                          <a:latin typeface="Calibri"/>
                          <a:ea typeface="Calibri"/>
                          <a:cs typeface="Calibri"/>
                          <a:sym typeface="Calibri"/>
                        </a:rPr>
                        <a:t>Those, who finish their comments by “you are free to stay with JLM” are coming for the great part from the UPR [</a:t>
                      </a:r>
                      <a:r>
                        <a:rPr lang="en-US" sz="1200" dirty="0" err="1">
                          <a:solidFill>
                            <a:srgbClr val="7E7E7E"/>
                          </a:solidFill>
                          <a:latin typeface="Calibri"/>
                          <a:ea typeface="Calibri"/>
                          <a:cs typeface="Calibri"/>
                          <a:sym typeface="Calibri"/>
                        </a:rPr>
                        <a:t>Asselineau’s</a:t>
                      </a:r>
                      <a:r>
                        <a:rPr lang="en-US" sz="1200" dirty="0">
                          <a:solidFill>
                            <a:srgbClr val="7E7E7E"/>
                          </a:solidFill>
                          <a:latin typeface="Calibri"/>
                          <a:ea typeface="Calibri"/>
                          <a:cs typeface="Calibri"/>
                          <a:sym typeface="Calibri"/>
                        </a:rPr>
                        <a:t> party]. Also, you are ill-advised on JLM’s position, you have not been looking for the right information.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888" name="Shape 888"/>
          <p:cNvGraphicFramePr/>
          <p:nvPr>
            <p:extLst>
              <p:ext uri="{D42A27DB-BD31-4B8C-83A1-F6EECF244321}">
                <p14:modId xmlns:p14="http://schemas.microsoft.com/office/powerpoint/2010/main" val="1903021996"/>
              </p:ext>
            </p:extLst>
          </p:nvPr>
        </p:nvGraphicFramePr>
        <p:xfrm>
          <a:off x="944112" y="3914067"/>
          <a:ext cx="10933238" cy="2605950"/>
        </p:xfrm>
        <a:graphic>
          <a:graphicData uri="http://schemas.openxmlformats.org/drawingml/2006/table">
            <a:tbl>
              <a:tblPr>
                <a:noFill/>
                <a:tableStyleId>{E1E1A81E-7EFA-48D1-AD55-F04F4CB29770}</a:tableStyleId>
              </a:tblPr>
              <a:tblGrid>
                <a:gridCol w="1052727">
                  <a:extLst>
                    <a:ext uri="{9D8B030D-6E8A-4147-A177-3AD203B41FA5}">
                      <a16:colId xmlns:a16="http://schemas.microsoft.com/office/drawing/2014/main" xmlns="" val="20000"/>
                    </a:ext>
                  </a:extLst>
                </a:gridCol>
                <a:gridCol w="936986">
                  <a:extLst>
                    <a:ext uri="{9D8B030D-6E8A-4147-A177-3AD203B41FA5}">
                      <a16:colId xmlns:a16="http://schemas.microsoft.com/office/drawing/2014/main" xmlns="" val="20001"/>
                    </a:ext>
                  </a:extLst>
                </a:gridCol>
                <a:gridCol w="8943525">
                  <a:extLst>
                    <a:ext uri="{9D8B030D-6E8A-4147-A177-3AD203B41FA5}">
                      <a16:colId xmlns:a16="http://schemas.microsoft.com/office/drawing/2014/main" xmlns="" val="20002"/>
                    </a:ext>
                  </a:extLst>
                </a:gridCol>
              </a:tblGrid>
              <a:tr h="291419">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a:solidFill>
                            <a:srgbClr val="7E7E7E"/>
                          </a:solidFill>
                          <a:latin typeface="Calibri"/>
                          <a:ea typeface="Calibri"/>
                          <a:cs typeface="Calibri"/>
                          <a:sym typeface="Calibri"/>
                        </a:rPr>
                        <a:t>Mélenchon expresses his view that he, personally, doesn't like the Islamic veil.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90000"/>
                        </a:lnSpc>
                        <a:spcBef>
                          <a:spcPts val="0"/>
                        </a:spcBef>
                        <a:buNone/>
                      </a:pPr>
                      <a:r>
                        <a:rPr lang="en-US" sz="1200" dirty="0">
                          <a:solidFill>
                            <a:srgbClr val="7E7E7E"/>
                          </a:solidFill>
                          <a:latin typeface="Calibri"/>
                          <a:ea typeface="Calibri"/>
                          <a:cs typeface="Calibri"/>
                          <a:sym typeface="Calibri"/>
                        </a:rPr>
                        <a:t>“</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maladroit (...) </a:t>
                      </a:r>
                      <a:r>
                        <a:rPr lang="en-US" sz="1200" dirty="0" err="1">
                          <a:solidFill>
                            <a:srgbClr val="7E7E7E"/>
                          </a:solidFill>
                          <a:latin typeface="Calibri"/>
                          <a:ea typeface="Calibri"/>
                          <a:cs typeface="Calibri"/>
                          <a:sym typeface="Calibri"/>
                        </a:rPr>
                        <a:t>l'article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clair</a:t>
                      </a:r>
                      <a:r>
                        <a:rPr lang="en-US" sz="1200" dirty="0">
                          <a:solidFill>
                            <a:srgbClr val="7E7E7E"/>
                          </a:solidFill>
                          <a:latin typeface="Calibri"/>
                          <a:ea typeface="Calibri"/>
                          <a:cs typeface="Calibri"/>
                          <a:sym typeface="Calibri"/>
                        </a:rPr>
                        <a:t>, son </a:t>
                      </a:r>
                      <a:r>
                        <a:rPr lang="en-US" sz="1200" dirty="0" err="1">
                          <a:solidFill>
                            <a:srgbClr val="7E7E7E"/>
                          </a:solidFill>
                          <a:latin typeface="Calibri"/>
                          <a:ea typeface="Calibri"/>
                          <a:cs typeface="Calibri"/>
                          <a:sym typeface="Calibri"/>
                        </a:rPr>
                        <a:t>ressenti</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est</a:t>
                      </a:r>
                      <a:r>
                        <a:rPr lang="en-US" sz="1200" dirty="0">
                          <a:solidFill>
                            <a:srgbClr val="7E7E7E"/>
                          </a:solidFill>
                          <a:latin typeface="Calibri"/>
                          <a:ea typeface="Calibri"/>
                          <a:cs typeface="Calibri"/>
                          <a:sym typeface="Calibri"/>
                        </a:rPr>
                        <a:t> le </a:t>
                      </a:r>
                      <a:r>
                        <a:rPr lang="en-US" sz="1200" dirty="0" err="1">
                          <a:solidFill>
                            <a:srgbClr val="7E7E7E"/>
                          </a:solidFill>
                          <a:latin typeface="Calibri"/>
                          <a:ea typeface="Calibri"/>
                          <a:cs typeface="Calibri"/>
                          <a:sym typeface="Calibri"/>
                        </a:rPr>
                        <a:t>même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quel</a:t>
                      </a:r>
                      <a:r>
                        <a:rPr lang="en-US" sz="1200" dirty="0">
                          <a:solidFill>
                            <a:srgbClr val="7E7E7E"/>
                          </a:solidFill>
                          <a:latin typeface="Calibri"/>
                          <a:ea typeface="Calibri"/>
                          <a:cs typeface="Calibri"/>
                          <a:sym typeface="Calibri"/>
                        </a:rPr>
                        <a:t> que </a:t>
                      </a:r>
                      <a:r>
                        <a:rPr lang="en-US" sz="1200" dirty="0" err="1">
                          <a:solidFill>
                            <a:srgbClr val="7E7E7E"/>
                          </a:solidFill>
                          <a:latin typeface="Calibri"/>
                          <a:ea typeface="Calibri"/>
                          <a:cs typeface="Calibri"/>
                          <a:sym typeface="Calibri"/>
                        </a:rPr>
                        <a:t>soit</a:t>
                      </a:r>
                      <a:r>
                        <a:rPr lang="en-US" sz="1200" dirty="0">
                          <a:solidFill>
                            <a:srgbClr val="7E7E7E"/>
                          </a:solidFill>
                          <a:latin typeface="Calibri"/>
                          <a:ea typeface="Calibri"/>
                          <a:cs typeface="Calibri"/>
                          <a:sym typeface="Calibri"/>
                        </a:rPr>
                        <a:t> les religions </a:t>
                      </a:r>
                      <a:r>
                        <a:rPr lang="en-US" sz="1200" dirty="0" err="1">
                          <a:solidFill>
                            <a:srgbClr val="7E7E7E"/>
                          </a:solidFill>
                          <a:latin typeface="Calibri"/>
                          <a:ea typeface="Calibri"/>
                          <a:cs typeface="Calibri"/>
                          <a:sym typeface="Calibri"/>
                        </a:rPr>
                        <a:t>concernant</a:t>
                      </a:r>
                      <a:r>
                        <a:rPr lang="en-US" sz="1200" dirty="0">
                          <a:solidFill>
                            <a:srgbClr val="7E7E7E"/>
                          </a:solidFill>
                          <a:latin typeface="Calibri"/>
                          <a:ea typeface="Calibri"/>
                          <a:cs typeface="Calibri"/>
                          <a:sym typeface="Calibri"/>
                        </a:rPr>
                        <a:t> à la tenue </a:t>
                      </a:r>
                      <a:r>
                        <a:rPr lang="en-US" sz="1200" dirty="0" err="1">
                          <a:solidFill>
                            <a:srgbClr val="7E7E7E"/>
                          </a:solidFill>
                          <a:latin typeface="Calibri"/>
                          <a:ea typeface="Calibri"/>
                          <a:cs typeface="Calibri"/>
                          <a:sym typeface="Calibri"/>
                        </a:rPr>
                        <a:t>vestimentaire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appropriée</a:t>
                      </a:r>
                      <a:r>
                        <a:rPr lang="en-US" sz="1200" dirty="0">
                          <a:solidFill>
                            <a:srgbClr val="7E7E7E"/>
                          </a:solidFill>
                          <a:latin typeface="Calibri"/>
                          <a:ea typeface="Calibri"/>
                          <a:cs typeface="Calibri"/>
                          <a:sym typeface="Calibri"/>
                        </a:rPr>
                        <a:t> pour les hommes et les femmes. </a:t>
                      </a:r>
                      <a:r>
                        <a:rPr lang="en-US" sz="1200" dirty="0" err="1">
                          <a:solidFill>
                            <a:srgbClr val="7E7E7E"/>
                          </a:solidFill>
                          <a:latin typeface="Calibri"/>
                          <a:ea typeface="Calibri"/>
                          <a:cs typeface="Calibri"/>
                          <a:sym typeface="Calibri"/>
                        </a:rPr>
                        <a:t>mais</a:t>
                      </a:r>
                      <a:r>
                        <a:rPr lang="en-US" sz="1200" dirty="0">
                          <a:solidFill>
                            <a:srgbClr val="7E7E7E"/>
                          </a:solidFill>
                          <a:latin typeface="Calibri"/>
                          <a:ea typeface="Calibri"/>
                          <a:cs typeface="Calibri"/>
                          <a:sym typeface="Calibri"/>
                        </a:rPr>
                        <a:t> et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là</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l'ESSENTIEL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respecte</a:t>
                      </a:r>
                      <a:r>
                        <a:rPr lang="en-US" sz="1200" dirty="0">
                          <a:solidFill>
                            <a:srgbClr val="7E7E7E"/>
                          </a:solidFill>
                          <a:latin typeface="Calibri"/>
                          <a:ea typeface="Calibri"/>
                          <a:cs typeface="Calibri"/>
                          <a:sym typeface="Calibri"/>
                        </a:rPr>
                        <a:t> le </a:t>
                      </a:r>
                      <a:r>
                        <a:rPr lang="en-US" sz="1200" dirty="0" err="1">
                          <a:solidFill>
                            <a:srgbClr val="7E7E7E"/>
                          </a:solidFill>
                          <a:latin typeface="Calibri"/>
                          <a:ea typeface="Calibri"/>
                          <a:cs typeface="Calibri"/>
                          <a:sym typeface="Calibri"/>
                        </a:rPr>
                        <a:t>choix</a:t>
                      </a:r>
                      <a:r>
                        <a:rPr lang="en-US" sz="1200" dirty="0">
                          <a:solidFill>
                            <a:srgbClr val="7E7E7E"/>
                          </a:solidFill>
                          <a:latin typeface="Calibri"/>
                          <a:ea typeface="Calibri"/>
                          <a:cs typeface="Calibri"/>
                          <a:sym typeface="Calibri"/>
                        </a:rPr>
                        <a:t> personnel. Il a </a:t>
                      </a:r>
                      <a:r>
                        <a:rPr lang="en-US" sz="1200" dirty="0" err="1">
                          <a:solidFill>
                            <a:srgbClr val="7E7E7E"/>
                          </a:solidFill>
                          <a:latin typeface="Calibri"/>
                          <a:ea typeface="Calibri"/>
                          <a:cs typeface="Calibri"/>
                          <a:sym typeface="Calibri"/>
                        </a:rPr>
                        <a:t>même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ajouté</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avait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marre</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ces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histoires</a:t>
                      </a:r>
                      <a:r>
                        <a:rPr lang="en-US" sz="1200" dirty="0">
                          <a:solidFill>
                            <a:srgbClr val="7E7E7E"/>
                          </a:solidFill>
                          <a:latin typeface="Calibri"/>
                          <a:ea typeface="Calibri"/>
                          <a:cs typeface="Calibri"/>
                          <a:sym typeface="Calibri"/>
                        </a:rPr>
                        <a:t> de religion </a:t>
                      </a:r>
                      <a:r>
                        <a:rPr lang="en-US" sz="1200" dirty="0" err="1">
                          <a:solidFill>
                            <a:srgbClr val="7E7E7E"/>
                          </a:solidFill>
                          <a:latin typeface="Calibri"/>
                          <a:ea typeface="Calibri"/>
                          <a:cs typeface="Calibri"/>
                          <a:sym typeface="Calibri"/>
                        </a:rPr>
                        <a:t>ramenées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une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fois</a:t>
                      </a:r>
                      <a:r>
                        <a:rPr lang="en-US" sz="1200" dirty="0">
                          <a:solidFill>
                            <a:srgbClr val="7E7E7E"/>
                          </a:solidFill>
                          <a:latin typeface="Calibri"/>
                          <a:ea typeface="Calibri"/>
                          <a:cs typeface="Calibri"/>
                          <a:sym typeface="Calibri"/>
                        </a:rPr>
                        <a:t> de plus sur le tapis avec </a:t>
                      </a:r>
                      <a:r>
                        <a:rPr lang="en-US" sz="1200" dirty="0" err="1">
                          <a:solidFill>
                            <a:srgbClr val="7E7E7E"/>
                          </a:solidFill>
                          <a:latin typeface="Calibri"/>
                          <a:ea typeface="Calibri"/>
                          <a:cs typeface="Calibri"/>
                          <a:sym typeface="Calibri"/>
                        </a:rPr>
                        <a:t>cette</a:t>
                      </a:r>
                      <a:r>
                        <a:rPr lang="en-US" sz="1200" dirty="0">
                          <a:solidFill>
                            <a:srgbClr val="7E7E7E"/>
                          </a:solidFill>
                          <a:latin typeface="Calibri"/>
                          <a:ea typeface="Calibri"/>
                          <a:cs typeface="Calibri"/>
                          <a:sym typeface="Calibri"/>
                        </a:rPr>
                        <a:t> question </a:t>
                      </a:r>
                      <a:r>
                        <a:rPr lang="en-US" sz="1200" dirty="0" err="1">
                          <a:solidFill>
                            <a:srgbClr val="7E7E7E"/>
                          </a:solidFill>
                          <a:latin typeface="Calibri"/>
                          <a:ea typeface="Calibri"/>
                          <a:cs typeface="Calibri"/>
                          <a:sym typeface="Calibri"/>
                        </a:rPr>
                        <a:t>concernant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lepen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Alors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ceux</a:t>
                      </a:r>
                      <a:r>
                        <a:rPr lang="en-US" sz="1200" dirty="0">
                          <a:solidFill>
                            <a:srgbClr val="7E7E7E"/>
                          </a:solidFill>
                          <a:latin typeface="Calibri"/>
                          <a:ea typeface="Calibri"/>
                          <a:cs typeface="Calibri"/>
                          <a:sym typeface="Calibri"/>
                        </a:rPr>
                        <a:t> qui y </a:t>
                      </a:r>
                      <a:r>
                        <a:rPr lang="en-US" sz="1200" dirty="0" err="1">
                          <a:solidFill>
                            <a:srgbClr val="7E7E7E"/>
                          </a:solidFill>
                          <a:latin typeface="Calibri"/>
                          <a:ea typeface="Calibri"/>
                          <a:cs typeface="Calibri"/>
                          <a:sym typeface="Calibri"/>
                        </a:rPr>
                        <a:t>voient</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l'islamophobie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sont</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mauvaise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foi</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heu</a:t>
                      </a:r>
                      <a:r>
                        <a:rPr lang="en-US" sz="1200" dirty="0">
                          <a:solidFill>
                            <a:srgbClr val="7E7E7E"/>
                          </a:solidFill>
                          <a:latin typeface="Calibri"/>
                          <a:ea typeface="Calibri"/>
                          <a:cs typeface="Calibri"/>
                          <a:sym typeface="Calibri"/>
                        </a:rPr>
                        <a:t> sans </a:t>
                      </a:r>
                      <a:r>
                        <a:rPr lang="en-US" sz="1200" dirty="0" err="1">
                          <a:solidFill>
                            <a:srgbClr val="7E7E7E"/>
                          </a:solidFill>
                          <a:latin typeface="Calibri"/>
                          <a:ea typeface="Calibri"/>
                          <a:cs typeface="Calibri"/>
                          <a:sym typeface="Calibri"/>
                        </a:rPr>
                        <a:t>jeu</a:t>
                      </a:r>
                      <a:r>
                        <a:rPr lang="en-US" sz="1200" dirty="0">
                          <a:solidFill>
                            <a:srgbClr val="7E7E7E"/>
                          </a:solidFill>
                          <a:latin typeface="Calibri"/>
                          <a:ea typeface="Calibri"/>
                          <a:cs typeface="Calibri"/>
                          <a:sym typeface="Calibri"/>
                        </a:rPr>
                        <a:t> de mot , ne </a:t>
                      </a:r>
                      <a:r>
                        <a:rPr lang="en-US" sz="1200" dirty="0" err="1">
                          <a:solidFill>
                            <a:srgbClr val="7E7E7E"/>
                          </a:solidFill>
                          <a:latin typeface="Calibri"/>
                          <a:ea typeface="Calibri"/>
                          <a:cs typeface="Calibri"/>
                          <a:sym typeface="Calibri"/>
                        </a:rPr>
                        <a:t>vous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vexez</a:t>
                      </a:r>
                      <a:r>
                        <a:rPr lang="en-US" sz="1200" dirty="0">
                          <a:solidFill>
                            <a:srgbClr val="7E7E7E"/>
                          </a:solidFill>
                          <a:latin typeface="Calibri"/>
                          <a:ea typeface="Calibri"/>
                          <a:cs typeface="Calibri"/>
                          <a:sym typeface="Calibri"/>
                        </a:rPr>
                        <a:t> pas !) Si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a:t>
                      </a:r>
                      <a:r>
                        <a:rPr lang="en-US" sz="1200" dirty="0">
                          <a:solidFill>
                            <a:srgbClr val="7E7E7E"/>
                          </a:solidFill>
                          <a:latin typeface="Calibri"/>
                          <a:ea typeface="Calibri"/>
                          <a:cs typeface="Calibri"/>
                          <a:sym typeface="Calibri"/>
                        </a:rPr>
                        <a:t> voile qui </a:t>
                      </a:r>
                      <a:r>
                        <a:rPr lang="en-US" sz="1200" dirty="0" err="1">
                          <a:solidFill>
                            <a:srgbClr val="7E7E7E"/>
                          </a:solidFill>
                          <a:latin typeface="Calibri"/>
                          <a:ea typeface="Calibri"/>
                          <a:cs typeface="Calibri"/>
                          <a:sym typeface="Calibri"/>
                        </a:rPr>
                        <a:t>doit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finalement</a:t>
                      </a:r>
                      <a:r>
                        <a:rPr lang="en-US" sz="1200" dirty="0">
                          <a:solidFill>
                            <a:srgbClr val="7E7E7E"/>
                          </a:solidFill>
                          <a:latin typeface="Calibri"/>
                          <a:ea typeface="Calibri"/>
                          <a:cs typeface="Calibri"/>
                          <a:sym typeface="Calibri"/>
                        </a:rPr>
                        <a:t> faire que </a:t>
                      </a:r>
                      <a:r>
                        <a:rPr lang="en-US" sz="1200" dirty="0" err="1">
                          <a:solidFill>
                            <a:srgbClr val="7E7E7E"/>
                          </a:solidFill>
                          <a:latin typeface="Calibri"/>
                          <a:ea typeface="Calibri"/>
                          <a:cs typeface="Calibri"/>
                          <a:sym typeface="Calibri"/>
                        </a:rPr>
                        <a:t>l'on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détourne</a:t>
                      </a:r>
                      <a:r>
                        <a:rPr lang="en-US" sz="1200" dirty="0">
                          <a:solidFill>
                            <a:srgbClr val="7E7E7E"/>
                          </a:solidFill>
                          <a:latin typeface="Calibri"/>
                          <a:ea typeface="Calibri"/>
                          <a:cs typeface="Calibri"/>
                          <a:sym typeface="Calibri"/>
                        </a:rPr>
                        <a:t> son vote de la France </a:t>
                      </a:r>
                      <a:r>
                        <a:rPr lang="en-US" sz="1200" dirty="0" err="1">
                          <a:solidFill>
                            <a:srgbClr val="7E7E7E"/>
                          </a:solidFill>
                          <a:latin typeface="Calibri"/>
                          <a:ea typeface="Calibri"/>
                          <a:cs typeface="Calibri"/>
                          <a:sym typeface="Calibri"/>
                        </a:rPr>
                        <a:t>Insoumise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une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réaction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contreproductive</a:t>
                      </a:r>
                      <a:r>
                        <a:rPr lang="en-US" sz="1200" dirty="0">
                          <a:solidFill>
                            <a:srgbClr val="7E7E7E"/>
                          </a:solidFill>
                          <a:latin typeface="Calibri"/>
                          <a:ea typeface="Calibri"/>
                          <a:cs typeface="Calibri"/>
                          <a:sym typeface="Calibri"/>
                        </a:rPr>
                        <a:t> : </a:t>
                      </a:r>
                      <a:r>
                        <a:rPr lang="en-US" sz="1200" dirty="0" err="1">
                          <a:solidFill>
                            <a:srgbClr val="7E7E7E"/>
                          </a:solidFill>
                          <a:latin typeface="Calibri"/>
                          <a:ea typeface="Calibri"/>
                          <a:cs typeface="Calibri"/>
                          <a:sym typeface="Calibri"/>
                        </a:rPr>
                        <a:t>aucun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autre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candidat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n'apportera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une</a:t>
                      </a:r>
                      <a:r>
                        <a:rPr lang="en-US" sz="1200" dirty="0">
                          <a:solidFill>
                            <a:srgbClr val="7E7E7E"/>
                          </a:solidFill>
                          <a:latin typeface="Calibri"/>
                          <a:ea typeface="Calibri"/>
                          <a:cs typeface="Calibri"/>
                          <a:sym typeface="Calibri"/>
                        </a:rPr>
                        <a:t> perspective </a:t>
                      </a:r>
                      <a:r>
                        <a:rPr lang="en-US" sz="1200" dirty="0" err="1">
                          <a:solidFill>
                            <a:srgbClr val="7E7E7E"/>
                          </a:solidFill>
                          <a:latin typeface="Calibri"/>
                          <a:ea typeface="Calibri"/>
                          <a:cs typeface="Calibri"/>
                          <a:sym typeface="Calibri"/>
                        </a:rPr>
                        <a:t>d'avenir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commun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dans</a:t>
                      </a:r>
                      <a:r>
                        <a:rPr lang="en-US" sz="1200" dirty="0">
                          <a:solidFill>
                            <a:srgbClr val="7E7E7E"/>
                          </a:solidFill>
                          <a:latin typeface="Calibri"/>
                          <a:ea typeface="Calibri"/>
                          <a:cs typeface="Calibri"/>
                          <a:sym typeface="Calibri"/>
                        </a:rPr>
                        <a:t> la </a:t>
                      </a:r>
                      <a:r>
                        <a:rPr lang="en-US" sz="1200" dirty="0" err="1">
                          <a:solidFill>
                            <a:srgbClr val="7E7E7E"/>
                          </a:solidFill>
                          <a:latin typeface="Calibri"/>
                          <a:ea typeface="Calibri"/>
                          <a:cs typeface="Calibri"/>
                          <a:sym typeface="Calibri"/>
                        </a:rPr>
                        <a:t>paix</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sz="1200" dirty="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15000"/>
                        </a:lnSpc>
                        <a:spcBef>
                          <a:spcPts val="0"/>
                        </a:spcBef>
                        <a:buClr>
                          <a:schemeClr val="dk1"/>
                        </a:buClr>
                        <a:buSzPct val="91666"/>
                        <a:buFont typeface="Arial"/>
                        <a:buNone/>
                      </a:pPr>
                      <a:r>
                        <a:rPr lang="en-US" sz="1200" dirty="0">
                          <a:solidFill>
                            <a:srgbClr val="7E7E7E"/>
                          </a:solidFill>
                          <a:latin typeface="Calibri"/>
                          <a:ea typeface="Calibri"/>
                          <a:cs typeface="Calibri"/>
                          <a:sym typeface="Calibri"/>
                        </a:rPr>
                        <a:t>It is clumsy (...), however the article is clear. He has the same feeling concerning the appropriate clothes for men and women”. regardless of the religion. And this is the IMPORTANT thing, namely that he respects personal choice. He even added that he was fed up with making religion a big topic once again with regard to clothing, like Le Pen. So anyone who sees Islamophobia here is of bad faith (hey, I didn’t mean the pun, don’t be upset!). If finally it should be the veil that turns us away from voting for France </a:t>
                      </a:r>
                      <a:r>
                        <a:rPr lang="en-US" sz="1200" dirty="0" err="1">
                          <a:solidFill>
                            <a:srgbClr val="7E7E7E"/>
                          </a:solidFill>
                          <a:latin typeface="Calibri"/>
                          <a:ea typeface="Calibri"/>
                          <a:cs typeface="Calibri"/>
                          <a:sym typeface="Calibri"/>
                        </a:rPr>
                        <a:t>Insoumise</a:t>
                      </a:r>
                      <a:r>
                        <a:rPr lang="en-US" sz="1200" dirty="0">
                          <a:solidFill>
                            <a:srgbClr val="7E7E7E"/>
                          </a:solidFill>
                          <a:latin typeface="Calibri"/>
                          <a:ea typeface="Calibri"/>
                          <a:cs typeface="Calibri"/>
                          <a:sym typeface="Calibri"/>
                        </a:rPr>
                        <a:t>, it is a counterproductive reaction: neither of the other candidates is presenting a perspective of living together in peace for the future!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889" name="Shape 88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DEBATE</a:t>
            </a:r>
            <a:r>
              <a:rPr lang="en-US" sz="3600" b="1" dirty="0">
                <a:solidFill>
                  <a:srgbClr val="243049"/>
                </a:solidFill>
              </a:rPr>
              <a:t/>
            </a:r>
            <a:br>
              <a:rPr lang="en-US" sz="3600" b="1" dirty="0">
                <a:solidFill>
                  <a:srgbClr val="243049"/>
                </a:solidFill>
              </a:rPr>
            </a:br>
            <a:r>
              <a:rPr lang="en-US" sz="3600" b="1" dirty="0" smtClean="0">
                <a:solidFill>
                  <a:srgbClr val="243049"/>
                </a:solidFill>
              </a:rPr>
              <a:t>Advance rational arguments</a:t>
            </a:r>
            <a:endParaRPr lang="en-US" sz="3600" b="1" dirty="0">
              <a:solidFill>
                <a:srgbClr val="243049"/>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420" y="3016622"/>
            <a:ext cx="950645" cy="185434"/>
          </a:xfrm>
          <a:prstGeom prst="rect">
            <a:avLst/>
          </a:prstGeom>
        </p:spPr>
      </p:pic>
      <p:grpSp>
        <p:nvGrpSpPr>
          <p:cNvPr id="5" name="Group 4"/>
          <p:cNvGrpSpPr/>
          <p:nvPr/>
        </p:nvGrpSpPr>
        <p:grpSpPr>
          <a:xfrm>
            <a:off x="966195" y="4610503"/>
            <a:ext cx="994541" cy="1226008"/>
            <a:chOff x="528474" y="4399075"/>
            <a:chExt cx="1189968" cy="1466918"/>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474" y="5328090"/>
              <a:ext cx="1174202" cy="537903"/>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728" y="4399075"/>
              <a:ext cx="1128714" cy="844216"/>
            </a:xfrm>
            <a:prstGeom prst="rect">
              <a:avLst/>
            </a:prstGeom>
          </p:spPr>
        </p:pic>
      </p:grpSp>
      <p:graphicFrame>
        <p:nvGraphicFramePr>
          <p:cNvPr id="11" name="Shape 544">
            <a:extLst>
              <a:ext uri="{FF2B5EF4-FFF2-40B4-BE49-F238E27FC236}">
                <a16:creationId xmlns:a16="http://schemas.microsoft.com/office/drawing/2014/main" xmlns="" id="{6B78F181-432B-483E-A823-4749972AE8BB}"/>
              </a:ext>
            </a:extLst>
          </p:cNvPr>
          <p:cNvGraphicFramePr/>
          <p:nvPr>
            <p:extLst>
              <p:ext uri="{D42A27DB-BD31-4B8C-83A1-F6EECF244321}">
                <p14:modId xmlns:p14="http://schemas.microsoft.com/office/powerpoint/2010/main" val="75907821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4" name="Shape 545">
            <a:extLst>
              <a:ext uri="{FF2B5EF4-FFF2-40B4-BE49-F238E27FC236}">
                <a16:creationId xmlns:a16="http://schemas.microsoft.com/office/drawing/2014/main" xmlns="" id="{69619AE7-334F-4B87-8B2B-DEE4F1C7A6B9}"/>
              </a:ext>
            </a:extLst>
          </p:cNvPr>
          <p:cNvGraphicFramePr/>
          <p:nvPr>
            <p:extLst>
              <p:ext uri="{D42A27DB-BD31-4B8C-83A1-F6EECF244321}">
                <p14:modId xmlns:p14="http://schemas.microsoft.com/office/powerpoint/2010/main" val="4152276887"/>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00BF342B-5DFF-43C2-9EF1-CFA437305EF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aphicFrame>
        <p:nvGraphicFramePr>
          <p:cNvPr id="936" name="Shape 936"/>
          <p:cNvGraphicFramePr/>
          <p:nvPr>
            <p:extLst>
              <p:ext uri="{D42A27DB-BD31-4B8C-83A1-F6EECF244321}">
                <p14:modId xmlns:p14="http://schemas.microsoft.com/office/powerpoint/2010/main" val="829707677"/>
              </p:ext>
            </p:extLst>
          </p:nvPr>
        </p:nvGraphicFramePr>
        <p:xfrm>
          <a:off x="952467" y="2649433"/>
          <a:ext cx="10869825" cy="1767150"/>
        </p:xfrm>
        <a:graphic>
          <a:graphicData uri="http://schemas.openxmlformats.org/drawingml/2006/table">
            <a:tbl>
              <a:tblPr>
                <a:noFill/>
                <a:tableStyleId>{E1E1A81E-7EFA-48D1-AD55-F04F4CB29770}</a:tableStyleId>
              </a:tblPr>
              <a:tblGrid>
                <a:gridCol w="2718008">
                  <a:extLst>
                    <a:ext uri="{9D8B030D-6E8A-4147-A177-3AD203B41FA5}">
                      <a16:colId xmlns:a16="http://schemas.microsoft.com/office/drawing/2014/main" xmlns="" val="20000"/>
                    </a:ext>
                  </a:extLst>
                </a:gridCol>
                <a:gridCol w="1054450">
                  <a:extLst>
                    <a:ext uri="{9D8B030D-6E8A-4147-A177-3AD203B41FA5}">
                      <a16:colId xmlns:a16="http://schemas.microsoft.com/office/drawing/2014/main" xmlns="" val="20001"/>
                    </a:ext>
                  </a:extLst>
                </a:gridCol>
                <a:gridCol w="7097367">
                  <a:extLst>
                    <a:ext uri="{9D8B030D-6E8A-4147-A177-3AD203B41FA5}">
                      <a16:colId xmlns:a16="http://schemas.microsoft.com/office/drawing/2014/main" xmlns="" val="20002"/>
                    </a:ext>
                  </a:extLst>
                </a:gridCol>
              </a:tblGrid>
              <a:tr h="589050">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a:solidFill>
                            <a:srgbClr val="7E7E7E"/>
                          </a:solidFill>
                          <a:latin typeface="Calibri"/>
                          <a:ea typeface="Calibri"/>
                          <a:cs typeface="Calibri"/>
                          <a:sym typeface="Calibri"/>
                        </a:rPr>
                        <a:t>Humorously discrediting the poster, who posted an article discussing Mélenchon’s wealth.</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890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T'as</a:t>
                      </a:r>
                      <a:r>
                        <a:rPr lang="en-US" dirty="0">
                          <a:solidFill>
                            <a:srgbClr val="7E7E7E"/>
                          </a:solidFill>
                          <a:latin typeface="Calibri"/>
                          <a:ea typeface="Calibri"/>
                          <a:cs typeface="Calibri"/>
                          <a:sym typeface="Calibri"/>
                        </a:rPr>
                        <a:t> du trop forcer sur la Marie Jeanne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890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Man, you over-abused Mary Jane (weed) !!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37" name="Shape 937"/>
          <p:cNvGraphicFramePr/>
          <p:nvPr>
            <p:extLst>
              <p:ext uri="{D42A27DB-BD31-4B8C-83A1-F6EECF244321}">
                <p14:modId xmlns:p14="http://schemas.microsoft.com/office/powerpoint/2010/main" val="1588184645"/>
              </p:ext>
            </p:extLst>
          </p:nvPr>
        </p:nvGraphicFramePr>
        <p:xfrm>
          <a:off x="960822" y="4588808"/>
          <a:ext cx="10861470" cy="1654425"/>
        </p:xfrm>
        <a:graphic>
          <a:graphicData uri="http://schemas.openxmlformats.org/drawingml/2006/table">
            <a:tbl>
              <a:tblPr>
                <a:noFill/>
                <a:tableStyleId>{E1E1A81E-7EFA-48D1-AD55-F04F4CB29770}</a:tableStyleId>
              </a:tblPr>
              <a:tblGrid>
                <a:gridCol w="2709603">
                  <a:extLst>
                    <a:ext uri="{9D8B030D-6E8A-4147-A177-3AD203B41FA5}">
                      <a16:colId xmlns:a16="http://schemas.microsoft.com/office/drawing/2014/main" xmlns="" val="20000"/>
                    </a:ext>
                  </a:extLst>
                </a:gridCol>
                <a:gridCol w="1054500">
                  <a:extLst>
                    <a:ext uri="{9D8B030D-6E8A-4147-A177-3AD203B41FA5}">
                      <a16:colId xmlns:a16="http://schemas.microsoft.com/office/drawing/2014/main" xmlns="" val="20001"/>
                    </a:ext>
                  </a:extLst>
                </a:gridCol>
                <a:gridCol w="7097367">
                  <a:extLst>
                    <a:ext uri="{9D8B030D-6E8A-4147-A177-3AD203B41FA5}">
                      <a16:colId xmlns:a16="http://schemas.microsoft.com/office/drawing/2014/main" xmlns="" val="20002"/>
                    </a:ext>
                  </a:extLst>
                </a:gridCol>
              </a:tblGrid>
              <a:tr h="551475">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smtClean="0">
                          <a:solidFill>
                            <a:srgbClr val="7E7E7E"/>
                          </a:solidFill>
                          <a:latin typeface="Calibri"/>
                          <a:ea typeface="Calibri"/>
                          <a:cs typeface="Calibri"/>
                          <a:sym typeface="Calibri"/>
                        </a:rPr>
                        <a:t>The </a:t>
                      </a:r>
                      <a:r>
                        <a:rPr lang="en-US" dirty="0">
                          <a:solidFill>
                            <a:srgbClr val="7E7E7E"/>
                          </a:solidFill>
                          <a:latin typeface="Calibri"/>
                          <a:ea typeface="Calibri"/>
                          <a:cs typeface="Calibri"/>
                          <a:sym typeface="Calibri"/>
                        </a:rPr>
                        <a:t>same article discussing </a:t>
                      </a:r>
                      <a:r>
                        <a:rPr lang="en-US" dirty="0" err="1">
                          <a:solidFill>
                            <a:srgbClr val="7E7E7E"/>
                          </a:solidFill>
                          <a:latin typeface="Calibri"/>
                          <a:ea typeface="Calibri"/>
                          <a:cs typeface="Calibri"/>
                          <a:sym typeface="Calibri"/>
                        </a:rPr>
                        <a:t>Mélenchon’s</a:t>
                      </a:r>
                      <a:r>
                        <a:rPr lang="en-US" dirty="0">
                          <a:solidFill>
                            <a:srgbClr val="7E7E7E"/>
                          </a:solidFill>
                          <a:latin typeface="Calibri"/>
                          <a:ea typeface="Calibri"/>
                          <a:cs typeface="Calibri"/>
                          <a:sym typeface="Calibri"/>
                        </a:rPr>
                        <a:t> wealth.</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5147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None/>
                      </a:pPr>
                      <a:r>
                        <a:rPr lang="en-US" dirty="0">
                          <a:solidFill>
                            <a:srgbClr val="7E7E7E"/>
                          </a:solidFill>
                          <a:latin typeface="Calibri"/>
                          <a:ea typeface="Calibri"/>
                          <a:cs typeface="Calibri"/>
                          <a:sym typeface="Calibri"/>
                        </a:rPr>
                        <a:t>“Un </a:t>
                      </a:r>
                      <a:r>
                        <a:rPr lang="en-US" dirty="0" err="1">
                          <a:solidFill>
                            <a:srgbClr val="7E7E7E"/>
                          </a:solidFill>
                          <a:latin typeface="Calibri"/>
                          <a:ea typeface="Calibri"/>
                          <a:cs typeface="Calibri"/>
                          <a:sym typeface="Calibri"/>
                        </a:rPr>
                        <a:t>gentil</a:t>
                      </a:r>
                      <a:r>
                        <a:rPr lang="en-US" dirty="0">
                          <a:solidFill>
                            <a:srgbClr val="7E7E7E"/>
                          </a:solidFill>
                          <a:latin typeface="Calibri"/>
                          <a:ea typeface="Calibri"/>
                          <a:cs typeface="Calibri"/>
                          <a:sym typeface="Calibri"/>
                        </a:rPr>
                        <a:t> petit troll </a:t>
                      </a:r>
                      <a:r>
                        <a:rPr lang="en-US" dirty="0" err="1">
                          <a:solidFill>
                            <a:srgbClr val="7E7E7E"/>
                          </a:solidFill>
                          <a:latin typeface="Calibri"/>
                          <a:ea typeface="Calibri"/>
                          <a:cs typeface="Calibri"/>
                          <a:sym typeface="Calibri"/>
                        </a:rPr>
                        <a:t>vient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déposer</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sa</a:t>
                      </a:r>
                      <a:r>
                        <a:rPr lang="en-US" dirty="0">
                          <a:solidFill>
                            <a:srgbClr val="7E7E7E"/>
                          </a:solidFill>
                          <a:latin typeface="Calibri"/>
                          <a:ea typeface="Calibri"/>
                          <a:cs typeface="Calibri"/>
                          <a:sym typeface="Calibri"/>
                        </a:rPr>
                        <a:t> petite </a:t>
                      </a:r>
                      <a:r>
                        <a:rPr lang="en-US" dirty="0" err="1">
                          <a:solidFill>
                            <a:srgbClr val="7E7E7E"/>
                          </a:solidFill>
                          <a:latin typeface="Calibri"/>
                          <a:ea typeface="Calibri"/>
                          <a:cs typeface="Calibri"/>
                          <a:sym typeface="Calibri"/>
                        </a:rPr>
                        <a:t>crotte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délicatement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Mais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cela</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reste</a:t>
                      </a:r>
                      <a:r>
                        <a:rPr lang="en-US" dirty="0">
                          <a:solidFill>
                            <a:srgbClr val="7E7E7E"/>
                          </a:solidFill>
                          <a:latin typeface="Calibri"/>
                          <a:ea typeface="Calibri"/>
                          <a:cs typeface="Calibri"/>
                          <a:sym typeface="Calibri"/>
                        </a:rPr>
                        <a:t> tout </a:t>
                      </a:r>
                      <a:r>
                        <a:rPr lang="en-US" dirty="0" err="1">
                          <a:solidFill>
                            <a:srgbClr val="7E7E7E"/>
                          </a:solidFill>
                          <a:latin typeface="Calibri"/>
                          <a:ea typeface="Calibri"/>
                          <a:cs typeface="Calibri"/>
                          <a:sym typeface="Calibri"/>
                        </a:rPr>
                        <a:t>même</a:t>
                      </a:r>
                      <a:r>
                        <a:rPr lang="en-US" dirty="0">
                          <a:solidFill>
                            <a:srgbClr val="7E7E7E"/>
                          </a:solidFill>
                          <a:latin typeface="Calibri"/>
                          <a:ea typeface="Calibri"/>
                          <a:cs typeface="Calibri"/>
                          <a:sym typeface="Calibri"/>
                        </a:rPr>
                        <a:t> de la </a:t>
                      </a:r>
                      <a:r>
                        <a:rPr lang="en-US" dirty="0" err="1">
                          <a:solidFill>
                            <a:srgbClr val="7E7E7E"/>
                          </a:solidFill>
                          <a:latin typeface="Calibri"/>
                          <a:ea typeface="Calibri"/>
                          <a:cs typeface="Calibri"/>
                          <a:sym typeface="Calibri"/>
                        </a:rPr>
                        <a:t>merde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nauséabonde</a:t>
                      </a:r>
                      <a:r>
                        <a:rPr lang="en-US" dirty="0">
                          <a:solidFill>
                            <a:srgbClr val="7E7E7E"/>
                          </a:solidFill>
                          <a:latin typeface="Calibri"/>
                          <a:ea typeface="Calibri"/>
                          <a:cs typeface="Calibri"/>
                          <a:sym typeface="Calibri"/>
                        </a:rPr>
                        <a:t> ! </a:t>
                      </a:r>
                      <a:r>
                        <a:rPr lang="en-US" dirty="0" err="1">
                          <a:solidFill>
                            <a:srgbClr val="7E7E7E"/>
                          </a:solidFill>
                          <a:latin typeface="Calibri"/>
                          <a:ea typeface="Calibri"/>
                          <a:cs typeface="Calibri"/>
                          <a:sym typeface="Calibri"/>
                        </a:rPr>
                        <a:t>Retourne</a:t>
                      </a:r>
                      <a:r>
                        <a:rPr lang="en-US" dirty="0">
                          <a:solidFill>
                            <a:srgbClr val="7E7E7E"/>
                          </a:solidFill>
                          <a:latin typeface="Calibri"/>
                          <a:ea typeface="Calibri"/>
                          <a:cs typeface="Calibri"/>
                          <a:sym typeface="Calibri"/>
                        </a:rPr>
                        <a:t> chez ta blonde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5147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I nice little troll has just deposed his excrement delicately… However, this is still disgusting shit! Return to your blond!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38" name="Shape 93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smtClean="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Chasing trolls</a:t>
            </a:r>
            <a:endParaRPr lang="en-US" sz="3600" b="1" dirty="0">
              <a:solidFill>
                <a:srgbClr val="243049"/>
              </a:solidFill>
            </a:endParaRPr>
          </a:p>
        </p:txBody>
      </p:sp>
      <p:grpSp>
        <p:nvGrpSpPr>
          <p:cNvPr id="4" name="Group 3"/>
          <p:cNvGrpSpPr/>
          <p:nvPr/>
        </p:nvGrpSpPr>
        <p:grpSpPr>
          <a:xfrm>
            <a:off x="1017789" y="2949587"/>
            <a:ext cx="2563898" cy="1316781"/>
            <a:chOff x="555077" y="2018643"/>
            <a:chExt cx="3009900" cy="1545841"/>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077" y="3135859"/>
              <a:ext cx="3009900" cy="42862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307" y="2018643"/>
              <a:ext cx="2927431" cy="1008337"/>
            </a:xfrm>
            <a:prstGeom prst="rect">
              <a:avLst/>
            </a:prstGeom>
          </p:spPr>
        </p:pic>
      </p:gr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7662" y="4920096"/>
            <a:ext cx="2543365" cy="876048"/>
          </a:xfrm>
          <a:prstGeom prst="rect">
            <a:avLst/>
          </a:prstGeom>
        </p:spPr>
      </p:pic>
      <p:sp>
        <p:nvSpPr>
          <p:cNvPr id="11" name="Rectangle 10"/>
          <p:cNvSpPr/>
          <p:nvPr/>
        </p:nvSpPr>
        <p:spPr>
          <a:xfrm>
            <a:off x="1266978" y="3929252"/>
            <a:ext cx="862859" cy="11906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Shape 544"/>
          <p:cNvGraphicFramePr/>
          <p:nvPr>
            <p:extLst>
              <p:ext uri="{D42A27DB-BD31-4B8C-83A1-F6EECF244321}">
                <p14:modId xmlns:p14="http://schemas.microsoft.com/office/powerpoint/2010/main" val="2327695332"/>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3" name="Shape 545"/>
          <p:cNvGraphicFramePr/>
          <p:nvPr>
            <p:extLst>
              <p:ext uri="{D42A27DB-BD31-4B8C-83A1-F6EECF244321}">
                <p14:modId xmlns:p14="http://schemas.microsoft.com/office/powerpoint/2010/main" val="190265162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5" name="Rectangle 14">
            <a:extLst>
              <a:ext uri="{FF2B5EF4-FFF2-40B4-BE49-F238E27FC236}">
                <a16:creationId xmlns:a16="http://schemas.microsoft.com/office/drawing/2014/main" xmlns="" id="{312785D3-D9C2-4AD9-B744-B71D86E0D40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graphicFrame>
        <p:nvGraphicFramePr>
          <p:cNvPr id="946" name="Shape 946"/>
          <p:cNvGraphicFramePr/>
          <p:nvPr>
            <p:extLst>
              <p:ext uri="{D42A27DB-BD31-4B8C-83A1-F6EECF244321}">
                <p14:modId xmlns:p14="http://schemas.microsoft.com/office/powerpoint/2010/main" val="2145743694"/>
              </p:ext>
            </p:extLst>
          </p:nvPr>
        </p:nvGraphicFramePr>
        <p:xfrm>
          <a:off x="960822" y="3526789"/>
          <a:ext cx="10861470" cy="2752467"/>
        </p:xfrm>
        <a:graphic>
          <a:graphicData uri="http://schemas.openxmlformats.org/drawingml/2006/table">
            <a:tbl>
              <a:tblPr>
                <a:noFill/>
                <a:tableStyleId>{E1E1A81E-7EFA-48D1-AD55-F04F4CB29770}</a:tableStyleId>
              </a:tblPr>
              <a:tblGrid>
                <a:gridCol w="3308571">
                  <a:extLst>
                    <a:ext uri="{9D8B030D-6E8A-4147-A177-3AD203B41FA5}">
                      <a16:colId xmlns:a16="http://schemas.microsoft.com/office/drawing/2014/main" xmlns="" val="20000"/>
                    </a:ext>
                  </a:extLst>
                </a:gridCol>
                <a:gridCol w="1002597">
                  <a:extLst>
                    <a:ext uri="{9D8B030D-6E8A-4147-A177-3AD203B41FA5}">
                      <a16:colId xmlns:a16="http://schemas.microsoft.com/office/drawing/2014/main" xmlns="" val="20001"/>
                    </a:ext>
                  </a:extLst>
                </a:gridCol>
                <a:gridCol w="6550302">
                  <a:extLst>
                    <a:ext uri="{9D8B030D-6E8A-4147-A177-3AD203B41FA5}">
                      <a16:colId xmlns:a16="http://schemas.microsoft.com/office/drawing/2014/main" xmlns="" val="20002"/>
                    </a:ext>
                  </a:extLst>
                </a:gridCol>
              </a:tblGrid>
              <a:tr h="917489">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a:solidFill>
                            <a:srgbClr val="7E7E7E"/>
                          </a:solidFill>
                          <a:latin typeface="Calibri"/>
                          <a:ea typeface="Calibri"/>
                          <a:cs typeface="Calibri"/>
                          <a:sym typeface="Calibri"/>
                        </a:rPr>
                        <a:t>Nepotism and fictitious employment by Mélenchon - article posted to Mélenchon’s page.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917489">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“Tu </a:t>
                      </a:r>
                      <a:r>
                        <a:rPr lang="en-US" dirty="0" err="1">
                          <a:solidFill>
                            <a:srgbClr val="7E7E7E"/>
                          </a:solidFill>
                          <a:latin typeface="Calibri"/>
                          <a:ea typeface="Calibri"/>
                          <a:cs typeface="Calibri"/>
                          <a:sym typeface="Calibri"/>
                        </a:rPr>
                        <a:t>t'es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trompé</a:t>
                      </a:r>
                      <a:r>
                        <a:rPr lang="en-US" dirty="0">
                          <a:solidFill>
                            <a:srgbClr val="7E7E7E"/>
                          </a:solidFill>
                          <a:latin typeface="Calibri"/>
                          <a:ea typeface="Calibri"/>
                          <a:cs typeface="Calibri"/>
                          <a:sym typeface="Calibri"/>
                        </a:rPr>
                        <a:t> de page post </a:t>
                      </a:r>
                      <a:r>
                        <a:rPr lang="en-US" dirty="0" err="1">
                          <a:solidFill>
                            <a:srgbClr val="7E7E7E"/>
                          </a:solidFill>
                          <a:latin typeface="Calibri"/>
                          <a:ea typeface="Calibri"/>
                          <a:cs typeface="Calibri"/>
                          <a:sym typeface="Calibri"/>
                        </a:rPr>
                        <a:t>ça</a:t>
                      </a:r>
                      <a:r>
                        <a:rPr lang="en-US" dirty="0">
                          <a:solidFill>
                            <a:srgbClr val="7E7E7E"/>
                          </a:solidFill>
                          <a:latin typeface="Calibri"/>
                          <a:ea typeface="Calibri"/>
                          <a:cs typeface="Calibri"/>
                          <a:sym typeface="Calibri"/>
                        </a:rPr>
                        <a:t> sur le </a:t>
                      </a:r>
                      <a:r>
                        <a:rPr lang="en-US" dirty="0" err="1">
                          <a:solidFill>
                            <a:srgbClr val="7E7E7E"/>
                          </a:solidFill>
                          <a:latin typeface="Calibri"/>
                          <a:ea typeface="Calibri"/>
                          <a:cs typeface="Calibri"/>
                          <a:sym typeface="Calibri"/>
                        </a:rPr>
                        <a:t>mur</a:t>
                      </a:r>
                      <a:r>
                        <a:rPr lang="en-US" dirty="0">
                          <a:solidFill>
                            <a:srgbClr val="7E7E7E"/>
                          </a:solidFill>
                          <a:latin typeface="Calibri"/>
                          <a:ea typeface="Calibri"/>
                          <a:cs typeface="Calibri"/>
                          <a:sym typeface="Calibri"/>
                        </a:rPr>
                        <a:t> de la blonde </a:t>
                      </a:r>
                      <a:r>
                        <a:rPr lang="en-US" dirty="0" err="1">
                          <a:solidFill>
                            <a:srgbClr val="7E7E7E"/>
                          </a:solidFill>
                          <a:latin typeface="Calibri"/>
                          <a:ea typeface="Calibri"/>
                          <a:cs typeface="Calibri"/>
                          <a:sym typeface="Calibri"/>
                        </a:rPr>
                        <a:t>soumise</a:t>
                      </a:r>
                      <a:r>
                        <a:rPr lang="en-US"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917489">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You posted on the wrong page, put it on the wall of the blond subdued.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47" name="Shape 94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smtClean="0">
                <a:solidFill>
                  <a:srgbClr val="243049"/>
                </a:solidFill>
              </a:rPr>
              <a:t> </a:t>
            </a:r>
            <a:r>
              <a:rPr lang="en-US" sz="3600" b="1" dirty="0">
                <a:solidFill>
                  <a:srgbClr val="243049"/>
                </a:solidFill>
              </a:rPr>
              <a:t/>
            </a:r>
            <a:br>
              <a:rPr lang="en-US" sz="3600" b="1" dirty="0">
                <a:solidFill>
                  <a:srgbClr val="243049"/>
                </a:solidFill>
              </a:rPr>
            </a:br>
            <a:r>
              <a:rPr lang="en-US" sz="3600" b="1" dirty="0">
                <a:solidFill>
                  <a:srgbClr val="243049"/>
                </a:solidFill>
              </a:rPr>
              <a:t>Chasing trolls</a:t>
            </a:r>
          </a:p>
        </p:txBody>
      </p:sp>
      <p:grpSp>
        <p:nvGrpSpPr>
          <p:cNvPr id="4" name="Group 3"/>
          <p:cNvGrpSpPr/>
          <p:nvPr/>
        </p:nvGrpSpPr>
        <p:grpSpPr>
          <a:xfrm>
            <a:off x="1095443" y="3599389"/>
            <a:ext cx="3152775" cy="2643679"/>
            <a:chOff x="452109" y="1961658"/>
            <a:chExt cx="3152775" cy="2643679"/>
          </a:xfrm>
        </p:grpSpPr>
        <p:pic>
          <p:nvPicPr>
            <p:cNvPr id="2" name="Picture 1"/>
            <p:cNvPicPr>
              <a:picLocks noChangeAspect="1"/>
            </p:cNvPicPr>
            <p:nvPr/>
          </p:nvPicPr>
          <p:blipFill>
            <a:blip r:embed="rId3"/>
            <a:stretch>
              <a:fillRect/>
            </a:stretch>
          </p:blipFill>
          <p:spPr>
            <a:xfrm>
              <a:off x="452109" y="4081462"/>
              <a:ext cx="3152775" cy="52387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080" y="1961658"/>
              <a:ext cx="2717287" cy="2058550"/>
            </a:xfrm>
            <a:prstGeom prst="rect">
              <a:avLst/>
            </a:prstGeom>
          </p:spPr>
        </p:pic>
      </p:grpSp>
      <p:sp>
        <p:nvSpPr>
          <p:cNvPr id="10" name="Rectangle 9"/>
          <p:cNvSpPr/>
          <p:nvPr/>
        </p:nvSpPr>
        <p:spPr>
          <a:xfrm>
            <a:off x="1399266" y="5748350"/>
            <a:ext cx="604898" cy="13229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Shape 544">
            <a:extLst>
              <a:ext uri="{FF2B5EF4-FFF2-40B4-BE49-F238E27FC236}">
                <a16:creationId xmlns:a16="http://schemas.microsoft.com/office/drawing/2014/main" xmlns="" id="{5288210C-5FF2-453E-A3E0-52662BB6E1DC}"/>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5"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4" name="Shape 545">
            <a:extLst>
              <a:ext uri="{FF2B5EF4-FFF2-40B4-BE49-F238E27FC236}">
                <a16:creationId xmlns:a16="http://schemas.microsoft.com/office/drawing/2014/main" xmlns="" id="{1FA30CDD-8D8F-483B-B413-697781B50136}"/>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8F9BB1A1-59A6-4427-8B21-67BFDA0C416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graphicFrame>
        <p:nvGraphicFramePr>
          <p:cNvPr id="955" name="Shape 955"/>
          <p:cNvGraphicFramePr/>
          <p:nvPr>
            <p:extLst>
              <p:ext uri="{D42A27DB-BD31-4B8C-83A1-F6EECF244321}">
                <p14:modId xmlns:p14="http://schemas.microsoft.com/office/powerpoint/2010/main" val="3107687074"/>
              </p:ext>
            </p:extLst>
          </p:nvPr>
        </p:nvGraphicFramePr>
        <p:xfrm>
          <a:off x="960822" y="2414818"/>
          <a:ext cx="10853115" cy="2397775"/>
        </p:xfrm>
        <a:graphic>
          <a:graphicData uri="http://schemas.openxmlformats.org/drawingml/2006/table">
            <a:tbl>
              <a:tblPr>
                <a:noFill/>
                <a:tableStyleId>{E1E1A81E-7EFA-48D1-AD55-F04F4CB29770}</a:tableStyleId>
              </a:tblPr>
              <a:tblGrid>
                <a:gridCol w="3300216">
                  <a:extLst>
                    <a:ext uri="{9D8B030D-6E8A-4147-A177-3AD203B41FA5}">
                      <a16:colId xmlns:a16="http://schemas.microsoft.com/office/drawing/2014/main" xmlns="" val="20000"/>
                    </a:ext>
                  </a:extLst>
                </a:gridCol>
                <a:gridCol w="1002597">
                  <a:extLst>
                    <a:ext uri="{9D8B030D-6E8A-4147-A177-3AD203B41FA5}">
                      <a16:colId xmlns:a16="http://schemas.microsoft.com/office/drawing/2014/main" xmlns="" val="20001"/>
                    </a:ext>
                  </a:extLst>
                </a:gridCol>
                <a:gridCol w="6550302">
                  <a:extLst>
                    <a:ext uri="{9D8B030D-6E8A-4147-A177-3AD203B41FA5}">
                      <a16:colId xmlns:a16="http://schemas.microsoft.com/office/drawing/2014/main" xmlns="" val="20002"/>
                    </a:ext>
                  </a:extLst>
                </a:gridCol>
              </a:tblGrid>
              <a:tr h="699431">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panose="020F0502020204030204" pitchFamily="34" charset="0"/>
                          <a:ea typeface="Calibri"/>
                          <a:cs typeface="Calibri" panose="020F0502020204030204" pitchFamily="34" charset="0"/>
                          <a:sym typeface="Calibri"/>
                        </a:rPr>
                        <a:t>Slander about </a:t>
                      </a:r>
                      <a:r>
                        <a:rPr lang="en-US" dirty="0" err="1">
                          <a:solidFill>
                            <a:srgbClr val="7E7E7E"/>
                          </a:solidFill>
                          <a:latin typeface="Calibri" panose="020F0502020204030204" pitchFamily="34" charset="0"/>
                          <a:ea typeface="Calibri"/>
                          <a:cs typeface="Calibri" panose="020F0502020204030204" pitchFamily="34" charset="0"/>
                          <a:sym typeface="Calibri"/>
                        </a:rPr>
                        <a:t>Mélenchon’s</a:t>
                      </a:r>
                      <a:r>
                        <a:rPr lang="en-US" dirty="0">
                          <a:solidFill>
                            <a:srgbClr val="7E7E7E"/>
                          </a:solidFill>
                          <a:latin typeface="Calibri" panose="020F0502020204030204" pitchFamily="34" charset="0"/>
                          <a:ea typeface="Calibri"/>
                          <a:cs typeface="Calibri" panose="020F0502020204030204" pitchFamily="34" charset="0"/>
                          <a:sym typeface="Calibri"/>
                        </a:rPr>
                        <a:t> wealth</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849172">
                <a:tc vMerge="1">
                  <a:txBody>
                    <a:bodyPr/>
                    <a:lstStyle/>
                    <a:p>
                      <a:endParaRPr lang="en-US"/>
                    </a:p>
                  </a:txBody>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panose="020F0502020204030204" pitchFamily="34" charset="0"/>
                          <a:ea typeface="Calibri"/>
                          <a:cs typeface="Calibri" panose="020F0502020204030204" pitchFamily="34" charset="0"/>
                          <a:sym typeface="Calibri"/>
                        </a:rPr>
                        <a:t>“</a:t>
                      </a:r>
                      <a:r>
                        <a:rPr lang="en-US" dirty="0" err="1">
                          <a:solidFill>
                            <a:srgbClr val="7E7E7E"/>
                          </a:solidFill>
                          <a:latin typeface="Calibri" panose="020F0502020204030204" pitchFamily="34" charset="0"/>
                          <a:ea typeface="Calibri"/>
                          <a:cs typeface="Calibri" panose="020F0502020204030204" pitchFamily="34" charset="0"/>
                          <a:sym typeface="Calibri"/>
                        </a:rPr>
                        <a:t>allez</a:t>
                      </a:r>
                      <a:r>
                        <a:rPr lang="en-US" dirty="0">
                          <a:solidFill>
                            <a:srgbClr val="7E7E7E"/>
                          </a:solidFill>
                          <a:latin typeface="Calibri" panose="020F0502020204030204" pitchFamily="34" charset="0"/>
                          <a:ea typeface="Calibri"/>
                          <a:cs typeface="Calibri" panose="020F0502020204030204" pitchFamily="34" charset="0"/>
                          <a:sym typeface="Calibri"/>
                        </a:rPr>
                        <a:t>, les petits </a:t>
                      </a:r>
                      <a:r>
                        <a:rPr lang="en-US" dirty="0" err="1">
                          <a:solidFill>
                            <a:srgbClr val="7E7E7E"/>
                          </a:solidFill>
                          <a:latin typeface="Calibri" panose="020F0502020204030204" pitchFamily="34" charset="0"/>
                          <a:ea typeface="Calibri"/>
                          <a:cs typeface="Calibri" panose="020F0502020204030204" pitchFamily="34" charset="0"/>
                          <a:sym typeface="Calibri"/>
                        </a:rPr>
                        <a:t>fachos</a:t>
                      </a:r>
                      <a:r>
                        <a:rPr lang="en-US" dirty="0">
                          <a:solidFill>
                            <a:srgbClr val="7E7E7E"/>
                          </a:solidFill>
                          <a:latin typeface="Calibri" panose="020F0502020204030204" pitchFamily="34" charset="0"/>
                          <a:ea typeface="Calibri"/>
                          <a:cs typeface="Calibri" panose="020F0502020204030204" pitchFamily="34" charset="0"/>
                          <a:sym typeface="Calibri"/>
                        </a:rPr>
                        <a:t> de sortie: </a:t>
                      </a:r>
                      <a:r>
                        <a:rPr lang="en-US" u="sng" dirty="0">
                          <a:solidFill>
                            <a:srgbClr val="7E7E7E"/>
                          </a:solidFill>
                          <a:latin typeface="Calibri" panose="020F0502020204030204" pitchFamily="34" charset="0"/>
                          <a:cs typeface="Calibri" panose="020F0502020204030204" pitchFamily="34" charset="0"/>
                          <a:hlinkClick r:id="rId3"/>
                        </a:rPr>
                        <a:t>http://www.debunkersdehoax.org/le-</a:t>
                      </a:r>
                      <a:r>
                        <a:rPr lang="en-US" u="sng" dirty="0" err="1">
                          <a:solidFill>
                            <a:srgbClr val="7E7E7E"/>
                          </a:solidFill>
                          <a:latin typeface="Calibri" panose="020F0502020204030204" pitchFamily="34" charset="0"/>
                          <a:cs typeface="Calibri" panose="020F0502020204030204" pitchFamily="34" charset="0"/>
                          <a:hlinkClick r:id="rId3"/>
                        </a:rPr>
                        <a:t>vaste</a:t>
                      </a:r>
                      <a:r>
                        <a:rPr lang="en-US" u="sng" dirty="0">
                          <a:solidFill>
                            <a:srgbClr val="7E7E7E"/>
                          </a:solidFill>
                          <a:latin typeface="Calibri" panose="020F0502020204030204" pitchFamily="34" charset="0"/>
                          <a:cs typeface="Calibri" panose="020F0502020204030204" pitchFamily="34" charset="0"/>
                          <a:hlinkClick r:id="rId3"/>
                        </a:rPr>
                        <a:t>-</a:t>
                      </a:r>
                      <a:r>
                        <a:rPr lang="en-US" u="sng" dirty="0" err="1">
                          <a:solidFill>
                            <a:srgbClr val="7E7E7E"/>
                          </a:solidFill>
                          <a:latin typeface="Calibri" panose="020F0502020204030204" pitchFamily="34" charset="0"/>
                          <a:cs typeface="Calibri" panose="020F0502020204030204" pitchFamily="34" charset="0"/>
                          <a:hlinkClick r:id="rId3"/>
                        </a:rPr>
                        <a:t>patrimoine</a:t>
                      </a:r>
                      <a:r>
                        <a:rPr lang="en-US" u="sng" dirty="0">
                          <a:solidFill>
                            <a:srgbClr val="7E7E7E"/>
                          </a:solidFill>
                          <a:latin typeface="Calibri" panose="020F0502020204030204" pitchFamily="34" charset="0"/>
                          <a:cs typeface="Calibri" panose="020F0502020204030204" pitchFamily="34" charset="0"/>
                          <a:hlinkClick r:id="rId3"/>
                        </a:rPr>
                        <a:t>-de-</a:t>
                      </a:r>
                      <a:r>
                        <a:rPr lang="en-US" u="sng" dirty="0" err="1">
                          <a:solidFill>
                            <a:srgbClr val="7E7E7E"/>
                          </a:solidFill>
                          <a:latin typeface="Calibri" panose="020F0502020204030204" pitchFamily="34" charset="0"/>
                          <a:cs typeface="Calibri" panose="020F0502020204030204" pitchFamily="34" charset="0"/>
                          <a:hlinkClick r:id="rId3"/>
                        </a:rPr>
                        <a:t>melenchon</a:t>
                      </a:r>
                      <a:r>
                        <a:rPr lang="en-US" u="sng" dirty="0">
                          <a:solidFill>
                            <a:srgbClr val="7E7E7E"/>
                          </a:solidFill>
                          <a:latin typeface="Calibri" panose="020F0502020204030204" pitchFamily="34" charset="0"/>
                          <a:cs typeface="Calibri" panose="020F0502020204030204" pitchFamily="34" charset="0"/>
                          <a:hlinkClick r:id="rId3"/>
                        </a:rPr>
                        <a:t>-</a:t>
                      </a:r>
                      <a:r>
                        <a:rPr lang="en-US" u="sng" dirty="0" err="1">
                          <a:solidFill>
                            <a:srgbClr val="7E7E7E"/>
                          </a:solidFill>
                          <a:latin typeface="Calibri" panose="020F0502020204030204" pitchFamily="34" charset="0"/>
                          <a:cs typeface="Calibri" panose="020F0502020204030204" pitchFamily="34" charset="0"/>
                          <a:hlinkClick r:id="rId3"/>
                        </a:rPr>
                        <a:t>bobard-facho</a:t>
                      </a:r>
                      <a:r>
                        <a:rPr lang="en-US" dirty="0">
                          <a:solidFill>
                            <a:srgbClr val="7E7E7E"/>
                          </a:solidFill>
                          <a:latin typeface="Calibri" panose="020F0502020204030204" pitchFamily="34" charset="0"/>
                          <a:ea typeface="Calibri"/>
                          <a:cs typeface="Calibri" panose="020F0502020204030204" pitchFamily="34" charset="0"/>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849172">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panose="020F0502020204030204" pitchFamily="34" charset="0"/>
                          <a:ea typeface="Calibri"/>
                          <a:cs typeface="Calibri" panose="020F0502020204030204" pitchFamily="34" charset="0"/>
                          <a:sym typeface="Calibri"/>
                        </a:rPr>
                        <a:t>C</a:t>
                      </a:r>
                      <a:r>
                        <a:rPr lang="en-US" dirty="0" smtClean="0">
                          <a:solidFill>
                            <a:srgbClr val="7E7E7E"/>
                          </a:solidFill>
                          <a:latin typeface="Calibri" panose="020F0502020204030204" pitchFamily="34" charset="0"/>
                          <a:ea typeface="Calibri"/>
                          <a:cs typeface="Calibri" panose="020F0502020204030204" pitchFamily="34" charset="0"/>
                          <a:sym typeface="Calibri"/>
                        </a:rPr>
                        <a:t>ome </a:t>
                      </a:r>
                      <a:r>
                        <a:rPr lang="en-US" dirty="0">
                          <a:solidFill>
                            <a:srgbClr val="7E7E7E"/>
                          </a:solidFill>
                          <a:latin typeface="Calibri" panose="020F0502020204030204" pitchFamily="34" charset="0"/>
                          <a:ea typeface="Calibri"/>
                          <a:cs typeface="Calibri" panose="020F0502020204030204" pitchFamily="34" charset="0"/>
                          <a:sym typeface="Calibri"/>
                        </a:rPr>
                        <a:t>on, you’re the outlet of little fascists.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56" name="Shape 956"/>
          <p:cNvGraphicFramePr/>
          <p:nvPr>
            <p:extLst>
              <p:ext uri="{D42A27DB-BD31-4B8C-83A1-F6EECF244321}">
                <p14:modId xmlns:p14="http://schemas.microsoft.com/office/powerpoint/2010/main" val="1364545888"/>
              </p:ext>
            </p:extLst>
          </p:nvPr>
        </p:nvGraphicFramePr>
        <p:xfrm>
          <a:off x="960822" y="4856508"/>
          <a:ext cx="10844760" cy="1577848"/>
        </p:xfrm>
        <a:graphic>
          <a:graphicData uri="http://schemas.openxmlformats.org/drawingml/2006/table">
            <a:tbl>
              <a:tblPr>
                <a:noFill/>
                <a:tableStyleId>{E1E1A81E-7EFA-48D1-AD55-F04F4CB29770}</a:tableStyleId>
              </a:tblPr>
              <a:tblGrid>
                <a:gridCol w="3308571">
                  <a:extLst>
                    <a:ext uri="{9D8B030D-6E8A-4147-A177-3AD203B41FA5}">
                      <a16:colId xmlns:a16="http://schemas.microsoft.com/office/drawing/2014/main" xmlns="" val="20000"/>
                    </a:ext>
                  </a:extLst>
                </a:gridCol>
                <a:gridCol w="1005251">
                  <a:extLst>
                    <a:ext uri="{9D8B030D-6E8A-4147-A177-3AD203B41FA5}">
                      <a16:colId xmlns:a16="http://schemas.microsoft.com/office/drawing/2014/main" xmlns="" val="20001"/>
                    </a:ext>
                  </a:extLst>
                </a:gridCol>
                <a:gridCol w="6530938">
                  <a:extLst>
                    <a:ext uri="{9D8B030D-6E8A-4147-A177-3AD203B41FA5}">
                      <a16:colId xmlns:a16="http://schemas.microsoft.com/office/drawing/2014/main" xmlns="" val="20002"/>
                    </a:ext>
                  </a:extLst>
                </a:gridCol>
              </a:tblGrid>
              <a:tr h="533377">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S</a:t>
                      </a:r>
                      <a:r>
                        <a:rPr lang="en-US" dirty="0" smtClean="0">
                          <a:solidFill>
                            <a:srgbClr val="7E7E7E"/>
                          </a:solidFill>
                          <a:latin typeface="Calibri"/>
                          <a:ea typeface="Calibri"/>
                          <a:cs typeface="Calibri"/>
                          <a:sym typeface="Calibri"/>
                        </a:rPr>
                        <a:t>ame </a:t>
                      </a:r>
                      <a:r>
                        <a:rPr lang="en-US" dirty="0">
                          <a:solidFill>
                            <a:srgbClr val="7E7E7E"/>
                          </a:solidFill>
                          <a:latin typeface="Calibri"/>
                          <a:ea typeface="Calibri"/>
                          <a:cs typeface="Calibri"/>
                          <a:sym typeface="Calibri"/>
                        </a:rPr>
                        <a:t>article, slander about </a:t>
                      </a:r>
                      <a:r>
                        <a:rPr lang="en-US" dirty="0" err="1">
                          <a:solidFill>
                            <a:srgbClr val="7E7E7E"/>
                          </a:solidFill>
                          <a:latin typeface="Calibri"/>
                          <a:ea typeface="Calibri"/>
                          <a:cs typeface="Calibri"/>
                          <a:sym typeface="Calibri"/>
                        </a:rPr>
                        <a:t>Mélenchon’s</a:t>
                      </a:r>
                      <a:r>
                        <a:rPr lang="en-US" dirty="0">
                          <a:solidFill>
                            <a:srgbClr val="7E7E7E"/>
                          </a:solidFill>
                          <a:latin typeface="Calibri"/>
                          <a:ea typeface="Calibri"/>
                          <a:cs typeface="Calibri"/>
                          <a:sym typeface="Calibri"/>
                        </a:rPr>
                        <a:t> </a:t>
                      </a:r>
                      <a:r>
                        <a:rPr lang="en-US" dirty="0" smtClean="0">
                          <a:solidFill>
                            <a:srgbClr val="7E7E7E"/>
                          </a:solidFill>
                          <a:latin typeface="Calibri"/>
                          <a:ea typeface="Calibri"/>
                          <a:cs typeface="Calibri"/>
                          <a:sym typeface="Calibri"/>
                        </a:rPr>
                        <a:t>wealth.</a:t>
                      </a:r>
                      <a:endParaRPr lang="en-US"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01346">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“hoax de FN merci on </a:t>
                      </a:r>
                      <a:r>
                        <a:rPr lang="en-US" dirty="0" err="1">
                          <a:solidFill>
                            <a:srgbClr val="7E7E7E"/>
                          </a:solidFill>
                          <a:latin typeface="Calibri"/>
                          <a:ea typeface="Calibri"/>
                          <a:cs typeface="Calibri"/>
                          <a:sym typeface="Calibri"/>
                        </a:rPr>
                        <a:t>connait</a:t>
                      </a:r>
                      <a:r>
                        <a:rPr lang="en-US" dirty="0">
                          <a:solidFill>
                            <a:srgbClr val="7E7E7E"/>
                          </a:solidFill>
                          <a:latin typeface="Calibri"/>
                          <a:ea typeface="Calibri"/>
                          <a:cs typeface="Calibri"/>
                          <a:sym typeface="Calibri"/>
                        </a:rPr>
                        <a:t> on </a:t>
                      </a:r>
                      <a:r>
                        <a:rPr lang="en-US" dirty="0" err="1">
                          <a:solidFill>
                            <a:srgbClr val="7E7E7E"/>
                          </a:solidFill>
                          <a:latin typeface="Calibri"/>
                          <a:ea typeface="Calibri"/>
                          <a:cs typeface="Calibri"/>
                          <a:sym typeface="Calibri"/>
                        </a:rPr>
                        <a:t>est</a:t>
                      </a:r>
                      <a:r>
                        <a:rPr lang="en-US" dirty="0">
                          <a:solidFill>
                            <a:srgbClr val="7E7E7E"/>
                          </a:solidFill>
                          <a:latin typeface="Calibri"/>
                          <a:ea typeface="Calibri"/>
                          <a:cs typeface="Calibri"/>
                          <a:sym typeface="Calibri"/>
                        </a:rPr>
                        <a:t> pas dupe”.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43125">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dirty="0">
                          <a:solidFill>
                            <a:srgbClr val="7E7E7E"/>
                          </a:solidFill>
                          <a:latin typeface="Calibri"/>
                          <a:ea typeface="Calibri"/>
                          <a:cs typeface="Calibri"/>
                          <a:sym typeface="Calibri"/>
                        </a:rPr>
                        <a:t>T</a:t>
                      </a:r>
                      <a:r>
                        <a:rPr lang="en-US" dirty="0" smtClean="0">
                          <a:solidFill>
                            <a:srgbClr val="7E7E7E"/>
                          </a:solidFill>
                          <a:latin typeface="Calibri"/>
                          <a:ea typeface="Calibri"/>
                          <a:cs typeface="Calibri"/>
                          <a:sym typeface="Calibri"/>
                        </a:rPr>
                        <a:t>hanks</a:t>
                      </a:r>
                      <a:r>
                        <a:rPr lang="en-US" dirty="0">
                          <a:solidFill>
                            <a:srgbClr val="7E7E7E"/>
                          </a:solidFill>
                          <a:latin typeface="Calibri"/>
                          <a:ea typeface="Calibri"/>
                          <a:cs typeface="Calibri"/>
                          <a:sym typeface="Calibri"/>
                        </a:rPr>
                        <a:t>, this is a hoax by the FN, we won’t be fooled.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57" name="Shape 95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Detoxing fake stories</a:t>
            </a:r>
            <a:endParaRPr lang="en-US" sz="3600" b="1" dirty="0">
              <a:solidFill>
                <a:srgbClr val="243049"/>
              </a:solidFill>
            </a:endParaRPr>
          </a:p>
        </p:txBody>
      </p:sp>
      <p:grpSp>
        <p:nvGrpSpPr>
          <p:cNvPr id="5" name="Group 4"/>
          <p:cNvGrpSpPr/>
          <p:nvPr/>
        </p:nvGrpSpPr>
        <p:grpSpPr>
          <a:xfrm>
            <a:off x="1198064" y="2438400"/>
            <a:ext cx="2896196" cy="2312697"/>
            <a:chOff x="546375" y="2003864"/>
            <a:chExt cx="3000868" cy="2396281"/>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232" y="2003864"/>
              <a:ext cx="2947549" cy="1023116"/>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375" y="3176917"/>
              <a:ext cx="3000868" cy="1223228"/>
            </a:xfrm>
            <a:prstGeom prst="rect">
              <a:avLst/>
            </a:prstGeom>
          </p:spPr>
        </p:pic>
      </p:grpSp>
      <p:grpSp>
        <p:nvGrpSpPr>
          <p:cNvPr id="3" name="Group 2"/>
          <p:cNvGrpSpPr/>
          <p:nvPr/>
        </p:nvGrpSpPr>
        <p:grpSpPr>
          <a:xfrm>
            <a:off x="1043752" y="4856748"/>
            <a:ext cx="3057525" cy="1624179"/>
            <a:chOff x="483968" y="4915229"/>
            <a:chExt cx="3057525" cy="1624179"/>
          </a:xfrm>
        </p:grpSpPr>
        <p:pic>
          <p:nvPicPr>
            <p:cNvPr id="2" name="Picture 1"/>
            <p:cNvPicPr>
              <a:picLocks noChangeAspect="1"/>
            </p:cNvPicPr>
            <p:nvPr/>
          </p:nvPicPr>
          <p:blipFill>
            <a:blip r:embed="rId6"/>
            <a:stretch>
              <a:fillRect/>
            </a:stretch>
          </p:blipFill>
          <p:spPr>
            <a:xfrm>
              <a:off x="483968" y="6120308"/>
              <a:ext cx="3057525" cy="4191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7211" y="4915229"/>
              <a:ext cx="2947549" cy="1023116"/>
            </a:xfrm>
            <a:prstGeom prst="rect">
              <a:avLst/>
            </a:prstGeom>
          </p:spPr>
        </p:pic>
      </p:grpSp>
      <p:sp>
        <p:nvSpPr>
          <p:cNvPr id="14" name="Rectangle 13"/>
          <p:cNvSpPr/>
          <p:nvPr/>
        </p:nvSpPr>
        <p:spPr>
          <a:xfrm>
            <a:off x="1458795" y="3578662"/>
            <a:ext cx="591669" cy="9922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339735" y="6098938"/>
            <a:ext cx="889319" cy="119069"/>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Shape 544">
            <a:extLst>
              <a:ext uri="{FF2B5EF4-FFF2-40B4-BE49-F238E27FC236}">
                <a16:creationId xmlns:a16="http://schemas.microsoft.com/office/drawing/2014/main" xmlns="" id="{8B13C394-B92D-4C30-B86E-94299F49C74B}"/>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7"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9" name="Shape 545">
            <a:extLst>
              <a:ext uri="{FF2B5EF4-FFF2-40B4-BE49-F238E27FC236}">
                <a16:creationId xmlns:a16="http://schemas.microsoft.com/office/drawing/2014/main" xmlns="" id="{DB84FCE4-370A-43E8-AFA3-9A18AF59DBF0}"/>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7" name="Rectangle 16">
            <a:extLst>
              <a:ext uri="{FF2B5EF4-FFF2-40B4-BE49-F238E27FC236}">
                <a16:creationId xmlns:a16="http://schemas.microsoft.com/office/drawing/2014/main" xmlns="" id="{E77E34E7-53B5-44A4-8033-14677EB1425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graphicFrame>
        <p:nvGraphicFramePr>
          <p:cNvPr id="965" name="Shape 965"/>
          <p:cNvGraphicFramePr/>
          <p:nvPr>
            <p:extLst>
              <p:ext uri="{D42A27DB-BD31-4B8C-83A1-F6EECF244321}">
                <p14:modId xmlns:p14="http://schemas.microsoft.com/office/powerpoint/2010/main" val="599577137"/>
              </p:ext>
            </p:extLst>
          </p:nvPr>
        </p:nvGraphicFramePr>
        <p:xfrm>
          <a:off x="952467" y="2572242"/>
          <a:ext cx="10924883" cy="2340774"/>
        </p:xfrm>
        <a:graphic>
          <a:graphicData uri="http://schemas.openxmlformats.org/drawingml/2006/table">
            <a:tbl>
              <a:tblPr>
                <a:noFill/>
                <a:tableStyleId>{E1E1A81E-7EFA-48D1-AD55-F04F4CB29770}</a:tableStyleId>
              </a:tblPr>
              <a:tblGrid>
                <a:gridCol w="1545671">
                  <a:extLst>
                    <a:ext uri="{9D8B030D-6E8A-4147-A177-3AD203B41FA5}">
                      <a16:colId xmlns:a16="http://schemas.microsoft.com/office/drawing/2014/main" xmlns="" val="20000"/>
                    </a:ext>
                  </a:extLst>
                </a:gridCol>
                <a:gridCol w="885628">
                  <a:extLst>
                    <a:ext uri="{9D8B030D-6E8A-4147-A177-3AD203B41FA5}">
                      <a16:colId xmlns:a16="http://schemas.microsoft.com/office/drawing/2014/main" xmlns="" val="20001"/>
                    </a:ext>
                  </a:extLst>
                </a:gridCol>
                <a:gridCol w="8493584">
                  <a:extLst>
                    <a:ext uri="{9D8B030D-6E8A-4147-A177-3AD203B41FA5}">
                      <a16:colId xmlns:a16="http://schemas.microsoft.com/office/drawing/2014/main" xmlns="" val="20002"/>
                    </a:ext>
                  </a:extLst>
                </a:gridCol>
              </a:tblGrid>
              <a:tr h="0">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sz="1200" dirty="0">
                          <a:solidFill>
                            <a:srgbClr val="7E7E7E"/>
                          </a:solidFill>
                          <a:latin typeface="Calibri"/>
                          <a:ea typeface="Calibri"/>
                          <a:cs typeface="Calibri"/>
                          <a:sym typeface="Calibri"/>
                        </a:rPr>
                        <a:t>A</a:t>
                      </a:r>
                      <a:r>
                        <a:rPr lang="en-US" sz="1200" dirty="0" smtClean="0">
                          <a:solidFill>
                            <a:srgbClr val="7E7E7E"/>
                          </a:solidFill>
                          <a:latin typeface="Calibri"/>
                          <a:ea typeface="Calibri"/>
                          <a:cs typeface="Calibri"/>
                          <a:sym typeface="Calibri"/>
                        </a:rPr>
                        <a:t>nother </a:t>
                      </a:r>
                      <a:r>
                        <a:rPr lang="en-US" sz="1200" dirty="0">
                          <a:solidFill>
                            <a:srgbClr val="7E7E7E"/>
                          </a:solidFill>
                          <a:latin typeface="Calibri"/>
                          <a:ea typeface="Calibri"/>
                          <a:cs typeface="Calibri"/>
                          <a:sym typeface="Calibri"/>
                        </a:rPr>
                        <a:t>slander about the illegal employment practices of </a:t>
                      </a:r>
                      <a:r>
                        <a:rPr lang="en-US" sz="1200" dirty="0" err="1">
                          <a:solidFill>
                            <a:srgbClr val="7E7E7E"/>
                          </a:solidFill>
                          <a:latin typeface="Calibri"/>
                          <a:ea typeface="Calibri"/>
                          <a:cs typeface="Calibri"/>
                          <a:sym typeface="Calibri"/>
                        </a:rPr>
                        <a:t>Mélenchon</a:t>
                      </a:r>
                      <a:r>
                        <a:rPr lang="en-US" sz="1200"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0325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None/>
                      </a:pPr>
                      <a:r>
                        <a:rPr lang="en-US" sz="1200" dirty="0">
                          <a:solidFill>
                            <a:srgbClr val="7E7E7E"/>
                          </a:solidFill>
                          <a:latin typeface="Calibri"/>
                          <a:ea typeface="Calibri"/>
                          <a:cs typeface="Calibri"/>
                          <a:sym typeface="Calibri"/>
                        </a:rPr>
                        <a:t>“AVIS à </a:t>
                      </a:r>
                      <a:r>
                        <a:rPr lang="en-US" sz="1200" dirty="0" err="1">
                          <a:solidFill>
                            <a:srgbClr val="7E7E7E"/>
                          </a:solidFill>
                          <a:latin typeface="Calibri"/>
                          <a:ea typeface="Calibri"/>
                          <a:cs typeface="Calibri"/>
                          <a:sym typeface="Calibri"/>
                        </a:rPr>
                        <a:t>tous</a:t>
                      </a:r>
                      <a:r>
                        <a:rPr lang="en-US" sz="1200" dirty="0">
                          <a:solidFill>
                            <a:srgbClr val="7E7E7E"/>
                          </a:solidFill>
                          <a:latin typeface="Calibri"/>
                          <a:ea typeface="Calibri"/>
                          <a:cs typeface="Calibri"/>
                          <a:sym typeface="Calibri"/>
                        </a:rPr>
                        <a:t> les </a:t>
                      </a:r>
                      <a:r>
                        <a:rPr lang="en-US" sz="1200" dirty="0" err="1">
                          <a:solidFill>
                            <a:srgbClr val="7E7E7E"/>
                          </a:solidFill>
                          <a:latin typeface="Calibri"/>
                          <a:ea typeface="Calibri"/>
                          <a:cs typeface="Calibri"/>
                          <a:sym typeface="Calibri"/>
                        </a:rPr>
                        <a:t>insoumis</a:t>
                      </a:r>
                      <a:r>
                        <a:rPr lang="en-US" sz="1200" dirty="0">
                          <a:solidFill>
                            <a:srgbClr val="7E7E7E"/>
                          </a:solidFill>
                          <a:latin typeface="Calibri"/>
                          <a:ea typeface="Calibri"/>
                          <a:cs typeface="Calibri"/>
                          <a:sym typeface="Calibri"/>
                        </a:rPr>
                        <a:t>(e)s: ne pas se faire abuser par </a:t>
                      </a:r>
                      <a:r>
                        <a:rPr lang="en-US" sz="1200" dirty="0" err="1">
                          <a:solidFill>
                            <a:srgbClr val="7E7E7E"/>
                          </a:solidFill>
                          <a:latin typeface="Calibri"/>
                          <a:ea typeface="Calibri"/>
                          <a:cs typeface="Calibri"/>
                          <a:sym typeface="Calibri"/>
                        </a:rPr>
                        <a:t>cette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propagande</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réinformation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d'extrême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droite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fascisante</a:t>
                      </a:r>
                      <a:r>
                        <a:rPr lang="en-US" sz="1200" dirty="0">
                          <a:solidFill>
                            <a:srgbClr val="7E7E7E"/>
                          </a:solidFill>
                          <a:latin typeface="Calibri"/>
                          <a:ea typeface="Calibri"/>
                          <a:cs typeface="Calibri"/>
                          <a:sym typeface="Calibri"/>
                        </a:rPr>
                        <a:t> de BREIZATAO qui </a:t>
                      </a:r>
                      <a:r>
                        <a:rPr lang="en-US" sz="1200" dirty="0" err="1">
                          <a:solidFill>
                            <a:srgbClr val="7E7E7E"/>
                          </a:solidFill>
                          <a:latin typeface="Calibri"/>
                          <a:ea typeface="Calibri"/>
                          <a:cs typeface="Calibri"/>
                          <a:sym typeface="Calibri"/>
                        </a:rPr>
                        <a:t>sont</a:t>
                      </a:r>
                      <a:r>
                        <a:rPr lang="en-US" sz="1200" dirty="0">
                          <a:solidFill>
                            <a:srgbClr val="7E7E7E"/>
                          </a:solidFill>
                          <a:latin typeface="Calibri"/>
                          <a:ea typeface="Calibri"/>
                          <a:cs typeface="Calibri"/>
                          <a:sym typeface="Calibri"/>
                        </a:rPr>
                        <a:t> les </a:t>
                      </a:r>
                      <a:r>
                        <a:rPr lang="en-US" sz="1200" dirty="0" err="1">
                          <a:solidFill>
                            <a:srgbClr val="7E7E7E"/>
                          </a:solidFill>
                          <a:latin typeface="Calibri"/>
                          <a:ea typeface="Calibri"/>
                          <a:cs typeface="Calibri"/>
                          <a:sym typeface="Calibri"/>
                        </a:rPr>
                        <a:t>actuels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nostalgiques</a:t>
                      </a:r>
                      <a:r>
                        <a:rPr lang="en-US" sz="1200" dirty="0">
                          <a:solidFill>
                            <a:srgbClr val="7E7E7E"/>
                          </a:solidFill>
                          <a:latin typeface="Calibri"/>
                          <a:ea typeface="Calibri"/>
                          <a:cs typeface="Calibri"/>
                          <a:sym typeface="Calibri"/>
                        </a:rPr>
                        <a:t> du </a:t>
                      </a:r>
                      <a:r>
                        <a:rPr lang="en-US" sz="1200" dirty="0" err="1">
                          <a:solidFill>
                            <a:srgbClr val="7E7E7E"/>
                          </a:solidFill>
                          <a:latin typeface="Calibri"/>
                          <a:ea typeface="Calibri"/>
                          <a:cs typeface="Calibri"/>
                          <a:sym typeface="Calibri"/>
                        </a:rPr>
                        <a:t>nationaliste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breton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Morvan</a:t>
                      </a:r>
                      <a:r>
                        <a:rPr lang="en-US" sz="1200" dirty="0">
                          <a:solidFill>
                            <a:srgbClr val="7E7E7E"/>
                          </a:solidFill>
                          <a:latin typeface="Calibri"/>
                          <a:ea typeface="Calibri"/>
                          <a:cs typeface="Calibri"/>
                          <a:sym typeface="Calibri"/>
                        </a:rPr>
                        <a:t> MARCHAL qui </a:t>
                      </a:r>
                      <a:r>
                        <a:rPr lang="en-US" sz="1200" dirty="0" err="1">
                          <a:solidFill>
                            <a:srgbClr val="7E7E7E"/>
                          </a:solidFill>
                          <a:latin typeface="Calibri"/>
                          <a:ea typeface="Calibri"/>
                          <a:cs typeface="Calibri"/>
                          <a:sym typeface="Calibri"/>
                        </a:rPr>
                        <a:t>s'était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tristement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illustré</a:t>
                      </a:r>
                      <a:r>
                        <a:rPr lang="en-US" sz="1200" dirty="0">
                          <a:solidFill>
                            <a:srgbClr val="7E7E7E"/>
                          </a:solidFill>
                          <a:latin typeface="Calibri"/>
                          <a:ea typeface="Calibri"/>
                          <a:cs typeface="Calibri"/>
                          <a:sym typeface="Calibri"/>
                        </a:rPr>
                        <a:t> pendant </a:t>
                      </a:r>
                      <a:r>
                        <a:rPr lang="en-US" sz="1200" dirty="0" err="1">
                          <a:solidFill>
                            <a:srgbClr val="7E7E7E"/>
                          </a:solidFill>
                          <a:latin typeface="Calibri"/>
                          <a:ea typeface="Calibri"/>
                          <a:cs typeface="Calibri"/>
                          <a:sym typeface="Calibri"/>
                        </a:rPr>
                        <a:t>l'Occupation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collaborant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activement</a:t>
                      </a:r>
                      <a:r>
                        <a:rPr lang="en-US" sz="1200" dirty="0">
                          <a:solidFill>
                            <a:srgbClr val="7E7E7E"/>
                          </a:solidFill>
                          <a:latin typeface="Calibri"/>
                          <a:ea typeface="Calibri"/>
                          <a:cs typeface="Calibri"/>
                          <a:sym typeface="Calibri"/>
                        </a:rPr>
                        <a:t> avec les </a:t>
                      </a:r>
                      <a:r>
                        <a:rPr lang="en-US" sz="1200" dirty="0" err="1">
                          <a:solidFill>
                            <a:srgbClr val="7E7E7E"/>
                          </a:solidFill>
                          <a:latin typeface="Calibri"/>
                          <a:ea typeface="Calibri"/>
                          <a:cs typeface="Calibri"/>
                          <a:sym typeface="Calibri"/>
                        </a:rPr>
                        <a:t>nazis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afin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d'obtenir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l'indépendance</a:t>
                      </a:r>
                      <a:r>
                        <a:rPr lang="en-US" sz="1200" dirty="0">
                          <a:solidFill>
                            <a:srgbClr val="7E7E7E"/>
                          </a:solidFill>
                          <a:latin typeface="Calibri"/>
                          <a:ea typeface="Calibri"/>
                          <a:cs typeface="Calibri"/>
                          <a:sym typeface="Calibri"/>
                        </a:rPr>
                        <a:t> de la Bretagne tout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livrant</a:t>
                      </a:r>
                      <a:r>
                        <a:rPr lang="en-US" sz="1200" dirty="0">
                          <a:solidFill>
                            <a:srgbClr val="7E7E7E"/>
                          </a:solidFill>
                          <a:latin typeface="Calibri"/>
                          <a:ea typeface="Calibri"/>
                          <a:cs typeface="Calibri"/>
                          <a:sym typeface="Calibri"/>
                        </a:rPr>
                        <a:t> aux SS les </a:t>
                      </a:r>
                      <a:r>
                        <a:rPr lang="en-US" sz="1200" dirty="0" err="1">
                          <a:solidFill>
                            <a:srgbClr val="7E7E7E"/>
                          </a:solidFill>
                          <a:latin typeface="Calibri"/>
                          <a:ea typeface="Calibri"/>
                          <a:cs typeface="Calibri"/>
                          <a:sym typeface="Calibri"/>
                        </a:rPr>
                        <a:t>résistants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patriotes</a:t>
                      </a:r>
                      <a:r>
                        <a:rPr lang="en-US" sz="1200" dirty="0">
                          <a:solidFill>
                            <a:srgbClr val="7E7E7E"/>
                          </a:solidFill>
                          <a:latin typeface="Calibri"/>
                          <a:ea typeface="Calibri"/>
                          <a:cs typeface="Calibri"/>
                          <a:sym typeface="Calibri"/>
                        </a:rPr>
                        <a:t> des </a:t>
                      </a:r>
                      <a:r>
                        <a:rPr lang="en-US" sz="1200" dirty="0" err="1">
                          <a:solidFill>
                            <a:srgbClr val="7E7E7E"/>
                          </a:solidFill>
                          <a:latin typeface="Calibri"/>
                          <a:ea typeface="Calibri"/>
                          <a:cs typeface="Calibri"/>
                          <a:sym typeface="Calibri"/>
                        </a:rPr>
                        <a:t>maquis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bretons</a:t>
                      </a:r>
                      <a:r>
                        <a:rPr lang="en-US" sz="1200" dirty="0">
                          <a:solidFill>
                            <a:srgbClr val="7E7E7E"/>
                          </a:solidFill>
                          <a:latin typeface="Calibri"/>
                          <a:ea typeface="Calibri"/>
                          <a:cs typeface="Calibri"/>
                          <a:sym typeface="Calibri"/>
                        </a:rPr>
                        <a:t> pour la France Libre. De </a:t>
                      </a:r>
                      <a:r>
                        <a:rPr lang="en-US" sz="1200" dirty="0" err="1">
                          <a:solidFill>
                            <a:srgbClr val="7E7E7E"/>
                          </a:solidFill>
                          <a:latin typeface="Calibri"/>
                          <a:ea typeface="Calibri"/>
                          <a:cs typeface="Calibri"/>
                          <a:sym typeface="Calibri"/>
                        </a:rPr>
                        <a:t>cette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bien</a:t>
                      </a:r>
                      <a:r>
                        <a:rPr lang="en-US" sz="1200" dirty="0">
                          <a:solidFill>
                            <a:srgbClr val="7E7E7E"/>
                          </a:solidFill>
                          <a:latin typeface="Calibri"/>
                          <a:ea typeface="Calibri"/>
                          <a:cs typeface="Calibri"/>
                          <a:sym typeface="Calibri"/>
                        </a:rPr>
                        <a:t> triste </a:t>
                      </a:r>
                      <a:r>
                        <a:rPr lang="en-US" sz="1200" dirty="0" err="1">
                          <a:solidFill>
                            <a:srgbClr val="7E7E7E"/>
                          </a:solidFill>
                          <a:latin typeface="Calibri"/>
                          <a:ea typeface="Calibri"/>
                          <a:cs typeface="Calibri"/>
                          <a:sym typeface="Calibri"/>
                        </a:rPr>
                        <a:t>aventure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reste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l'actuel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drapeau</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breton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Quand</a:t>
                      </a:r>
                      <a:r>
                        <a:rPr lang="en-US" sz="1200" dirty="0">
                          <a:solidFill>
                            <a:srgbClr val="7E7E7E"/>
                          </a:solidFill>
                          <a:latin typeface="Calibri"/>
                          <a:ea typeface="Calibri"/>
                          <a:cs typeface="Calibri"/>
                          <a:sym typeface="Calibri"/>
                        </a:rPr>
                        <a:t> on fait de la </a:t>
                      </a:r>
                      <a:r>
                        <a:rPr lang="en-US" sz="1200" dirty="0" err="1">
                          <a:solidFill>
                            <a:srgbClr val="7E7E7E"/>
                          </a:solidFill>
                          <a:latin typeface="Calibri"/>
                          <a:ea typeface="Calibri"/>
                          <a:cs typeface="Calibri"/>
                          <a:sym typeface="Calibri"/>
                        </a:rPr>
                        <a:t>désinformation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il</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faut</a:t>
                      </a:r>
                      <a:r>
                        <a:rPr lang="en-US" sz="1200" dirty="0">
                          <a:solidFill>
                            <a:srgbClr val="7E7E7E"/>
                          </a:solidFill>
                          <a:latin typeface="Calibri"/>
                          <a:ea typeface="Calibri"/>
                          <a:cs typeface="Calibri"/>
                          <a:sym typeface="Calibri"/>
                        </a:rPr>
                        <a:t> faire de la "</a:t>
                      </a:r>
                      <a:r>
                        <a:rPr lang="en-US" sz="1200" dirty="0" err="1">
                          <a:solidFill>
                            <a:srgbClr val="7E7E7E"/>
                          </a:solidFill>
                          <a:latin typeface="Calibri"/>
                          <a:ea typeface="Calibri"/>
                          <a:cs typeface="Calibri"/>
                          <a:sym typeface="Calibri"/>
                        </a:rPr>
                        <a:t>réinformation</a:t>
                      </a:r>
                      <a:r>
                        <a:rPr lang="en-US" sz="1200" dirty="0">
                          <a:solidFill>
                            <a:srgbClr val="7E7E7E"/>
                          </a:solidFill>
                          <a:latin typeface="Calibri"/>
                          <a:ea typeface="Calibri"/>
                          <a:cs typeface="Calibri"/>
                          <a:sym typeface="Calibri"/>
                        </a:rPr>
                        <a:t>" sur les </a:t>
                      </a:r>
                      <a:r>
                        <a:rPr lang="en-US" sz="1200" dirty="0" err="1">
                          <a:solidFill>
                            <a:srgbClr val="7E7E7E"/>
                          </a:solidFill>
                          <a:latin typeface="Calibri"/>
                          <a:ea typeface="Calibri"/>
                          <a:cs typeface="Calibri"/>
                          <a:sym typeface="Calibri"/>
                        </a:rPr>
                        <a:t>désinformateurs</a:t>
                      </a:r>
                      <a:r>
                        <a:rPr lang="en-US" sz="1200" dirty="0">
                          <a:solidFill>
                            <a:srgbClr val="7E7E7E"/>
                          </a:solidFill>
                          <a:latin typeface="Calibri"/>
                          <a:ea typeface="Calibri"/>
                          <a:cs typeface="Calibri"/>
                          <a:sym typeface="Calibri"/>
                        </a:rPr>
                        <a:t> et </a:t>
                      </a:r>
                      <a:r>
                        <a:rPr lang="en-US" sz="1200" dirty="0" err="1">
                          <a:solidFill>
                            <a:srgbClr val="7E7E7E"/>
                          </a:solidFill>
                          <a:latin typeface="Calibri"/>
                          <a:ea typeface="Calibri"/>
                          <a:cs typeface="Calibri"/>
                          <a:sym typeface="Calibri"/>
                        </a:rPr>
                        <a:t>dénoncer</a:t>
                      </a:r>
                      <a:r>
                        <a:rPr lang="en-US" sz="1200" dirty="0">
                          <a:solidFill>
                            <a:srgbClr val="7E7E7E"/>
                          </a:solidFill>
                          <a:latin typeface="Calibri"/>
                          <a:ea typeface="Calibri"/>
                          <a:cs typeface="Calibri"/>
                          <a:sym typeface="Calibri"/>
                        </a:rPr>
                        <a:t> les impostures tout </a:t>
                      </a:r>
                      <a:r>
                        <a:rPr lang="en-US" sz="1200" dirty="0" err="1">
                          <a:solidFill>
                            <a:srgbClr val="7E7E7E"/>
                          </a:solidFill>
                          <a:latin typeface="Calibri"/>
                          <a:ea typeface="Calibri"/>
                          <a:cs typeface="Calibri"/>
                          <a:sym typeface="Calibri"/>
                        </a:rPr>
                        <a:t>comme</a:t>
                      </a:r>
                      <a:r>
                        <a:rPr lang="en-US" sz="1200" dirty="0">
                          <a:solidFill>
                            <a:srgbClr val="7E7E7E"/>
                          </a:solidFill>
                          <a:latin typeface="Calibri"/>
                          <a:ea typeface="Calibri"/>
                          <a:cs typeface="Calibri"/>
                          <a:sym typeface="Calibri"/>
                        </a:rPr>
                        <a:t> les </a:t>
                      </a:r>
                      <a:r>
                        <a:rPr lang="en-US" sz="1200" dirty="0" err="1">
                          <a:solidFill>
                            <a:srgbClr val="7E7E7E"/>
                          </a:solidFill>
                          <a:latin typeface="Calibri"/>
                          <a:ea typeface="Calibri"/>
                          <a:cs typeface="Calibri"/>
                          <a:sym typeface="Calibri"/>
                        </a:rPr>
                        <a:t>imposteurs</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60325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sz="1200" dirty="0">
                          <a:solidFill>
                            <a:srgbClr val="7E7E7E"/>
                          </a:solidFill>
                          <a:latin typeface="Calibri"/>
                          <a:ea typeface="Calibri"/>
                          <a:cs typeface="Calibri"/>
                          <a:sym typeface="Calibri"/>
                        </a:rPr>
                        <a:t>Recommendation to all </a:t>
                      </a:r>
                      <a:r>
                        <a:rPr lang="en-US" sz="1200" dirty="0" err="1">
                          <a:solidFill>
                            <a:srgbClr val="7E7E7E"/>
                          </a:solidFill>
                          <a:latin typeface="Calibri"/>
                          <a:ea typeface="Calibri"/>
                          <a:cs typeface="Calibri"/>
                          <a:sym typeface="Calibri"/>
                        </a:rPr>
                        <a:t>insoumis</a:t>
                      </a:r>
                      <a:r>
                        <a:rPr lang="en-US" sz="1200" dirty="0">
                          <a:solidFill>
                            <a:srgbClr val="7E7E7E"/>
                          </a:solidFill>
                          <a:latin typeface="Calibri"/>
                          <a:ea typeface="Calibri"/>
                          <a:cs typeface="Calibri"/>
                          <a:sym typeface="Calibri"/>
                        </a:rPr>
                        <a:t> (The unconquered, that is the </a:t>
                      </a:r>
                      <a:r>
                        <a:rPr lang="en-US" sz="1200" dirty="0" err="1">
                          <a:solidFill>
                            <a:srgbClr val="7E7E7E"/>
                          </a:solidFill>
                          <a:latin typeface="Calibri"/>
                          <a:ea typeface="Calibri"/>
                          <a:cs typeface="Calibri"/>
                          <a:sym typeface="Calibri"/>
                        </a:rPr>
                        <a:t>Mélenchonists</a:t>
                      </a:r>
                      <a:r>
                        <a:rPr lang="en-US" sz="1200" dirty="0">
                          <a:solidFill>
                            <a:srgbClr val="7E7E7E"/>
                          </a:solidFill>
                          <a:latin typeface="Calibri"/>
                          <a:ea typeface="Calibri"/>
                          <a:cs typeface="Calibri"/>
                          <a:sym typeface="Calibri"/>
                        </a:rPr>
                        <a:t>) : do not be deceived by this propaganda of </a:t>
                      </a:r>
                      <a:r>
                        <a:rPr lang="en-US" sz="1200" dirty="0" smtClean="0">
                          <a:solidFill>
                            <a:srgbClr val="7E7E7E"/>
                          </a:solidFill>
                          <a:latin typeface="Calibri"/>
                          <a:ea typeface="Calibri"/>
                          <a:cs typeface="Calibri"/>
                          <a:sym typeface="Calibri"/>
                        </a:rPr>
                        <a:t>“re-information” </a:t>
                      </a:r>
                      <a:r>
                        <a:rPr lang="en-US" sz="1200" dirty="0">
                          <a:solidFill>
                            <a:srgbClr val="7E7E7E"/>
                          </a:solidFill>
                          <a:latin typeface="Calibri"/>
                          <a:ea typeface="Calibri"/>
                          <a:cs typeface="Calibri"/>
                          <a:sym typeface="Calibri"/>
                        </a:rPr>
                        <a:t>coming from the extreme right fascists of BREIZATAO. They are nostalgic about the </a:t>
                      </a:r>
                      <a:r>
                        <a:rPr lang="en-US" sz="1200" dirty="0" err="1">
                          <a:solidFill>
                            <a:srgbClr val="7E7E7E"/>
                          </a:solidFill>
                          <a:latin typeface="Calibri"/>
                          <a:ea typeface="Calibri"/>
                          <a:cs typeface="Calibri"/>
                          <a:sym typeface="Calibri"/>
                        </a:rPr>
                        <a:t>breton</a:t>
                      </a:r>
                      <a:r>
                        <a:rPr lang="en-US" sz="1200" dirty="0">
                          <a:solidFill>
                            <a:srgbClr val="7E7E7E"/>
                          </a:solidFill>
                          <a:latin typeface="Calibri"/>
                          <a:ea typeface="Calibri"/>
                          <a:cs typeface="Calibri"/>
                          <a:sym typeface="Calibri"/>
                        </a:rPr>
                        <a:t> nationalist </a:t>
                      </a:r>
                      <a:r>
                        <a:rPr lang="en-US" sz="1200" dirty="0" err="1">
                          <a:solidFill>
                            <a:srgbClr val="7E7E7E"/>
                          </a:solidFill>
                          <a:latin typeface="Calibri"/>
                          <a:ea typeface="Calibri"/>
                          <a:cs typeface="Calibri"/>
                          <a:sym typeface="Calibri"/>
                        </a:rPr>
                        <a:t>Morvan</a:t>
                      </a:r>
                      <a:r>
                        <a:rPr lang="en-US" sz="1200" dirty="0">
                          <a:solidFill>
                            <a:srgbClr val="7E7E7E"/>
                          </a:solidFill>
                          <a:latin typeface="Calibri"/>
                          <a:ea typeface="Calibri"/>
                          <a:cs typeface="Calibri"/>
                          <a:sym typeface="Calibri"/>
                        </a:rPr>
                        <a:t> MARCHAL, who became sadly famous for collaborating with the </a:t>
                      </a:r>
                      <a:r>
                        <a:rPr lang="en-US" sz="1200" dirty="0" err="1">
                          <a:solidFill>
                            <a:srgbClr val="7E7E7E"/>
                          </a:solidFill>
                          <a:latin typeface="Calibri"/>
                          <a:ea typeface="Calibri"/>
                          <a:cs typeface="Calibri"/>
                          <a:sym typeface="Calibri"/>
                        </a:rPr>
                        <a:t>nazis</a:t>
                      </a:r>
                      <a:r>
                        <a:rPr lang="en-US" sz="1200" dirty="0">
                          <a:solidFill>
                            <a:srgbClr val="7E7E7E"/>
                          </a:solidFill>
                          <a:latin typeface="Calibri"/>
                          <a:ea typeface="Calibri"/>
                          <a:cs typeface="Calibri"/>
                          <a:sym typeface="Calibri"/>
                        </a:rPr>
                        <a:t> under the occupation in order to obtain Bretagne’s independence. Also, he handed over to the SS the resistant </a:t>
                      </a:r>
                      <a:r>
                        <a:rPr lang="en-US" sz="1200" dirty="0" err="1">
                          <a:solidFill>
                            <a:srgbClr val="7E7E7E"/>
                          </a:solidFill>
                          <a:latin typeface="Calibri"/>
                          <a:ea typeface="Calibri"/>
                          <a:cs typeface="Calibri"/>
                          <a:sym typeface="Calibri"/>
                        </a:rPr>
                        <a:t>breton</a:t>
                      </a:r>
                      <a:r>
                        <a:rPr lang="en-US" sz="1200" dirty="0">
                          <a:solidFill>
                            <a:srgbClr val="7E7E7E"/>
                          </a:solidFill>
                          <a:latin typeface="Calibri"/>
                          <a:ea typeface="Calibri"/>
                          <a:cs typeface="Calibri"/>
                          <a:sym typeface="Calibri"/>
                        </a:rPr>
                        <a:t> patriots who fought for the France Libre. Of this sad adventure only remains the present-day </a:t>
                      </a:r>
                      <a:r>
                        <a:rPr lang="en-US" sz="1200" dirty="0" err="1">
                          <a:solidFill>
                            <a:srgbClr val="7E7E7E"/>
                          </a:solidFill>
                          <a:latin typeface="Calibri"/>
                          <a:ea typeface="Calibri"/>
                          <a:cs typeface="Calibri"/>
                          <a:sym typeface="Calibri"/>
                        </a:rPr>
                        <a:t>breton</a:t>
                      </a:r>
                      <a:r>
                        <a:rPr lang="en-US" sz="1200" dirty="0">
                          <a:solidFill>
                            <a:srgbClr val="7E7E7E"/>
                          </a:solidFill>
                          <a:latin typeface="Calibri"/>
                          <a:ea typeface="Calibri"/>
                          <a:cs typeface="Calibri"/>
                          <a:sym typeface="Calibri"/>
                        </a:rPr>
                        <a:t> flag, dating back to this period. </a:t>
                      </a:r>
                      <a:r>
                        <a:rPr lang="en-US" sz="1200" dirty="0" err="1">
                          <a:solidFill>
                            <a:srgbClr val="7E7E7E"/>
                          </a:solidFill>
                          <a:latin typeface="Calibri"/>
                          <a:ea typeface="Calibri"/>
                          <a:cs typeface="Calibri"/>
                          <a:sym typeface="Calibri"/>
                        </a:rPr>
                        <a:t>WHen</a:t>
                      </a:r>
                      <a:r>
                        <a:rPr lang="en-US" sz="1200" dirty="0">
                          <a:solidFill>
                            <a:srgbClr val="7E7E7E"/>
                          </a:solidFill>
                          <a:latin typeface="Calibri"/>
                          <a:ea typeface="Calibri"/>
                          <a:cs typeface="Calibri"/>
                          <a:sym typeface="Calibri"/>
                        </a:rPr>
                        <a:t> there is disinformation, one should engage in “</a:t>
                      </a:r>
                      <a:r>
                        <a:rPr lang="en-US" sz="1200" dirty="0" smtClean="0">
                          <a:solidFill>
                            <a:srgbClr val="7E7E7E"/>
                          </a:solidFill>
                          <a:latin typeface="Calibri"/>
                          <a:ea typeface="Calibri"/>
                          <a:cs typeface="Calibri"/>
                          <a:sym typeface="Calibri"/>
                        </a:rPr>
                        <a:t>re-information</a:t>
                      </a:r>
                      <a:r>
                        <a:rPr lang="en-US" sz="1200" dirty="0">
                          <a:solidFill>
                            <a:srgbClr val="7E7E7E"/>
                          </a:solidFill>
                          <a:latin typeface="Calibri"/>
                          <a:ea typeface="Calibri"/>
                          <a:cs typeface="Calibri"/>
                          <a:sym typeface="Calibri"/>
                        </a:rPr>
                        <a:t>” on the </a:t>
                      </a:r>
                      <a:r>
                        <a:rPr lang="en-US" sz="1200" dirty="0" err="1">
                          <a:solidFill>
                            <a:srgbClr val="7E7E7E"/>
                          </a:solidFill>
                          <a:latin typeface="Calibri"/>
                          <a:ea typeface="Calibri"/>
                          <a:cs typeface="Calibri"/>
                          <a:sym typeface="Calibri"/>
                        </a:rPr>
                        <a:t>desinformators</a:t>
                      </a:r>
                      <a:r>
                        <a:rPr lang="en-US" sz="1200" dirty="0">
                          <a:solidFill>
                            <a:srgbClr val="7E7E7E"/>
                          </a:solidFill>
                          <a:latin typeface="Calibri"/>
                          <a:ea typeface="Calibri"/>
                          <a:cs typeface="Calibri"/>
                          <a:sym typeface="Calibri"/>
                        </a:rPr>
                        <a:t> and denounce both the impostors and the sham.</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66" name="Shape 966"/>
          <p:cNvGraphicFramePr/>
          <p:nvPr>
            <p:extLst>
              <p:ext uri="{D42A27DB-BD31-4B8C-83A1-F6EECF244321}">
                <p14:modId xmlns:p14="http://schemas.microsoft.com/office/powerpoint/2010/main" val="2093172864"/>
              </p:ext>
            </p:extLst>
          </p:nvPr>
        </p:nvGraphicFramePr>
        <p:xfrm>
          <a:off x="952467" y="5019438"/>
          <a:ext cx="10924883" cy="1422873"/>
        </p:xfrm>
        <a:graphic>
          <a:graphicData uri="http://schemas.openxmlformats.org/drawingml/2006/table">
            <a:tbl>
              <a:tblPr>
                <a:noFill/>
                <a:tableStyleId>{E1E1A81E-7EFA-48D1-AD55-F04F4CB29770}</a:tableStyleId>
              </a:tblPr>
              <a:tblGrid>
                <a:gridCol w="1545671">
                  <a:extLst>
                    <a:ext uri="{9D8B030D-6E8A-4147-A177-3AD203B41FA5}">
                      <a16:colId xmlns:a16="http://schemas.microsoft.com/office/drawing/2014/main" xmlns="" val="20000"/>
                    </a:ext>
                  </a:extLst>
                </a:gridCol>
                <a:gridCol w="885628">
                  <a:extLst>
                    <a:ext uri="{9D8B030D-6E8A-4147-A177-3AD203B41FA5}">
                      <a16:colId xmlns:a16="http://schemas.microsoft.com/office/drawing/2014/main" xmlns="" val="20001"/>
                    </a:ext>
                  </a:extLst>
                </a:gridCol>
                <a:gridCol w="8493584">
                  <a:extLst>
                    <a:ext uri="{9D8B030D-6E8A-4147-A177-3AD203B41FA5}">
                      <a16:colId xmlns:a16="http://schemas.microsoft.com/office/drawing/2014/main" xmlns="" val="20002"/>
                    </a:ext>
                  </a:extLst>
                </a:gridCol>
              </a:tblGrid>
              <a:tr h="461959">
                <a:tc rowSpan="3">
                  <a:txBody>
                    <a:bodyPr/>
                    <a:lstStyle/>
                    <a:p>
                      <a:pPr lvl="0" rtl="0">
                        <a:lnSpc>
                          <a:spcPct val="100000"/>
                        </a:lnSpc>
                        <a:spcBef>
                          <a:spcPts val="0"/>
                        </a:spcBef>
                        <a:buNone/>
                      </a:pPr>
                      <a:endParaRPr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sz="1200" dirty="0">
                          <a:solidFill>
                            <a:srgbClr val="7E7E7E"/>
                          </a:solidFill>
                          <a:latin typeface="Calibri"/>
                          <a:ea typeface="Calibri"/>
                          <a:cs typeface="Calibri"/>
                          <a:sym typeface="Calibri"/>
                        </a:rPr>
                        <a:t>Slander about </a:t>
                      </a:r>
                      <a:r>
                        <a:rPr lang="en-US" sz="1200" dirty="0" err="1">
                          <a:solidFill>
                            <a:srgbClr val="7E7E7E"/>
                          </a:solidFill>
                          <a:latin typeface="Calibri"/>
                          <a:ea typeface="Calibri"/>
                          <a:cs typeface="Calibri"/>
                          <a:sym typeface="Calibri"/>
                        </a:rPr>
                        <a:t>Mélenchon’s</a:t>
                      </a:r>
                      <a:r>
                        <a:rPr lang="en-US" sz="1200" dirty="0">
                          <a:solidFill>
                            <a:srgbClr val="7E7E7E"/>
                          </a:solidFill>
                          <a:latin typeface="Calibri"/>
                          <a:ea typeface="Calibri"/>
                          <a:cs typeface="Calibri"/>
                          <a:sym typeface="Calibri"/>
                        </a:rPr>
                        <a:t> </a:t>
                      </a:r>
                      <a:r>
                        <a:rPr lang="en-US" sz="1200" dirty="0" smtClean="0">
                          <a:solidFill>
                            <a:srgbClr val="7E7E7E"/>
                          </a:solidFill>
                          <a:latin typeface="Calibri"/>
                          <a:ea typeface="Calibri"/>
                          <a:cs typeface="Calibri"/>
                          <a:sym typeface="Calibri"/>
                        </a:rPr>
                        <a:t>wealth.</a:t>
                      </a:r>
                      <a:endParaRPr lang="en-US" sz="1200"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84904">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25000"/>
                        <a:buFont typeface="Arial"/>
                        <a:buNone/>
                      </a:pPr>
                      <a:r>
                        <a:rPr lang="en-US" sz="1200" dirty="0">
                          <a:solidFill>
                            <a:srgbClr val="7E7E7E"/>
                          </a:solidFill>
                          <a:latin typeface="Calibri"/>
                          <a:ea typeface="Calibri"/>
                          <a:cs typeface="Calibri"/>
                          <a:sym typeface="Calibri"/>
                        </a:rPr>
                        <a:t>“Le site </a:t>
                      </a:r>
                      <a:r>
                        <a:rPr lang="en-US" sz="1200" dirty="0" err="1">
                          <a:solidFill>
                            <a:srgbClr val="7E7E7E"/>
                          </a:solidFill>
                          <a:latin typeface="Calibri"/>
                          <a:ea typeface="Calibri"/>
                          <a:cs typeface="Calibri"/>
                          <a:sym typeface="Calibri"/>
                        </a:rPr>
                        <a:t>d'extrême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droite</a:t>
                      </a:r>
                      <a:r>
                        <a:rPr lang="en-US" sz="1200" dirty="0">
                          <a:solidFill>
                            <a:srgbClr val="7E7E7E"/>
                          </a:solidFill>
                          <a:latin typeface="Calibri"/>
                          <a:ea typeface="Calibri"/>
                          <a:cs typeface="Calibri"/>
                          <a:sym typeface="Calibri"/>
                        </a:rPr>
                        <a:t> continue à </a:t>
                      </a:r>
                      <a:r>
                        <a:rPr lang="en-US" sz="1200" dirty="0" err="1">
                          <a:solidFill>
                            <a:srgbClr val="7E7E7E"/>
                          </a:solidFill>
                          <a:latin typeface="Calibri"/>
                          <a:ea typeface="Calibri"/>
                          <a:cs typeface="Calibri"/>
                          <a:sym typeface="Calibri"/>
                        </a:rPr>
                        <a:t>partager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propagande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je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vois</a:t>
                      </a:r>
                      <a:r>
                        <a:rPr lang="en-US" sz="1200" dirty="0">
                          <a:solidFill>
                            <a:srgbClr val="7E7E7E"/>
                          </a:solidFill>
                          <a:latin typeface="Calibri"/>
                          <a:ea typeface="Calibri"/>
                          <a:cs typeface="Calibri"/>
                          <a:sym typeface="Calibri"/>
                        </a:rPr>
                        <a:t>. </a:t>
                      </a:r>
                    </a:p>
                    <a:p>
                      <a:pPr lvl="0" rtl="0">
                        <a:lnSpc>
                          <a:spcPct val="80000"/>
                        </a:lnSpc>
                        <a:spcBef>
                          <a:spcPts val="0"/>
                        </a:spcBef>
                        <a:buNone/>
                      </a:pPr>
                      <a:r>
                        <a:rPr lang="en-US" sz="1200" dirty="0">
                          <a:solidFill>
                            <a:srgbClr val="7E7E7E"/>
                          </a:solidFill>
                          <a:latin typeface="Calibri"/>
                          <a:ea typeface="Calibri"/>
                          <a:cs typeface="Calibri"/>
                          <a:sym typeface="Calibri"/>
                        </a:rPr>
                        <a:t>http://www.jean-luc-melenchon.fr/tout-sur-moi-mes-mensurations-mon-patrimoine-mes-projets-immobiliers/”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7601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80000"/>
                        </a:lnSpc>
                        <a:spcBef>
                          <a:spcPts val="0"/>
                        </a:spcBef>
                        <a:buClr>
                          <a:schemeClr val="dk1"/>
                        </a:buClr>
                        <a:buSzPct val="78571"/>
                        <a:buFont typeface="Arial"/>
                        <a:buNone/>
                      </a:pPr>
                      <a:r>
                        <a:rPr lang="en-US" sz="1200" dirty="0">
                          <a:solidFill>
                            <a:srgbClr val="7E7E7E"/>
                          </a:solidFill>
                          <a:latin typeface="Calibri"/>
                          <a:ea typeface="Calibri"/>
                          <a:cs typeface="Calibri"/>
                          <a:sym typeface="Calibri"/>
                        </a:rPr>
                        <a:t>I can see that that this extreme right site continues to share propaganda.</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67" name="Shape 96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a:solidFill>
                  <a:srgbClr val="243049"/>
                </a:solidFill>
              </a:rPr>
              <a:t>Detoxing fake stories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2427" y="4072375"/>
            <a:ext cx="1292280" cy="51251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860" y="2997036"/>
            <a:ext cx="1274840" cy="964934"/>
          </a:xfrm>
          <a:prstGeom prst="rect">
            <a:avLst/>
          </a:prstGeom>
        </p:spPr>
      </p:pic>
      <p:grpSp>
        <p:nvGrpSpPr>
          <p:cNvPr id="6" name="Group 5"/>
          <p:cNvGrpSpPr/>
          <p:nvPr/>
        </p:nvGrpSpPr>
        <p:grpSpPr>
          <a:xfrm>
            <a:off x="1027947" y="5216344"/>
            <a:ext cx="1361581" cy="1025201"/>
            <a:chOff x="451454" y="5040862"/>
            <a:chExt cx="1361581" cy="1025201"/>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454" y="5530741"/>
              <a:ext cx="1361581" cy="535322"/>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130" y="5040862"/>
              <a:ext cx="1339627" cy="461304"/>
            </a:xfrm>
            <a:prstGeom prst="rect">
              <a:avLst/>
            </a:prstGeom>
          </p:spPr>
        </p:pic>
      </p:grpSp>
      <p:graphicFrame>
        <p:nvGraphicFramePr>
          <p:cNvPr id="12" name="Shape 544">
            <a:extLst>
              <a:ext uri="{FF2B5EF4-FFF2-40B4-BE49-F238E27FC236}">
                <a16:creationId xmlns:a16="http://schemas.microsoft.com/office/drawing/2014/main" xmlns="" id="{28632B33-0D03-4CBA-A23B-E2848FB23067}"/>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7"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5" name="Shape 545">
            <a:extLst>
              <a:ext uri="{FF2B5EF4-FFF2-40B4-BE49-F238E27FC236}">
                <a16:creationId xmlns:a16="http://schemas.microsoft.com/office/drawing/2014/main" xmlns="" id="{954F3EB1-8F89-417F-90D8-BDCA9FF1BB4C}"/>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8B309A4F-86E7-4D81-B30E-A1471192D11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solidFill>
                  <a:srgbClr val="243049"/>
                </a:solidFill>
              </a:rPr>
              <a:t>Patterns of disinformation </a:t>
            </a:r>
          </a:p>
        </p:txBody>
      </p:sp>
      <p:sp>
        <p:nvSpPr>
          <p:cNvPr id="3" name="Text Placeholder 2"/>
          <p:cNvSpPr>
            <a:spLocks noGrp="1"/>
          </p:cNvSpPr>
          <p:nvPr>
            <p:ph type="body" idx="1"/>
          </p:nvPr>
        </p:nvSpPr>
        <p:spPr>
          <a:xfrm>
            <a:off x="671929" y="1687512"/>
            <a:ext cx="5294010" cy="4351338"/>
          </a:xfrm>
        </p:spPr>
        <p:txBody>
          <a:bodyPr/>
          <a:lstStyle/>
          <a:p>
            <a:pPr marL="177800" indent="0">
              <a:buNone/>
            </a:pPr>
            <a:r>
              <a:rPr lang="en-US" sz="2400" b="1" dirty="0" smtClean="0">
                <a:solidFill>
                  <a:srgbClr val="7E7E7E"/>
                </a:solidFill>
              </a:rPr>
              <a:t>The analysis identified four main kinds of disinformation campaigns.</a:t>
            </a:r>
          </a:p>
          <a:p>
            <a:pPr marL="177800" indent="0">
              <a:buNone/>
            </a:pPr>
            <a:r>
              <a:rPr lang="en-US" sz="1800" dirty="0" smtClean="0">
                <a:solidFill>
                  <a:srgbClr val="7E7E7E"/>
                </a:solidFill>
              </a:rPr>
              <a:t>Disinformation campaigns are often </a:t>
            </a:r>
            <a:r>
              <a:rPr lang="en-US" sz="1800" dirty="0">
                <a:solidFill>
                  <a:srgbClr val="7E7E7E"/>
                </a:solidFill>
              </a:rPr>
              <a:t>referred to as fake </a:t>
            </a:r>
            <a:r>
              <a:rPr lang="en-US" sz="1800" dirty="0" smtClean="0">
                <a:solidFill>
                  <a:srgbClr val="7E7E7E"/>
                </a:solidFill>
              </a:rPr>
              <a:t>news. </a:t>
            </a:r>
            <a:r>
              <a:rPr lang="en-US" sz="1800" dirty="0">
                <a:solidFill>
                  <a:srgbClr val="7E7E7E"/>
                </a:solidFill>
              </a:rPr>
              <a:t>These activities aim to confuse and disorient readers </a:t>
            </a:r>
            <a:r>
              <a:rPr lang="en-US" sz="1800" dirty="0" smtClean="0">
                <a:solidFill>
                  <a:srgbClr val="7E7E7E"/>
                </a:solidFill>
              </a:rPr>
              <a:t>who hold </a:t>
            </a:r>
            <a:r>
              <a:rPr lang="en-US" sz="1800" dirty="0">
                <a:solidFill>
                  <a:srgbClr val="7E7E7E"/>
                </a:solidFill>
              </a:rPr>
              <a:t>opposing views, and reinforce preconceptions of aligned audiences. </a:t>
            </a:r>
            <a:endParaRPr lang="en-GB" sz="1800" dirty="0">
              <a:solidFill>
                <a:srgbClr val="7E7E7E"/>
              </a:solidFill>
            </a:endParaRPr>
          </a:p>
          <a:p>
            <a:r>
              <a:rPr lang="en-GB" sz="1800" dirty="0" smtClean="0">
                <a:solidFill>
                  <a:srgbClr val="7E7E7E"/>
                </a:solidFill>
              </a:rPr>
              <a:t> The four main patterns differ </a:t>
            </a:r>
            <a:r>
              <a:rPr lang="en-GB" sz="1800" dirty="0">
                <a:solidFill>
                  <a:srgbClr val="7E7E7E"/>
                </a:solidFill>
              </a:rPr>
              <a:t>in tactics </a:t>
            </a:r>
            <a:r>
              <a:rPr lang="en-GB" sz="1800" dirty="0" smtClean="0">
                <a:solidFill>
                  <a:srgbClr val="7E7E7E"/>
                </a:solidFill>
              </a:rPr>
              <a:t>but all </a:t>
            </a:r>
            <a:r>
              <a:rPr lang="en-GB" sz="1800" dirty="0">
                <a:solidFill>
                  <a:srgbClr val="7E7E7E"/>
                </a:solidFill>
              </a:rPr>
              <a:t>aim to co-opt the trustworthiness of traditional media to </a:t>
            </a:r>
            <a:r>
              <a:rPr lang="en-GB" sz="1800" dirty="0" smtClean="0">
                <a:solidFill>
                  <a:srgbClr val="7E7E7E"/>
                </a:solidFill>
              </a:rPr>
              <a:t>(1) </a:t>
            </a:r>
            <a:r>
              <a:rPr lang="en-GB" sz="1800" dirty="0">
                <a:solidFill>
                  <a:srgbClr val="7E7E7E"/>
                </a:solidFill>
              </a:rPr>
              <a:t>catapult their message and </a:t>
            </a:r>
            <a:r>
              <a:rPr lang="en-GB" sz="1800" dirty="0" smtClean="0">
                <a:solidFill>
                  <a:srgbClr val="7E7E7E"/>
                </a:solidFill>
              </a:rPr>
              <a:t>(2) undermine </a:t>
            </a:r>
            <a:r>
              <a:rPr lang="en-GB" sz="1800" dirty="0">
                <a:solidFill>
                  <a:srgbClr val="7E7E7E"/>
                </a:solidFill>
              </a:rPr>
              <a:t>the credibility of traditional </a:t>
            </a:r>
            <a:r>
              <a:rPr lang="en-GB" sz="1800" dirty="0" smtClean="0">
                <a:solidFill>
                  <a:srgbClr val="7E7E7E"/>
                </a:solidFill>
              </a:rPr>
              <a:t>publications. </a:t>
            </a:r>
            <a:endParaRPr lang="en-GB" sz="1800" dirty="0">
              <a:solidFill>
                <a:srgbClr val="7E7E7E"/>
              </a:solidFill>
            </a:endParaRPr>
          </a:p>
          <a:p>
            <a:r>
              <a:rPr lang="en-GB" sz="1800" dirty="0" smtClean="0">
                <a:solidFill>
                  <a:srgbClr val="7E7E7E"/>
                </a:solidFill>
              </a:rPr>
              <a:t> Users’ sharing behaviours indicate </a:t>
            </a:r>
            <a:r>
              <a:rPr lang="en-GB" sz="1800" dirty="0">
                <a:solidFill>
                  <a:srgbClr val="7E7E7E"/>
                </a:solidFill>
              </a:rPr>
              <a:t>that disinformation campaigns resonate with audiences on an emotional level. They understand the information to be false, </a:t>
            </a:r>
            <a:r>
              <a:rPr lang="en-GB" sz="1800" dirty="0" smtClean="0">
                <a:solidFill>
                  <a:srgbClr val="7E7E7E"/>
                </a:solidFill>
              </a:rPr>
              <a:t>yet perpetuate “fake news” </a:t>
            </a:r>
            <a:r>
              <a:rPr lang="en-GB" sz="1800" dirty="0">
                <a:solidFill>
                  <a:srgbClr val="7E7E7E"/>
                </a:solidFill>
              </a:rPr>
              <a:t>to </a:t>
            </a:r>
            <a:r>
              <a:rPr lang="en-GB" sz="1800" dirty="0" smtClean="0">
                <a:solidFill>
                  <a:srgbClr val="7E7E7E"/>
                </a:solidFill>
              </a:rPr>
              <a:t>soothe </a:t>
            </a:r>
            <a:r>
              <a:rPr lang="en-GB" sz="1800" dirty="0">
                <a:solidFill>
                  <a:srgbClr val="7E7E7E"/>
                </a:solidFill>
              </a:rPr>
              <a:t>their anger. </a:t>
            </a:r>
          </a:p>
        </p:txBody>
      </p:sp>
      <p:sp>
        <p:nvSpPr>
          <p:cNvPr id="4" name="TextBox 3"/>
          <p:cNvSpPr txBox="1"/>
          <p:nvPr/>
        </p:nvSpPr>
        <p:spPr>
          <a:xfrm>
            <a:off x="6417734" y="1825625"/>
            <a:ext cx="5266266" cy="954107"/>
          </a:xfrm>
          <a:prstGeom prst="rect">
            <a:avLst/>
          </a:prstGeom>
          <a:solidFill>
            <a:schemeClr val="bg1">
              <a:lumMod val="75000"/>
            </a:schemeClr>
          </a:solidFill>
        </p:spPr>
        <p:txBody>
          <a:bodyPr wrap="square" rtlCol="0">
            <a:spAutoFit/>
          </a:bodyPr>
          <a:lstStyle/>
          <a:p>
            <a:r>
              <a:rPr lang="en-US" b="1" dirty="0">
                <a:latin typeface="Calibri" panose="020F0502020204030204" pitchFamily="34" charset="0"/>
              </a:rPr>
              <a:t>Credibility Cloak </a:t>
            </a:r>
          </a:p>
          <a:p>
            <a:r>
              <a:rPr lang="en-GB" dirty="0">
                <a:solidFill>
                  <a:schemeClr val="tx1"/>
                </a:solidFill>
                <a:latin typeface="Calibri" panose="020F0502020204030204" pitchFamily="34" charset="0"/>
              </a:rPr>
              <a:t>This method leverages the open platforms provided by respected media sources to place false information or allege that reputable news organizations suppress information. </a:t>
            </a:r>
            <a:endParaRPr lang="en-US" dirty="0">
              <a:solidFill>
                <a:schemeClr val="tx1"/>
              </a:solidFill>
              <a:latin typeface="Calibri" panose="020F0502020204030204" pitchFamily="34" charset="0"/>
            </a:endParaRPr>
          </a:p>
        </p:txBody>
      </p:sp>
      <p:sp>
        <p:nvSpPr>
          <p:cNvPr id="5" name="TextBox 4"/>
          <p:cNvSpPr txBox="1"/>
          <p:nvPr/>
        </p:nvSpPr>
        <p:spPr>
          <a:xfrm>
            <a:off x="8585200" y="2771756"/>
            <a:ext cx="3098800" cy="1600438"/>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US" b="1" dirty="0">
                <a:solidFill>
                  <a:schemeClr val="tx1"/>
                </a:solidFill>
                <a:latin typeface="Calibri" panose="020F0502020204030204" pitchFamily="34" charset="0"/>
              </a:rPr>
              <a:t>Time Shifting </a:t>
            </a:r>
          </a:p>
          <a:p>
            <a:r>
              <a:rPr lang="en-GB" dirty="0">
                <a:solidFill>
                  <a:schemeClr val="tx1"/>
                </a:solidFill>
                <a:latin typeface="Calibri" panose="020F0502020204030204" pitchFamily="34" charset="0"/>
              </a:rPr>
              <a:t>A </a:t>
            </a:r>
            <a:r>
              <a:rPr lang="en-GB" dirty="0" smtClean="0">
                <a:solidFill>
                  <a:schemeClr val="tx1"/>
                </a:solidFill>
                <a:latin typeface="Calibri" panose="020F0502020204030204" pitchFamily="34" charset="0"/>
              </a:rPr>
              <a:t>frequently-used </a:t>
            </a:r>
            <a:r>
              <a:rPr lang="en-GB" dirty="0">
                <a:solidFill>
                  <a:schemeClr val="tx1"/>
                </a:solidFill>
                <a:latin typeface="Calibri" panose="020F0502020204030204" pitchFamily="34" charset="0"/>
              </a:rPr>
              <a:t>method to seed confusion is the re-publishing of outdated information. Content that was factually true at the time of publishing is misleadingly recycled to give the impression the information is still valid.</a:t>
            </a:r>
            <a:endParaRPr lang="en-US" dirty="0">
              <a:solidFill>
                <a:schemeClr val="tx1"/>
              </a:solidFill>
              <a:latin typeface="Calibri" panose="020F0502020204030204" pitchFamily="34" charset="0"/>
            </a:endParaRPr>
          </a:p>
        </p:txBody>
      </p:sp>
      <p:sp>
        <p:nvSpPr>
          <p:cNvPr id="6" name="TextBox 5"/>
          <p:cNvSpPr txBox="1"/>
          <p:nvPr/>
        </p:nvSpPr>
        <p:spPr>
          <a:xfrm>
            <a:off x="6417734" y="2771756"/>
            <a:ext cx="2167466" cy="2554545"/>
          </a:xfrm>
          <a:prstGeom prst="rect">
            <a:avLst/>
          </a:prstGeom>
          <a:solidFill>
            <a:schemeClr val="accent1">
              <a:lumMod val="20000"/>
              <a:lumOff val="80000"/>
            </a:schemeClr>
          </a:solidFill>
        </p:spPr>
        <p:txBody>
          <a:bodyPr wrap="square" rtlCol="0">
            <a:spAutoFit/>
          </a:bodyPr>
          <a:lstStyle/>
          <a:p>
            <a:r>
              <a:rPr lang="en-US" b="1" dirty="0">
                <a:solidFill>
                  <a:schemeClr val="tx1"/>
                </a:solidFill>
                <a:latin typeface="Calibri" panose="020F0502020204030204" pitchFamily="34" charset="0"/>
              </a:rPr>
              <a:t>Fake Polls</a:t>
            </a:r>
          </a:p>
          <a:p>
            <a:r>
              <a:rPr lang="en-GB" dirty="0">
                <a:solidFill>
                  <a:schemeClr val="tx1"/>
                </a:solidFill>
                <a:latin typeface="Calibri" panose="020F0502020204030204" pitchFamily="34" charset="0"/>
              </a:rPr>
              <a:t>Several un-scientific polls were published in the months leading up to the elections. Those engaged in these efforts assert that the polls conducted by traditional media sources are biased towards ‘elitist’ candidates. </a:t>
            </a:r>
            <a:endParaRPr lang="en-GB" dirty="0" smtClean="0">
              <a:solidFill>
                <a:schemeClr val="tx1"/>
              </a:solidFill>
              <a:latin typeface="Calibri" panose="020F0502020204030204" pitchFamily="34" charset="0"/>
            </a:endParaRPr>
          </a:p>
          <a:p>
            <a:endParaRPr lang="en-US" sz="2000" dirty="0">
              <a:solidFill>
                <a:schemeClr val="tx1"/>
              </a:solidFill>
              <a:latin typeface="Calibri" panose="020F0502020204030204" pitchFamily="34" charset="0"/>
            </a:endParaRPr>
          </a:p>
        </p:txBody>
      </p:sp>
      <p:sp>
        <p:nvSpPr>
          <p:cNvPr id="7" name="TextBox 6"/>
          <p:cNvSpPr txBox="1"/>
          <p:nvPr/>
        </p:nvSpPr>
        <p:spPr>
          <a:xfrm>
            <a:off x="8585200" y="4379748"/>
            <a:ext cx="3098800" cy="954107"/>
          </a:xfrm>
          <a:prstGeom prst="rect">
            <a:avLst/>
          </a:prstGeom>
          <a:solidFill>
            <a:schemeClr val="accent4">
              <a:lumMod val="40000"/>
              <a:lumOff val="60000"/>
            </a:schemeClr>
          </a:solidFill>
        </p:spPr>
        <p:txBody>
          <a:bodyPr wrap="square" rtlCol="0">
            <a:spAutoFit/>
          </a:bodyPr>
          <a:lstStyle/>
          <a:p>
            <a:r>
              <a:rPr lang="en-US" b="1" dirty="0">
                <a:solidFill>
                  <a:schemeClr val="tx1"/>
                </a:solidFill>
                <a:latin typeface="Calibri" panose="020F0502020204030204" pitchFamily="34" charset="0"/>
              </a:rPr>
              <a:t>Hoax Sites</a:t>
            </a:r>
          </a:p>
          <a:p>
            <a:r>
              <a:rPr lang="en-GB" dirty="0">
                <a:solidFill>
                  <a:schemeClr val="tx1"/>
                </a:solidFill>
                <a:latin typeface="Calibri" panose="020F0502020204030204" pitchFamily="34" charset="0"/>
              </a:rPr>
              <a:t>Fake or cloned websites in disguise of reputable sites are used to mislead readers.</a:t>
            </a:r>
            <a:r>
              <a:rPr lang="en-US" dirty="0">
                <a:solidFill>
                  <a:schemeClr val="tx1"/>
                </a:solidFill>
                <a:latin typeface="Calibri" panose="020F0502020204030204" pitchFamily="34" charset="0"/>
              </a:rPr>
              <a:t> </a:t>
            </a:r>
          </a:p>
        </p:txBody>
      </p:sp>
      <p:grpSp>
        <p:nvGrpSpPr>
          <p:cNvPr id="10" name="Group 9"/>
          <p:cNvGrpSpPr/>
          <p:nvPr/>
        </p:nvGrpSpPr>
        <p:grpSpPr>
          <a:xfrm>
            <a:off x="9622762" y="5869401"/>
            <a:ext cx="2061238" cy="471955"/>
            <a:chOff x="2568845" y="6314935"/>
            <a:chExt cx="2061238" cy="471955"/>
          </a:xfrm>
        </p:grpSpPr>
        <p:sp>
          <p:nvSpPr>
            <p:cNvPr id="11" name="Pentagon 10"/>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hlinkClick r:id="rId2"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sp>
        <p:nvSpPr>
          <p:cNvPr id="13" name="Rectangle 12">
            <a:extLst>
              <a:ext uri="{FF2B5EF4-FFF2-40B4-BE49-F238E27FC236}">
                <a16:creationId xmlns:a16="http://schemas.microsoft.com/office/drawing/2014/main" xmlns="" id="{9F20AFE6-C09C-4B33-910D-730BE7C9069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8880367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aphicFrame>
        <p:nvGraphicFramePr>
          <p:cNvPr id="975" name="Shape 975"/>
          <p:cNvGraphicFramePr/>
          <p:nvPr>
            <p:extLst>
              <p:ext uri="{D42A27DB-BD31-4B8C-83A1-F6EECF244321}">
                <p14:modId xmlns:p14="http://schemas.microsoft.com/office/powerpoint/2010/main" val="1426848435"/>
              </p:ext>
            </p:extLst>
          </p:nvPr>
        </p:nvGraphicFramePr>
        <p:xfrm>
          <a:off x="944112" y="2326090"/>
          <a:ext cx="10853115" cy="2169144"/>
        </p:xfrm>
        <a:graphic>
          <a:graphicData uri="http://schemas.openxmlformats.org/drawingml/2006/table">
            <a:tbl>
              <a:tblPr>
                <a:noFill/>
                <a:tableStyleId>{E1E1A81E-7EFA-48D1-AD55-F04F4CB29770}</a:tableStyleId>
              </a:tblPr>
              <a:tblGrid>
                <a:gridCol w="3032857">
                  <a:extLst>
                    <a:ext uri="{9D8B030D-6E8A-4147-A177-3AD203B41FA5}">
                      <a16:colId xmlns:a16="http://schemas.microsoft.com/office/drawing/2014/main" xmlns="" val="20000"/>
                    </a:ext>
                  </a:extLst>
                </a:gridCol>
                <a:gridCol w="885628">
                  <a:extLst>
                    <a:ext uri="{9D8B030D-6E8A-4147-A177-3AD203B41FA5}">
                      <a16:colId xmlns:a16="http://schemas.microsoft.com/office/drawing/2014/main" xmlns="" val="20001"/>
                    </a:ext>
                  </a:extLst>
                </a:gridCol>
                <a:gridCol w="6934630">
                  <a:extLst>
                    <a:ext uri="{9D8B030D-6E8A-4147-A177-3AD203B41FA5}">
                      <a16:colId xmlns:a16="http://schemas.microsoft.com/office/drawing/2014/main" xmlns="" val="20002"/>
                    </a:ext>
                  </a:extLst>
                </a:gridCol>
              </a:tblGrid>
              <a:tr h="723048">
                <a:tc rowSpan="3">
                  <a:txBody>
                    <a:bodyPr/>
                    <a:lstStyle/>
                    <a:p>
                      <a:pPr lvl="0" rtl="0">
                        <a:lnSpc>
                          <a:spcPct val="100000"/>
                        </a:lnSpc>
                        <a:spcBef>
                          <a:spcPts val="0"/>
                        </a:spcBef>
                        <a:buNone/>
                      </a:pPr>
                      <a:endParaRPr sz="120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sz="1200" dirty="0">
                          <a:solidFill>
                            <a:srgbClr val="7E7E7E"/>
                          </a:solidFill>
                          <a:latin typeface="Calibri"/>
                          <a:ea typeface="Calibri"/>
                          <a:cs typeface="Calibri"/>
                          <a:sym typeface="Calibri"/>
                        </a:rPr>
                        <a:t>Post: </a:t>
                      </a:r>
                      <a:r>
                        <a:rPr lang="en-US" sz="1200" dirty="0" err="1">
                          <a:solidFill>
                            <a:srgbClr val="7E7E7E"/>
                          </a:solidFill>
                          <a:latin typeface="Calibri"/>
                          <a:ea typeface="Calibri"/>
                          <a:cs typeface="Calibri"/>
                          <a:sym typeface="Calibri"/>
                        </a:rPr>
                        <a:t>Fillon</a:t>
                      </a:r>
                      <a:r>
                        <a:rPr lang="en-US" sz="1200" dirty="0">
                          <a:solidFill>
                            <a:srgbClr val="7E7E7E"/>
                          </a:solidFill>
                          <a:latin typeface="Calibri"/>
                          <a:ea typeface="Calibri"/>
                          <a:cs typeface="Calibri"/>
                          <a:sym typeface="Calibri"/>
                        </a:rPr>
                        <a:t> will maintain his candidacy in the second round.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723048">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sz="1200" dirty="0">
                          <a:solidFill>
                            <a:srgbClr val="7E7E7E"/>
                          </a:solidFill>
                          <a:latin typeface="Calibri"/>
                          <a:ea typeface="Calibri"/>
                          <a:cs typeface="Calibri"/>
                          <a:sym typeface="Calibri"/>
                        </a:rPr>
                        <a:t>“</a:t>
                      </a:r>
                      <a:r>
                        <a:rPr lang="en-US" sz="1200" dirty="0" err="1">
                          <a:solidFill>
                            <a:srgbClr val="7E7E7E"/>
                          </a:solidFill>
                          <a:latin typeface="Calibri"/>
                          <a:ea typeface="Calibri"/>
                          <a:cs typeface="Calibri"/>
                          <a:sym typeface="Calibri"/>
                        </a:rPr>
                        <a:t>bien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sûr</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un article de Le </a:t>
                      </a:r>
                      <a:r>
                        <a:rPr lang="en-US" sz="1200" dirty="0" err="1">
                          <a:solidFill>
                            <a:srgbClr val="7E7E7E"/>
                          </a:solidFill>
                          <a:latin typeface="Calibri"/>
                          <a:ea typeface="Calibri"/>
                          <a:cs typeface="Calibri"/>
                          <a:sym typeface="Calibri"/>
                        </a:rPr>
                        <a:t>Gorafi</a:t>
                      </a:r>
                      <a:r>
                        <a:rPr lang="en-US" sz="1200" dirty="0">
                          <a:solidFill>
                            <a:srgbClr val="7E7E7E"/>
                          </a:solidFill>
                          <a:latin typeface="Calibri"/>
                          <a:ea typeface="Calibri"/>
                          <a:cs typeface="Calibri"/>
                          <a:sym typeface="Calibri"/>
                        </a:rPr>
                        <a:t> on </a:t>
                      </a:r>
                      <a:r>
                        <a:rPr lang="en-US" sz="1200" dirty="0" err="1">
                          <a:solidFill>
                            <a:srgbClr val="7E7E7E"/>
                          </a:solidFill>
                          <a:latin typeface="Calibri"/>
                          <a:ea typeface="Calibri"/>
                          <a:cs typeface="Calibri"/>
                          <a:sym typeface="Calibri"/>
                        </a:rPr>
                        <a:t>l'a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tagué</a:t>
                      </a:r>
                      <a:r>
                        <a:rPr lang="en-US" sz="1200" dirty="0">
                          <a:solidFill>
                            <a:srgbClr val="7E7E7E"/>
                          </a:solidFill>
                          <a:latin typeface="Calibri"/>
                          <a:ea typeface="Calibri"/>
                          <a:cs typeface="Calibri"/>
                          <a:sym typeface="Calibri"/>
                        </a:rPr>
                        <a:t> à la fin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23048">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spcBef>
                          <a:spcPts val="0"/>
                        </a:spcBef>
                        <a:buClr>
                          <a:schemeClr val="dk1"/>
                        </a:buClr>
                        <a:buSzPct val="78571"/>
                        <a:buFont typeface="Arial"/>
                        <a:buNone/>
                      </a:pPr>
                      <a:r>
                        <a:rPr lang="en-US" sz="1200" dirty="0">
                          <a:solidFill>
                            <a:srgbClr val="7E7E7E"/>
                          </a:solidFill>
                          <a:latin typeface="Calibri"/>
                          <a:ea typeface="Calibri"/>
                          <a:cs typeface="Calibri"/>
                          <a:sym typeface="Calibri"/>
                        </a:rPr>
                        <a:t>“of course it is an article from </a:t>
                      </a:r>
                      <a:r>
                        <a:rPr lang="en-US" sz="1200" dirty="0" err="1">
                          <a:solidFill>
                            <a:srgbClr val="7E7E7E"/>
                          </a:solidFill>
                          <a:latin typeface="Calibri"/>
                          <a:ea typeface="Calibri"/>
                          <a:cs typeface="Calibri"/>
                          <a:sym typeface="Calibri"/>
                        </a:rPr>
                        <a:t>Gorafi</a:t>
                      </a:r>
                      <a:r>
                        <a:rPr lang="en-US" sz="1200" dirty="0">
                          <a:solidFill>
                            <a:srgbClr val="7E7E7E"/>
                          </a:solidFill>
                          <a:latin typeface="Calibri"/>
                          <a:ea typeface="Calibri"/>
                          <a:cs typeface="Calibri"/>
                          <a:sym typeface="Calibri"/>
                        </a:rPr>
                        <a:t>, it is tagged at the end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76" name="Shape 976"/>
          <p:cNvGraphicFramePr/>
          <p:nvPr>
            <p:extLst>
              <p:ext uri="{D42A27DB-BD31-4B8C-83A1-F6EECF244321}">
                <p14:modId xmlns:p14="http://schemas.microsoft.com/office/powerpoint/2010/main" val="1279576620"/>
              </p:ext>
            </p:extLst>
          </p:nvPr>
        </p:nvGraphicFramePr>
        <p:xfrm>
          <a:off x="952467" y="4591340"/>
          <a:ext cx="10844760" cy="1861690"/>
        </p:xfrm>
        <a:graphic>
          <a:graphicData uri="http://schemas.openxmlformats.org/drawingml/2006/table">
            <a:tbl>
              <a:tblPr>
                <a:noFill/>
                <a:tableStyleId>{E1E1A81E-7EFA-48D1-AD55-F04F4CB29770}</a:tableStyleId>
              </a:tblPr>
              <a:tblGrid>
                <a:gridCol w="3024502">
                  <a:extLst>
                    <a:ext uri="{9D8B030D-6E8A-4147-A177-3AD203B41FA5}">
                      <a16:colId xmlns:a16="http://schemas.microsoft.com/office/drawing/2014/main" xmlns="" val="20000"/>
                    </a:ext>
                  </a:extLst>
                </a:gridCol>
                <a:gridCol w="885628">
                  <a:extLst>
                    <a:ext uri="{9D8B030D-6E8A-4147-A177-3AD203B41FA5}">
                      <a16:colId xmlns:a16="http://schemas.microsoft.com/office/drawing/2014/main" xmlns="" val="20001"/>
                    </a:ext>
                  </a:extLst>
                </a:gridCol>
                <a:gridCol w="6934630">
                  <a:extLst>
                    <a:ext uri="{9D8B030D-6E8A-4147-A177-3AD203B41FA5}">
                      <a16:colId xmlns:a16="http://schemas.microsoft.com/office/drawing/2014/main" xmlns="" val="20002"/>
                    </a:ext>
                  </a:extLst>
                </a:gridCol>
              </a:tblGrid>
              <a:tr h="565100">
                <a:tc rowSpan="3">
                  <a:txBody>
                    <a:bodyPr/>
                    <a:lstStyle/>
                    <a:p>
                      <a:pPr lvl="0" rtl="0">
                        <a:lnSpc>
                          <a:spcPct val="100000"/>
                        </a:lnSpc>
                        <a:spcBef>
                          <a:spcPts val="0"/>
                        </a:spcBef>
                        <a:buNone/>
                      </a:pPr>
                      <a:endParaRPr sz="120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sz="1200" dirty="0">
                          <a:solidFill>
                            <a:srgbClr val="7E7E7E"/>
                          </a:solidFill>
                          <a:latin typeface="Calibri"/>
                          <a:ea typeface="Calibri"/>
                          <a:cs typeface="Calibri"/>
                          <a:sym typeface="Calibri"/>
                        </a:rPr>
                        <a:t>In the article </a:t>
                      </a:r>
                      <a:r>
                        <a:rPr lang="en-US" sz="1200" dirty="0" err="1">
                          <a:solidFill>
                            <a:srgbClr val="7E7E7E"/>
                          </a:solidFill>
                          <a:latin typeface="Calibri"/>
                          <a:ea typeface="Calibri"/>
                          <a:cs typeface="Calibri"/>
                          <a:sym typeface="Calibri"/>
                        </a:rPr>
                        <a:t>Mélenchon’s</a:t>
                      </a:r>
                      <a:r>
                        <a:rPr lang="en-US" sz="1200" dirty="0">
                          <a:solidFill>
                            <a:srgbClr val="7E7E7E"/>
                          </a:solidFill>
                          <a:latin typeface="Calibri"/>
                          <a:ea typeface="Calibri"/>
                          <a:cs typeface="Calibri"/>
                          <a:sym typeface="Calibri"/>
                        </a:rPr>
                        <a:t> wealth is discussed, while the poster adds that he also said that there is no future without the Arabs.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sz="1200" dirty="0">
                          <a:solidFill>
                            <a:srgbClr val="7E7E7E"/>
                          </a:solidFill>
                          <a:latin typeface="Calibri"/>
                          <a:ea typeface="Calibri"/>
                          <a:cs typeface="Calibri"/>
                          <a:sym typeface="Calibri"/>
                        </a:rPr>
                        <a:t>“</a:t>
                      </a:r>
                      <a:r>
                        <a:rPr lang="en-US" sz="1200" dirty="0" err="1">
                          <a:solidFill>
                            <a:srgbClr val="7E7E7E"/>
                          </a:solidFill>
                          <a:latin typeface="Calibri"/>
                          <a:ea typeface="Calibri"/>
                          <a:cs typeface="Calibri"/>
                          <a:sym typeface="Calibri"/>
                        </a:rPr>
                        <a:t>Je</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suis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allée</a:t>
                      </a:r>
                      <a:r>
                        <a:rPr lang="en-US" sz="1200" dirty="0">
                          <a:solidFill>
                            <a:srgbClr val="7E7E7E"/>
                          </a:solidFill>
                          <a:latin typeface="Calibri"/>
                          <a:ea typeface="Calibri"/>
                          <a:cs typeface="Calibri"/>
                          <a:sym typeface="Calibri"/>
                        </a:rPr>
                        <a:t> faire un tour sur le site... </a:t>
                      </a:r>
                      <a:r>
                        <a:rPr lang="en-US" sz="1200" dirty="0" err="1">
                          <a:solidFill>
                            <a:srgbClr val="7E7E7E"/>
                          </a:solidFill>
                          <a:latin typeface="Calibri"/>
                          <a:ea typeface="Calibri"/>
                          <a:cs typeface="Calibri"/>
                          <a:sym typeface="Calibri"/>
                        </a:rPr>
                        <a:t>j'en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reviens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estomaquée</a:t>
                      </a:r>
                      <a:r>
                        <a:rPr lang="en-US" sz="1200" dirty="0">
                          <a:solidFill>
                            <a:srgbClr val="7E7E7E"/>
                          </a:solidFill>
                          <a:latin typeface="Calibri"/>
                          <a:ea typeface="Calibri"/>
                          <a:cs typeface="Calibri"/>
                          <a:sym typeface="Calibri"/>
                        </a:rPr>
                        <a:t> de </a:t>
                      </a:r>
                      <a:r>
                        <a:rPr lang="en-US" sz="1200" dirty="0" err="1">
                          <a:solidFill>
                            <a:srgbClr val="7E7E7E"/>
                          </a:solidFill>
                          <a:latin typeface="Calibri"/>
                          <a:ea typeface="Calibri"/>
                          <a:cs typeface="Calibri"/>
                          <a:sym typeface="Calibri"/>
                        </a:rPr>
                        <a:t>tant</a:t>
                      </a:r>
                      <a:r>
                        <a:rPr lang="en-US" sz="1200" dirty="0">
                          <a:solidFill>
                            <a:srgbClr val="7E7E7E"/>
                          </a:solidFill>
                          <a:latin typeface="Calibri"/>
                          <a:ea typeface="Calibri"/>
                          <a:cs typeface="Calibri"/>
                          <a:sym typeface="Calibri"/>
                        </a:rPr>
                        <a:t> de bêtise. Est-</a:t>
                      </a:r>
                      <a:r>
                        <a:rPr lang="en-US" sz="1200" dirty="0" err="1">
                          <a:solidFill>
                            <a:srgbClr val="7E7E7E"/>
                          </a:solidFill>
                          <a:latin typeface="Calibri"/>
                          <a:ea typeface="Calibri"/>
                          <a:cs typeface="Calibri"/>
                          <a:sym typeface="Calibri"/>
                        </a:rPr>
                        <a:t>il</a:t>
                      </a:r>
                      <a:r>
                        <a:rPr lang="en-US" sz="1200" dirty="0">
                          <a:solidFill>
                            <a:srgbClr val="7E7E7E"/>
                          </a:solidFill>
                          <a:latin typeface="Calibri"/>
                          <a:ea typeface="Calibri"/>
                          <a:cs typeface="Calibri"/>
                          <a:sym typeface="Calibri"/>
                        </a:rPr>
                        <a:t> possible que </a:t>
                      </a:r>
                      <a:r>
                        <a:rPr lang="en-US" sz="1200" dirty="0" err="1">
                          <a:solidFill>
                            <a:srgbClr val="7E7E7E"/>
                          </a:solidFill>
                          <a:latin typeface="Calibri"/>
                          <a:ea typeface="Calibri"/>
                          <a:cs typeface="Calibri"/>
                          <a:sym typeface="Calibri"/>
                        </a:rPr>
                        <a:t>mes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compatriotes</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soient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si</a:t>
                      </a:r>
                      <a:r>
                        <a:rPr lang="en-US" sz="1200" dirty="0">
                          <a:solidFill>
                            <a:srgbClr val="7E7E7E"/>
                          </a:solidFill>
                          <a:latin typeface="Calibri"/>
                          <a:ea typeface="Calibri"/>
                          <a:cs typeface="Calibri"/>
                          <a:sym typeface="Calibri"/>
                        </a:rPr>
                        <a:t> bêtes? Après </a:t>
                      </a:r>
                      <a:r>
                        <a:rPr lang="en-US" sz="1200" dirty="0" err="1">
                          <a:solidFill>
                            <a:srgbClr val="7E7E7E"/>
                          </a:solidFill>
                          <a:latin typeface="Calibri"/>
                          <a:ea typeface="Calibri"/>
                          <a:cs typeface="Calibri"/>
                          <a:sym typeface="Calibri"/>
                        </a:rPr>
                        <a:t>réflexion</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c'est</a:t>
                      </a:r>
                      <a:r>
                        <a:rPr lang="en-US" sz="1200" dirty="0">
                          <a:solidFill>
                            <a:srgbClr val="7E7E7E"/>
                          </a:solidFill>
                          <a:latin typeface="Calibri"/>
                          <a:ea typeface="Calibri"/>
                          <a:cs typeface="Calibri"/>
                          <a:sym typeface="Calibri"/>
                        </a:rPr>
                        <a:t> le site et la concentration qui </a:t>
                      </a:r>
                      <a:r>
                        <a:rPr lang="en-US" sz="1200" dirty="0" err="1">
                          <a:solidFill>
                            <a:srgbClr val="7E7E7E"/>
                          </a:solidFill>
                          <a:latin typeface="Calibri"/>
                          <a:ea typeface="Calibri"/>
                          <a:cs typeface="Calibri"/>
                          <a:sym typeface="Calibri"/>
                        </a:rPr>
                        <a:t>veut</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ça</a:t>
                      </a:r>
                      <a:r>
                        <a:rPr lang="en-US" sz="1200" dirty="0">
                          <a:solidFill>
                            <a:srgbClr val="7E7E7E"/>
                          </a:solidFill>
                          <a:latin typeface="Calibri"/>
                          <a:ea typeface="Calibri"/>
                          <a:cs typeface="Calibri"/>
                          <a:sym typeface="Calibri"/>
                        </a:rPr>
                        <a:t>. </a:t>
                      </a:r>
                      <a:r>
                        <a:rPr lang="en-US" sz="1200" dirty="0" err="1">
                          <a:solidFill>
                            <a:srgbClr val="7E7E7E"/>
                          </a:solidFill>
                          <a:latin typeface="Calibri"/>
                          <a:ea typeface="Calibri"/>
                          <a:cs typeface="Calibri"/>
                          <a:sym typeface="Calibri"/>
                        </a:rPr>
                        <a:t>Heureusement</a:t>
                      </a:r>
                      <a:r>
                        <a:rPr lang="en-US" sz="1200"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sz="1200">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spcBef>
                          <a:spcPts val="0"/>
                        </a:spcBef>
                        <a:buClr>
                          <a:schemeClr val="dk1"/>
                        </a:buClr>
                        <a:buSzPct val="78571"/>
                        <a:buFont typeface="Arial"/>
                        <a:buNone/>
                      </a:pPr>
                      <a:r>
                        <a:rPr lang="en-US" sz="1200" dirty="0">
                          <a:solidFill>
                            <a:srgbClr val="7E7E7E"/>
                          </a:solidFill>
                          <a:latin typeface="Calibri"/>
                          <a:ea typeface="Calibri"/>
                          <a:cs typeface="Calibri"/>
                          <a:sym typeface="Calibri"/>
                        </a:rPr>
                        <a:t>I looked around the site...I have seen so many inanities, that I got sick in the tummy. Is this possible that my compatriots are so stupid? Thinking about it, it is only the site that collects all this debility in such concentration at one place. it is the sites’ fault!!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77" name="Shape 97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Debunk publication</a:t>
            </a:r>
            <a:r>
              <a:rPr lang="en-US" sz="3600" b="1" dirty="0">
                <a:solidFill>
                  <a:srgbClr val="243049"/>
                </a:solidFill>
              </a:rPr>
              <a:t>	</a:t>
            </a:r>
          </a:p>
        </p:txBody>
      </p:sp>
      <p:pic>
        <p:nvPicPr>
          <p:cNvPr id="2" name="Picture 1"/>
          <p:cNvPicPr>
            <a:picLocks noChangeAspect="1"/>
          </p:cNvPicPr>
          <p:nvPr/>
        </p:nvPicPr>
        <p:blipFill>
          <a:blip r:embed="rId3"/>
          <a:stretch>
            <a:fillRect/>
          </a:stretch>
        </p:blipFill>
        <p:spPr>
          <a:xfrm>
            <a:off x="983748" y="3921106"/>
            <a:ext cx="2952750" cy="5334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2788" y="2356050"/>
            <a:ext cx="2075007" cy="1603156"/>
          </a:xfrm>
          <a:prstGeom prst="rect">
            <a:avLst/>
          </a:prstGeom>
        </p:spPr>
      </p:pic>
      <p:grpSp>
        <p:nvGrpSpPr>
          <p:cNvPr id="6" name="Group 5"/>
          <p:cNvGrpSpPr/>
          <p:nvPr/>
        </p:nvGrpSpPr>
        <p:grpSpPr>
          <a:xfrm>
            <a:off x="1017711" y="4680378"/>
            <a:ext cx="2895147" cy="1668519"/>
            <a:chOff x="978313" y="4435529"/>
            <a:chExt cx="3143085" cy="1811412"/>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313" y="5548477"/>
              <a:ext cx="3143085" cy="69846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5286" y="4435529"/>
              <a:ext cx="3078874" cy="1040389"/>
            </a:xfrm>
            <a:prstGeom prst="rect">
              <a:avLst/>
            </a:prstGeom>
          </p:spPr>
        </p:pic>
      </p:grpSp>
      <p:sp>
        <p:nvSpPr>
          <p:cNvPr id="13" name="Rectangle 12"/>
          <p:cNvSpPr/>
          <p:nvPr/>
        </p:nvSpPr>
        <p:spPr>
          <a:xfrm>
            <a:off x="1187604" y="3947451"/>
            <a:ext cx="1993923" cy="9922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73592" y="5740089"/>
            <a:ext cx="697499" cy="85994"/>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Shape 544">
            <a:extLst>
              <a:ext uri="{FF2B5EF4-FFF2-40B4-BE49-F238E27FC236}">
                <a16:creationId xmlns:a16="http://schemas.microsoft.com/office/drawing/2014/main" xmlns="" id="{981C17EA-9B57-4C02-B137-6A63D4475109}"/>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7"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8" action="ppaction://hlinksldjump"/>
                        </a:rPr>
                        <a:t>Discuss </a:t>
                      </a:r>
                      <a:r>
                        <a:rPr lang="en-US" sz="1200" u="none" strike="noStrike" cap="none" dirty="0">
                          <a:hlinkClick r:id="rId8" action="ppaction://hlinksldjump"/>
                        </a:rPr>
                        <a:t>– </a:t>
                      </a:r>
                      <a:r>
                        <a:rPr lang="en-US" sz="1200" dirty="0">
                          <a:hlinkClick r:id="rId8"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8" name="Shape 545">
            <a:extLst>
              <a:ext uri="{FF2B5EF4-FFF2-40B4-BE49-F238E27FC236}">
                <a16:creationId xmlns:a16="http://schemas.microsoft.com/office/drawing/2014/main" xmlns="" id="{F4A6C853-F322-4C1F-B696-A9AE1710F1F4}"/>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9" action="ppaction://hlinksldjump"/>
                        </a:rPr>
                        <a:t>Summary of the </a:t>
                      </a:r>
                      <a:r>
                        <a:rPr lang="en-US" sz="1200" i="1" dirty="0" err="1">
                          <a:hlinkClick r:id="rId9" action="ppaction://hlinksldjump"/>
                        </a:rPr>
                        <a:t>b</a:t>
                      </a:r>
                      <a:r>
                        <a:rPr lang="en-US" sz="1200" i="1" u="none" strike="noStrike" cap="none" dirty="0" err="1">
                          <a:hlinkClick r:id="rId9"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10"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1"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6" name="Rectangle 15">
            <a:extLst>
              <a:ext uri="{FF2B5EF4-FFF2-40B4-BE49-F238E27FC236}">
                <a16:creationId xmlns:a16="http://schemas.microsoft.com/office/drawing/2014/main" xmlns="" id="{5D0082FE-F5D5-4113-B879-C446F84DAAF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graphicFrame>
        <p:nvGraphicFramePr>
          <p:cNvPr id="985" name="Shape 985"/>
          <p:cNvGraphicFramePr/>
          <p:nvPr>
            <p:extLst>
              <p:ext uri="{D42A27DB-BD31-4B8C-83A1-F6EECF244321}">
                <p14:modId xmlns:p14="http://schemas.microsoft.com/office/powerpoint/2010/main" val="3204561365"/>
              </p:ext>
            </p:extLst>
          </p:nvPr>
        </p:nvGraphicFramePr>
        <p:xfrm>
          <a:off x="952467" y="2707924"/>
          <a:ext cx="10836405" cy="2063969"/>
        </p:xfrm>
        <a:graphic>
          <a:graphicData uri="http://schemas.openxmlformats.org/drawingml/2006/table">
            <a:tbl>
              <a:tblPr>
                <a:noFill/>
                <a:tableStyleId>{E1E1A81E-7EFA-48D1-AD55-F04F4CB29770}</a:tableStyleId>
              </a:tblPr>
              <a:tblGrid>
                <a:gridCol w="3308571">
                  <a:extLst>
                    <a:ext uri="{9D8B030D-6E8A-4147-A177-3AD203B41FA5}">
                      <a16:colId xmlns:a16="http://schemas.microsoft.com/office/drawing/2014/main" xmlns="" val="20000"/>
                    </a:ext>
                  </a:extLst>
                </a:gridCol>
                <a:gridCol w="1027662">
                  <a:extLst>
                    <a:ext uri="{9D8B030D-6E8A-4147-A177-3AD203B41FA5}">
                      <a16:colId xmlns:a16="http://schemas.microsoft.com/office/drawing/2014/main" xmlns="" val="20001"/>
                    </a:ext>
                  </a:extLst>
                </a:gridCol>
                <a:gridCol w="6500172">
                  <a:extLst>
                    <a:ext uri="{9D8B030D-6E8A-4147-A177-3AD203B41FA5}">
                      <a16:colId xmlns:a16="http://schemas.microsoft.com/office/drawing/2014/main" xmlns="" val="20002"/>
                    </a:ext>
                  </a:extLst>
                </a:gridCol>
              </a:tblGrid>
              <a:tr h="417135">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a:solidFill>
                            <a:srgbClr val="7E7E7E"/>
                          </a:solidFill>
                          <a:latin typeface="Calibri"/>
                          <a:ea typeface="Calibri"/>
                          <a:cs typeface="Calibri"/>
                          <a:sym typeface="Calibri"/>
                        </a:rPr>
                        <a:t>Résistance républicaine publishes a slander on Mélenchon.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823417">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spcBef>
                          <a:spcPts val="0"/>
                        </a:spcBef>
                        <a:buNone/>
                      </a:pPr>
                      <a:r>
                        <a:rPr lang="en-US" dirty="0">
                          <a:solidFill>
                            <a:srgbClr val="7E7E7E"/>
                          </a:solidFill>
                          <a:latin typeface="Calibri"/>
                          <a:ea typeface="Calibri"/>
                          <a:cs typeface="Calibri"/>
                          <a:sym typeface="Calibri"/>
                        </a:rPr>
                        <a:t>“resistance </a:t>
                      </a:r>
                      <a:r>
                        <a:rPr lang="en-US" dirty="0" err="1">
                          <a:solidFill>
                            <a:srgbClr val="7E7E7E"/>
                          </a:solidFill>
                          <a:latin typeface="Calibri"/>
                          <a:ea typeface="Calibri"/>
                          <a:cs typeface="Calibri"/>
                          <a:sym typeface="Calibri"/>
                        </a:rPr>
                        <a:t>républicaine</a:t>
                      </a:r>
                      <a:r>
                        <a:rPr lang="en-US" dirty="0">
                          <a:solidFill>
                            <a:srgbClr val="7E7E7E"/>
                          </a:solidFill>
                          <a:latin typeface="Calibri"/>
                          <a:ea typeface="Calibri"/>
                          <a:cs typeface="Calibri"/>
                          <a:sym typeface="Calibri"/>
                        </a:rPr>
                        <a:t> un site </a:t>
                      </a:r>
                      <a:r>
                        <a:rPr lang="en-US" dirty="0" err="1">
                          <a:solidFill>
                            <a:srgbClr val="7E7E7E"/>
                          </a:solidFill>
                          <a:latin typeface="Calibri"/>
                          <a:ea typeface="Calibri"/>
                          <a:cs typeface="Calibri"/>
                          <a:sym typeface="Calibri"/>
                        </a:rPr>
                        <a:t>d'extrême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droite</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En</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janvier</a:t>
                      </a:r>
                      <a:r>
                        <a:rPr lang="en-US" dirty="0">
                          <a:solidFill>
                            <a:srgbClr val="7E7E7E"/>
                          </a:solidFill>
                          <a:latin typeface="Calibri"/>
                          <a:ea typeface="Calibri"/>
                          <a:cs typeface="Calibri"/>
                          <a:sym typeface="Calibri"/>
                        </a:rPr>
                        <a:t> 2015, Riposte </a:t>
                      </a:r>
                      <a:r>
                        <a:rPr lang="en-US" dirty="0" err="1">
                          <a:solidFill>
                            <a:srgbClr val="7E7E7E"/>
                          </a:solidFill>
                          <a:latin typeface="Calibri"/>
                          <a:ea typeface="Calibri"/>
                          <a:cs typeface="Calibri"/>
                          <a:sym typeface="Calibri"/>
                        </a:rPr>
                        <a:t>laïque</a:t>
                      </a:r>
                      <a:r>
                        <a:rPr lang="en-US" dirty="0">
                          <a:solidFill>
                            <a:srgbClr val="7E7E7E"/>
                          </a:solidFill>
                          <a:latin typeface="Calibri"/>
                          <a:ea typeface="Calibri"/>
                          <a:cs typeface="Calibri"/>
                          <a:sym typeface="Calibri"/>
                        </a:rPr>
                        <a:t> et Résistance </a:t>
                      </a:r>
                      <a:r>
                        <a:rPr lang="en-US" dirty="0" err="1">
                          <a:solidFill>
                            <a:srgbClr val="7E7E7E"/>
                          </a:solidFill>
                          <a:latin typeface="Calibri"/>
                          <a:ea typeface="Calibri"/>
                          <a:cs typeface="Calibri"/>
                          <a:sym typeface="Calibri"/>
                        </a:rPr>
                        <a:t>républicaine</a:t>
                      </a:r>
                      <a:r>
                        <a:rPr lang="en-US" dirty="0">
                          <a:solidFill>
                            <a:srgbClr val="7E7E7E"/>
                          </a:solidFill>
                          <a:latin typeface="Calibri"/>
                          <a:ea typeface="Calibri"/>
                          <a:cs typeface="Calibri"/>
                          <a:sym typeface="Calibri"/>
                        </a:rPr>
                        <a:t> se </a:t>
                      </a:r>
                      <a:r>
                        <a:rPr lang="en-US" dirty="0" err="1">
                          <a:solidFill>
                            <a:srgbClr val="7E7E7E"/>
                          </a:solidFill>
                          <a:latin typeface="Calibri"/>
                          <a:ea typeface="Calibri"/>
                          <a:cs typeface="Calibri"/>
                          <a:sym typeface="Calibri"/>
                        </a:rPr>
                        <a:t>joignent</a:t>
                      </a:r>
                      <a:r>
                        <a:rPr lang="en-US" dirty="0">
                          <a:solidFill>
                            <a:srgbClr val="7E7E7E"/>
                          </a:solidFill>
                          <a:latin typeface="Calibri"/>
                          <a:ea typeface="Calibri"/>
                          <a:cs typeface="Calibri"/>
                          <a:sym typeface="Calibri"/>
                        </a:rPr>
                        <a:t> à Renaud Camus et au Bloc </a:t>
                      </a:r>
                      <a:r>
                        <a:rPr lang="en-US" dirty="0" err="1">
                          <a:solidFill>
                            <a:srgbClr val="7E7E7E"/>
                          </a:solidFill>
                          <a:latin typeface="Calibri"/>
                          <a:ea typeface="Calibri"/>
                          <a:cs typeface="Calibri"/>
                          <a:sym typeface="Calibri"/>
                        </a:rPr>
                        <a:t>identitaire</a:t>
                      </a:r>
                      <a:r>
                        <a:rPr lang="en-US" dirty="0">
                          <a:solidFill>
                            <a:srgbClr val="7E7E7E"/>
                          </a:solidFill>
                          <a:latin typeface="Calibri"/>
                          <a:ea typeface="Calibri"/>
                          <a:cs typeface="Calibri"/>
                          <a:sym typeface="Calibri"/>
                        </a:rPr>
                        <a:t> pour lancer </a:t>
                      </a:r>
                      <a:r>
                        <a:rPr lang="en-US" dirty="0" err="1">
                          <a:solidFill>
                            <a:srgbClr val="7E7E7E"/>
                          </a:solidFill>
                          <a:latin typeface="Calibri"/>
                          <a:ea typeface="Calibri"/>
                          <a:cs typeface="Calibri"/>
                          <a:sym typeface="Calibri"/>
                        </a:rPr>
                        <a:t>une</a:t>
                      </a:r>
                      <a:r>
                        <a:rPr lang="en-US" dirty="0">
                          <a:solidFill>
                            <a:srgbClr val="7E7E7E"/>
                          </a:solidFill>
                          <a:latin typeface="Calibri"/>
                          <a:ea typeface="Calibri"/>
                          <a:cs typeface="Calibri"/>
                          <a:sym typeface="Calibri"/>
                        </a:rPr>
                        <a:t> section </a:t>
                      </a:r>
                      <a:r>
                        <a:rPr lang="en-US" dirty="0" err="1">
                          <a:solidFill>
                            <a:srgbClr val="7E7E7E"/>
                          </a:solidFill>
                          <a:latin typeface="Calibri"/>
                          <a:ea typeface="Calibri"/>
                          <a:cs typeface="Calibri"/>
                          <a:sym typeface="Calibri"/>
                        </a:rPr>
                        <a:t>française</a:t>
                      </a:r>
                      <a:r>
                        <a:rPr lang="en-US" dirty="0">
                          <a:solidFill>
                            <a:srgbClr val="7E7E7E"/>
                          </a:solidFill>
                          <a:latin typeface="Calibri"/>
                          <a:ea typeface="Calibri"/>
                          <a:cs typeface="Calibri"/>
                          <a:sym typeface="Calibri"/>
                        </a:rPr>
                        <a:t> de PEGIDA, </a:t>
                      </a:r>
                      <a:r>
                        <a:rPr lang="en-US" dirty="0" err="1">
                          <a:solidFill>
                            <a:srgbClr val="7E7E7E"/>
                          </a:solidFill>
                          <a:latin typeface="Calibri"/>
                          <a:ea typeface="Calibri"/>
                          <a:cs typeface="Calibri"/>
                          <a:sym typeface="Calibri"/>
                        </a:rPr>
                        <a:t>mouvement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allemand</a:t>
                      </a:r>
                      <a:r>
                        <a:rPr lang="en-US" dirty="0">
                          <a:solidFill>
                            <a:srgbClr val="7E7E7E"/>
                          </a:solidFill>
                          <a:latin typeface="Calibri"/>
                          <a:ea typeface="Calibri"/>
                          <a:cs typeface="Calibri"/>
                          <a:sym typeface="Calibri"/>
                        </a:rPr>
                        <a:t> anti-</a:t>
                      </a:r>
                      <a:r>
                        <a:rPr lang="en-US" dirty="0" err="1">
                          <a:solidFill>
                            <a:srgbClr val="7E7E7E"/>
                          </a:solidFill>
                          <a:latin typeface="Calibri"/>
                          <a:ea typeface="Calibri"/>
                          <a:cs typeface="Calibri"/>
                          <a:sym typeface="Calibri"/>
                        </a:rPr>
                        <a:t>islam</a:t>
                      </a:r>
                      <a:r>
                        <a:rPr lang="en-US"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823417">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spcBef>
                          <a:spcPts val="0"/>
                        </a:spcBef>
                        <a:buClr>
                          <a:schemeClr val="dk1"/>
                        </a:buClr>
                        <a:buSzPct val="78571"/>
                        <a:buFont typeface="Arial"/>
                        <a:buNone/>
                      </a:pPr>
                      <a:r>
                        <a:rPr lang="en-US" dirty="0">
                          <a:solidFill>
                            <a:srgbClr val="7E7E7E"/>
                          </a:solidFill>
                          <a:latin typeface="Calibri"/>
                          <a:ea typeface="Calibri"/>
                          <a:cs typeface="Calibri"/>
                          <a:sym typeface="Calibri"/>
                        </a:rPr>
                        <a:t>Résistance </a:t>
                      </a:r>
                      <a:r>
                        <a:rPr lang="en-US" dirty="0" err="1">
                          <a:solidFill>
                            <a:srgbClr val="7E7E7E"/>
                          </a:solidFill>
                          <a:latin typeface="Calibri"/>
                          <a:ea typeface="Calibri"/>
                          <a:cs typeface="Calibri"/>
                          <a:sym typeface="Calibri"/>
                        </a:rPr>
                        <a:t>républicaine</a:t>
                      </a:r>
                      <a:r>
                        <a:rPr lang="en-US" dirty="0">
                          <a:solidFill>
                            <a:srgbClr val="7E7E7E"/>
                          </a:solidFill>
                          <a:latin typeface="Calibri"/>
                          <a:ea typeface="Calibri"/>
                          <a:cs typeface="Calibri"/>
                          <a:sym typeface="Calibri"/>
                        </a:rPr>
                        <a:t> is an extreme right site. In January 2015 Riposte </a:t>
                      </a:r>
                      <a:r>
                        <a:rPr lang="en-US" dirty="0" err="1">
                          <a:solidFill>
                            <a:srgbClr val="7E7E7E"/>
                          </a:solidFill>
                          <a:latin typeface="Calibri"/>
                          <a:ea typeface="Calibri"/>
                          <a:cs typeface="Calibri"/>
                          <a:sym typeface="Calibri"/>
                        </a:rPr>
                        <a:t>laïque</a:t>
                      </a:r>
                      <a:r>
                        <a:rPr lang="en-US" dirty="0">
                          <a:solidFill>
                            <a:srgbClr val="7E7E7E"/>
                          </a:solidFill>
                          <a:latin typeface="Calibri"/>
                          <a:ea typeface="Calibri"/>
                          <a:cs typeface="Calibri"/>
                          <a:sym typeface="Calibri"/>
                        </a:rPr>
                        <a:t> and Résistance </a:t>
                      </a:r>
                      <a:r>
                        <a:rPr lang="en-US" dirty="0" err="1">
                          <a:solidFill>
                            <a:srgbClr val="7E7E7E"/>
                          </a:solidFill>
                          <a:latin typeface="Calibri"/>
                          <a:ea typeface="Calibri"/>
                          <a:cs typeface="Calibri"/>
                          <a:sym typeface="Calibri"/>
                        </a:rPr>
                        <a:t>républicaine</a:t>
                      </a:r>
                      <a:r>
                        <a:rPr lang="en-US" dirty="0">
                          <a:solidFill>
                            <a:srgbClr val="7E7E7E"/>
                          </a:solidFill>
                          <a:latin typeface="Calibri"/>
                          <a:ea typeface="Calibri"/>
                          <a:cs typeface="Calibri"/>
                          <a:sym typeface="Calibri"/>
                        </a:rPr>
                        <a:t> joined Renaud Camus and the Bloc </a:t>
                      </a:r>
                      <a:r>
                        <a:rPr lang="en-US" dirty="0" err="1">
                          <a:solidFill>
                            <a:srgbClr val="7E7E7E"/>
                          </a:solidFill>
                          <a:latin typeface="Calibri"/>
                          <a:ea typeface="Calibri"/>
                          <a:cs typeface="Calibri"/>
                          <a:sym typeface="Calibri"/>
                        </a:rPr>
                        <a:t>identitaire</a:t>
                      </a:r>
                      <a:r>
                        <a:rPr lang="en-US" dirty="0">
                          <a:solidFill>
                            <a:srgbClr val="7E7E7E"/>
                          </a:solidFill>
                          <a:latin typeface="Calibri"/>
                          <a:ea typeface="Calibri"/>
                          <a:cs typeface="Calibri"/>
                          <a:sym typeface="Calibri"/>
                        </a:rPr>
                        <a:t> to launch a French section of PEGIDA, the anti-</a:t>
                      </a:r>
                      <a:r>
                        <a:rPr lang="en-US" dirty="0" err="1">
                          <a:solidFill>
                            <a:srgbClr val="7E7E7E"/>
                          </a:solidFill>
                          <a:latin typeface="Calibri"/>
                          <a:ea typeface="Calibri"/>
                          <a:cs typeface="Calibri"/>
                          <a:sym typeface="Calibri"/>
                        </a:rPr>
                        <a:t>islamic</a:t>
                      </a:r>
                      <a:r>
                        <a:rPr lang="en-US" dirty="0">
                          <a:solidFill>
                            <a:srgbClr val="7E7E7E"/>
                          </a:solidFill>
                          <a:latin typeface="Calibri"/>
                          <a:ea typeface="Calibri"/>
                          <a:cs typeface="Calibri"/>
                          <a:sym typeface="Calibri"/>
                        </a:rPr>
                        <a:t> German movement.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86" name="Shape 986"/>
          <p:cNvGraphicFramePr/>
          <p:nvPr>
            <p:extLst>
              <p:ext uri="{D42A27DB-BD31-4B8C-83A1-F6EECF244321}">
                <p14:modId xmlns:p14="http://schemas.microsoft.com/office/powerpoint/2010/main" val="3367297963"/>
              </p:ext>
            </p:extLst>
          </p:nvPr>
        </p:nvGraphicFramePr>
        <p:xfrm>
          <a:off x="960822" y="4931023"/>
          <a:ext cx="10819695" cy="1526409"/>
        </p:xfrm>
        <a:graphic>
          <a:graphicData uri="http://schemas.openxmlformats.org/drawingml/2006/table">
            <a:tbl>
              <a:tblPr>
                <a:noFill/>
                <a:tableStyleId>{E1E1A81E-7EFA-48D1-AD55-F04F4CB29770}</a:tableStyleId>
              </a:tblPr>
              <a:tblGrid>
                <a:gridCol w="3316926">
                  <a:extLst>
                    <a:ext uri="{9D8B030D-6E8A-4147-A177-3AD203B41FA5}">
                      <a16:colId xmlns:a16="http://schemas.microsoft.com/office/drawing/2014/main" xmlns="" val="20000"/>
                    </a:ext>
                  </a:extLst>
                </a:gridCol>
                <a:gridCol w="1027662">
                  <a:extLst>
                    <a:ext uri="{9D8B030D-6E8A-4147-A177-3AD203B41FA5}">
                      <a16:colId xmlns:a16="http://schemas.microsoft.com/office/drawing/2014/main" xmlns="" val="20001"/>
                    </a:ext>
                  </a:extLst>
                </a:gridCol>
                <a:gridCol w="6475107">
                  <a:extLst>
                    <a:ext uri="{9D8B030D-6E8A-4147-A177-3AD203B41FA5}">
                      <a16:colId xmlns:a16="http://schemas.microsoft.com/office/drawing/2014/main" xmlns="" val="20002"/>
                    </a:ext>
                  </a:extLst>
                </a:gridCol>
              </a:tblGrid>
              <a:tr h="508803">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E7E7E"/>
                          </a:solidFill>
                          <a:latin typeface="Calibri"/>
                          <a:ea typeface="Calibri"/>
                          <a:cs typeface="Calibri"/>
                          <a:sym typeface="Calibri"/>
                        </a:rPr>
                        <a:t>A</a:t>
                      </a:r>
                      <a:r>
                        <a:rPr lang="en-US" dirty="0" smtClean="0">
                          <a:solidFill>
                            <a:srgbClr val="7E7E7E"/>
                          </a:solidFill>
                          <a:latin typeface="Calibri"/>
                          <a:ea typeface="Calibri"/>
                          <a:cs typeface="Calibri"/>
                          <a:sym typeface="Calibri"/>
                        </a:rPr>
                        <a:t>rticle </a:t>
                      </a:r>
                      <a:r>
                        <a:rPr lang="en-US" dirty="0">
                          <a:solidFill>
                            <a:srgbClr val="7E7E7E"/>
                          </a:solidFill>
                          <a:latin typeface="Calibri"/>
                          <a:ea typeface="Calibri"/>
                          <a:cs typeface="Calibri"/>
                          <a:sym typeface="Calibri"/>
                        </a:rPr>
                        <a:t>debunking </a:t>
                      </a:r>
                      <a:r>
                        <a:rPr lang="en-US" dirty="0" err="1">
                          <a:solidFill>
                            <a:srgbClr val="7E7E7E"/>
                          </a:solidFill>
                          <a:latin typeface="Calibri"/>
                          <a:ea typeface="Calibri"/>
                          <a:cs typeface="Calibri"/>
                          <a:sym typeface="Calibri"/>
                        </a:rPr>
                        <a:t>faschosphere</a:t>
                      </a:r>
                      <a:r>
                        <a:rPr lang="en-US" dirty="0">
                          <a:solidFill>
                            <a:srgbClr val="7E7E7E"/>
                          </a:solidFill>
                          <a:latin typeface="Calibri"/>
                          <a:ea typeface="Calibri"/>
                          <a:cs typeface="Calibri"/>
                          <a:sym typeface="Calibri"/>
                        </a:rPr>
                        <a:t> media </a:t>
                      </a:r>
                      <a:r>
                        <a:rPr lang="en-US" dirty="0" smtClean="0">
                          <a:solidFill>
                            <a:srgbClr val="7E7E7E"/>
                          </a:solidFill>
                          <a:latin typeface="Calibri"/>
                          <a:ea typeface="Calibri"/>
                          <a:cs typeface="Calibri"/>
                          <a:sym typeface="Calibri"/>
                        </a:rPr>
                        <a:t>articles.  </a:t>
                      </a:r>
                      <a:endParaRPr lang="en-US"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08803">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dreuz</a:t>
                      </a:r>
                      <a:r>
                        <a:rPr lang="en-US" dirty="0">
                          <a:solidFill>
                            <a:srgbClr val="7E7E7E"/>
                          </a:solidFill>
                          <a:latin typeface="Calibri"/>
                          <a:ea typeface="Calibri"/>
                          <a:cs typeface="Calibri"/>
                          <a:sym typeface="Calibri"/>
                        </a:rPr>
                        <a:t> le </a:t>
                      </a:r>
                      <a:r>
                        <a:rPr lang="en-US" dirty="0" err="1">
                          <a:solidFill>
                            <a:srgbClr val="7E7E7E"/>
                          </a:solidFill>
                          <a:latin typeface="Calibri"/>
                          <a:ea typeface="Calibri"/>
                          <a:cs typeface="Calibri"/>
                          <a:sym typeface="Calibri"/>
                        </a:rPr>
                        <a:t>symbole</a:t>
                      </a:r>
                      <a:r>
                        <a:rPr lang="en-US" dirty="0">
                          <a:solidFill>
                            <a:srgbClr val="7E7E7E"/>
                          </a:solidFill>
                          <a:latin typeface="Calibri"/>
                          <a:ea typeface="Calibri"/>
                          <a:cs typeface="Calibri"/>
                          <a:sym typeface="Calibri"/>
                        </a:rPr>
                        <a:t> de la </a:t>
                      </a:r>
                      <a:r>
                        <a:rPr lang="en-US" dirty="0" err="1">
                          <a:solidFill>
                            <a:srgbClr val="7E7E7E"/>
                          </a:solidFill>
                          <a:latin typeface="Calibri"/>
                          <a:ea typeface="Calibri"/>
                          <a:cs typeface="Calibri"/>
                          <a:sym typeface="Calibri"/>
                        </a:rPr>
                        <a:t>fachosphere</a:t>
                      </a: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beurk</a:t>
                      </a:r>
                      <a:r>
                        <a:rPr lang="en-US" dirty="0">
                          <a:solidFill>
                            <a:srgbClr val="7E7E7E"/>
                          </a:solidFill>
                          <a:latin typeface="Calibri"/>
                          <a:ea typeface="Calibri"/>
                          <a:cs typeface="Calibri"/>
                          <a:sym typeface="Calibri"/>
                        </a:rPr>
                        <a:t>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08803">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90000"/>
                        </a:lnSpc>
                        <a:spcBef>
                          <a:spcPts val="0"/>
                        </a:spcBef>
                        <a:buClr>
                          <a:schemeClr val="dk1"/>
                        </a:buClr>
                        <a:buSzPct val="78571"/>
                        <a:buFont typeface="Arial"/>
                        <a:buNone/>
                      </a:pPr>
                      <a:r>
                        <a:rPr lang="en-US" dirty="0" err="1">
                          <a:solidFill>
                            <a:srgbClr val="7E7E7E"/>
                          </a:solidFill>
                          <a:latin typeface="Calibri"/>
                          <a:ea typeface="Calibri"/>
                          <a:cs typeface="Calibri"/>
                          <a:sym typeface="Calibri"/>
                        </a:rPr>
                        <a:t>Dreuz</a:t>
                      </a:r>
                      <a:r>
                        <a:rPr lang="en-US" dirty="0">
                          <a:solidFill>
                            <a:srgbClr val="7E7E7E"/>
                          </a:solidFill>
                          <a:latin typeface="Calibri"/>
                          <a:ea typeface="Calibri"/>
                          <a:cs typeface="Calibri"/>
                          <a:sym typeface="Calibri"/>
                        </a:rPr>
                        <a:t> is a symbol of the alt-right… yikes!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87" name="Shape 98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Debunk publication</a:t>
            </a:r>
            <a:r>
              <a:rPr lang="en-US" sz="3600" b="1" dirty="0">
                <a:solidFill>
                  <a:srgbClr val="243049"/>
                </a:solidFill>
              </a:rPr>
              <a:t>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711" y="3955593"/>
            <a:ext cx="3088070" cy="70262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9438" y="2919997"/>
            <a:ext cx="3078874" cy="1040389"/>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9613" y="5424318"/>
            <a:ext cx="2933536" cy="516826"/>
          </a:xfrm>
          <a:prstGeom prst="rect">
            <a:avLst/>
          </a:prstGeom>
        </p:spPr>
      </p:pic>
      <p:sp>
        <p:nvSpPr>
          <p:cNvPr id="12" name="Rectangle 11"/>
          <p:cNvSpPr/>
          <p:nvPr/>
        </p:nvSpPr>
        <p:spPr>
          <a:xfrm>
            <a:off x="1280207" y="3982171"/>
            <a:ext cx="664428" cy="11358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Shape 544">
            <a:extLst>
              <a:ext uri="{FF2B5EF4-FFF2-40B4-BE49-F238E27FC236}">
                <a16:creationId xmlns:a16="http://schemas.microsoft.com/office/drawing/2014/main" xmlns="" id="{1AFDA4F3-90EE-4692-99C1-3A107C314E71}"/>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5" name="Shape 545">
            <a:extLst>
              <a:ext uri="{FF2B5EF4-FFF2-40B4-BE49-F238E27FC236}">
                <a16:creationId xmlns:a16="http://schemas.microsoft.com/office/drawing/2014/main" xmlns="" id="{029F0C9A-A323-4923-93E8-3292DCCA9BCB}"/>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B232146A-95B2-413A-87D1-E999BF08B07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aphicFrame>
        <p:nvGraphicFramePr>
          <p:cNvPr id="995" name="Shape 995"/>
          <p:cNvGraphicFramePr/>
          <p:nvPr>
            <p:extLst>
              <p:ext uri="{D42A27DB-BD31-4B8C-83A1-F6EECF244321}">
                <p14:modId xmlns:p14="http://schemas.microsoft.com/office/powerpoint/2010/main" val="4039690238"/>
              </p:ext>
            </p:extLst>
          </p:nvPr>
        </p:nvGraphicFramePr>
        <p:xfrm>
          <a:off x="927402" y="2524096"/>
          <a:ext cx="10878180" cy="2100041"/>
        </p:xfrm>
        <a:graphic>
          <a:graphicData uri="http://schemas.openxmlformats.org/drawingml/2006/table">
            <a:tbl>
              <a:tblPr>
                <a:noFill/>
                <a:tableStyleId>{E1E1A81E-7EFA-48D1-AD55-F04F4CB29770}</a:tableStyleId>
              </a:tblPr>
              <a:tblGrid>
                <a:gridCol w="2743073">
                  <a:extLst>
                    <a:ext uri="{9D8B030D-6E8A-4147-A177-3AD203B41FA5}">
                      <a16:colId xmlns:a16="http://schemas.microsoft.com/office/drawing/2014/main" xmlns="" val="20000"/>
                    </a:ext>
                  </a:extLst>
                </a:gridCol>
                <a:gridCol w="1054450">
                  <a:extLst>
                    <a:ext uri="{9D8B030D-6E8A-4147-A177-3AD203B41FA5}">
                      <a16:colId xmlns:a16="http://schemas.microsoft.com/office/drawing/2014/main" xmlns="" val="20001"/>
                    </a:ext>
                  </a:extLst>
                </a:gridCol>
                <a:gridCol w="7080657">
                  <a:extLst>
                    <a:ext uri="{9D8B030D-6E8A-4147-A177-3AD203B41FA5}">
                      <a16:colId xmlns:a16="http://schemas.microsoft.com/office/drawing/2014/main" xmlns="" val="20002"/>
                    </a:ext>
                  </a:extLst>
                </a:gridCol>
              </a:tblGrid>
              <a:tr h="801501">
                <a:tc rowSpan="3">
                  <a:txBody>
                    <a:bodyPr/>
                    <a:lstStyle/>
                    <a:p>
                      <a:pPr lvl="0" rtl="0">
                        <a:lnSpc>
                          <a:spcPct val="100000"/>
                        </a:lnSpc>
                        <a:spcBef>
                          <a:spcPts val="0"/>
                        </a:spcBef>
                        <a:buNone/>
                      </a:pPr>
                      <a:endParaRPr>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E7E7E"/>
                          </a:solidFill>
                          <a:latin typeface="Calibri"/>
                          <a:ea typeface="Calibri"/>
                          <a:cs typeface="Calibri"/>
                          <a:sym typeface="Calibri"/>
                        </a:rPr>
                        <a:t>Comedy site states that </a:t>
                      </a:r>
                      <a:r>
                        <a:rPr lang="en-US" dirty="0" err="1">
                          <a:solidFill>
                            <a:srgbClr val="7E7E7E"/>
                          </a:solidFill>
                          <a:latin typeface="Calibri"/>
                          <a:ea typeface="Calibri"/>
                          <a:cs typeface="Calibri"/>
                          <a:sym typeface="Calibri"/>
                        </a:rPr>
                        <a:t>Fillon</a:t>
                      </a:r>
                      <a:r>
                        <a:rPr lang="en-US" dirty="0">
                          <a:solidFill>
                            <a:srgbClr val="7E7E7E"/>
                          </a:solidFill>
                          <a:latin typeface="Calibri"/>
                          <a:ea typeface="Calibri"/>
                          <a:cs typeface="Calibri"/>
                          <a:sym typeface="Calibri"/>
                        </a:rPr>
                        <a:t> will maintain his candidacy in the second round.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9326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E7E7E"/>
                          </a:solidFill>
                          <a:latin typeface="Calibri"/>
                          <a:ea typeface="Calibri"/>
                          <a:cs typeface="Calibri"/>
                          <a:sym typeface="Calibri"/>
                        </a:rPr>
                        <a:t>“Non </a:t>
                      </a:r>
                      <a:r>
                        <a:rPr lang="en-US" dirty="0" err="1">
                          <a:solidFill>
                            <a:srgbClr val="7E7E7E"/>
                          </a:solidFill>
                          <a:latin typeface="Calibri"/>
                          <a:ea typeface="Calibri"/>
                          <a:cs typeface="Calibri"/>
                          <a:sym typeface="Calibri"/>
                        </a:rPr>
                        <a:t>c’est</a:t>
                      </a:r>
                      <a:r>
                        <a:rPr lang="en-US" dirty="0">
                          <a:solidFill>
                            <a:srgbClr val="7E7E7E"/>
                          </a:solidFill>
                          <a:latin typeface="Calibri"/>
                          <a:ea typeface="Calibri"/>
                          <a:cs typeface="Calibri"/>
                          <a:sym typeface="Calibri"/>
                        </a:rPr>
                        <a:t> le </a:t>
                      </a:r>
                      <a:r>
                        <a:rPr lang="en-US" dirty="0" err="1">
                          <a:solidFill>
                            <a:srgbClr val="7E7E7E"/>
                          </a:solidFill>
                          <a:latin typeface="Calibri"/>
                          <a:ea typeface="Calibri"/>
                          <a:cs typeface="Calibri"/>
                          <a:sym typeface="Calibri"/>
                        </a:rPr>
                        <a:t>Gorafi</a:t>
                      </a:r>
                      <a:r>
                        <a:rPr lang="en-US" dirty="0">
                          <a:solidFill>
                            <a:srgbClr val="7E7E7E"/>
                          </a:solidFill>
                          <a:latin typeface="Calibri"/>
                          <a:ea typeface="Calibri"/>
                          <a:cs typeface="Calibri"/>
                          <a:sym typeface="Calibri"/>
                        </a:rPr>
                        <a:t>. Une </a:t>
                      </a:r>
                      <a:r>
                        <a:rPr lang="en-US" dirty="0" err="1">
                          <a:solidFill>
                            <a:srgbClr val="7E7E7E"/>
                          </a:solidFill>
                          <a:latin typeface="Calibri"/>
                          <a:ea typeface="Calibri"/>
                          <a:cs typeface="Calibri"/>
                          <a:sym typeface="Calibri"/>
                        </a:rPr>
                        <a:t>intox</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Ils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ont</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parfois</a:t>
                      </a:r>
                      <a:r>
                        <a:rPr lang="en-US" dirty="0">
                          <a:solidFill>
                            <a:srgbClr val="7E7E7E"/>
                          </a:solidFill>
                          <a:latin typeface="Calibri"/>
                          <a:ea typeface="Calibri"/>
                          <a:cs typeface="Calibri"/>
                          <a:sym typeface="Calibri"/>
                        </a:rPr>
                        <a:t> un </a:t>
                      </a:r>
                      <a:r>
                        <a:rPr lang="en-US" dirty="0" err="1">
                          <a:solidFill>
                            <a:srgbClr val="7E7E7E"/>
                          </a:solidFill>
                          <a:latin typeface="Calibri"/>
                          <a:ea typeface="Calibri"/>
                          <a:cs typeface="Calibri"/>
                          <a:sym typeface="Calibri"/>
                        </a:rPr>
                        <a:t>humour</a:t>
                      </a:r>
                      <a:r>
                        <a:rPr lang="en-US" dirty="0">
                          <a:solidFill>
                            <a:srgbClr val="7E7E7E"/>
                          </a:solidFill>
                          <a:latin typeface="Calibri"/>
                          <a:ea typeface="Calibri"/>
                          <a:cs typeface="Calibri"/>
                          <a:sym typeface="Calibri"/>
                        </a:rPr>
                        <a:t> un </a:t>
                      </a:r>
                      <a:r>
                        <a:rPr lang="en-US" dirty="0" err="1">
                          <a:solidFill>
                            <a:srgbClr val="7E7E7E"/>
                          </a:solidFill>
                          <a:latin typeface="Calibri"/>
                          <a:ea typeface="Calibri"/>
                          <a:cs typeface="Calibri"/>
                          <a:sym typeface="Calibri"/>
                        </a:rPr>
                        <a:t>peu</a:t>
                      </a: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particulier</a:t>
                      </a:r>
                      <a:r>
                        <a:rPr lang="en-US"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70528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No, this is the </a:t>
                      </a:r>
                      <a:r>
                        <a:rPr lang="en-US" dirty="0" err="1">
                          <a:solidFill>
                            <a:srgbClr val="7E7E7E"/>
                          </a:solidFill>
                          <a:latin typeface="Calibri"/>
                          <a:ea typeface="Calibri"/>
                          <a:cs typeface="Calibri"/>
                          <a:sym typeface="Calibri"/>
                        </a:rPr>
                        <a:t>Gorafi</a:t>
                      </a:r>
                      <a:r>
                        <a:rPr lang="en-US" dirty="0">
                          <a:solidFill>
                            <a:srgbClr val="7E7E7E"/>
                          </a:solidFill>
                          <a:latin typeface="Calibri"/>
                          <a:ea typeface="Calibri"/>
                          <a:cs typeface="Calibri"/>
                          <a:sym typeface="Calibri"/>
                        </a:rPr>
                        <a:t>. A hoax. Sometimes they have a somewhat special </a:t>
                      </a:r>
                      <a:r>
                        <a:rPr lang="en-US" dirty="0" err="1">
                          <a:solidFill>
                            <a:srgbClr val="7E7E7E"/>
                          </a:solidFill>
                          <a:latin typeface="Calibri"/>
                          <a:ea typeface="Calibri"/>
                          <a:cs typeface="Calibri"/>
                          <a:sym typeface="Calibri"/>
                        </a:rPr>
                        <a:t>humour</a:t>
                      </a:r>
                      <a:r>
                        <a:rPr lang="en-US"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996" name="Shape 996"/>
          <p:cNvGraphicFramePr/>
          <p:nvPr>
            <p:extLst>
              <p:ext uri="{D42A27DB-BD31-4B8C-83A1-F6EECF244321}">
                <p14:modId xmlns:p14="http://schemas.microsoft.com/office/powerpoint/2010/main" val="3791889473"/>
              </p:ext>
            </p:extLst>
          </p:nvPr>
        </p:nvGraphicFramePr>
        <p:xfrm>
          <a:off x="927402" y="4788975"/>
          <a:ext cx="10869825" cy="1697098"/>
        </p:xfrm>
        <a:graphic>
          <a:graphicData uri="http://schemas.openxmlformats.org/drawingml/2006/table">
            <a:tbl>
              <a:tblPr>
                <a:noFill/>
                <a:tableStyleId>{E1E1A81E-7EFA-48D1-AD55-F04F4CB29770}</a:tableStyleId>
              </a:tblPr>
              <a:tblGrid>
                <a:gridCol w="2743023">
                  <a:extLst>
                    <a:ext uri="{9D8B030D-6E8A-4147-A177-3AD203B41FA5}">
                      <a16:colId xmlns:a16="http://schemas.microsoft.com/office/drawing/2014/main" xmlns="" val="20000"/>
                    </a:ext>
                  </a:extLst>
                </a:gridCol>
                <a:gridCol w="1054500">
                  <a:extLst>
                    <a:ext uri="{9D8B030D-6E8A-4147-A177-3AD203B41FA5}">
                      <a16:colId xmlns:a16="http://schemas.microsoft.com/office/drawing/2014/main" xmlns="" val="20001"/>
                    </a:ext>
                  </a:extLst>
                </a:gridCol>
                <a:gridCol w="7072302">
                  <a:extLst>
                    <a:ext uri="{9D8B030D-6E8A-4147-A177-3AD203B41FA5}">
                      <a16:colId xmlns:a16="http://schemas.microsoft.com/office/drawing/2014/main" xmlns="" val="20002"/>
                    </a:ext>
                  </a:extLst>
                </a:gridCol>
              </a:tblGrid>
              <a:tr h="565100">
                <a:tc rowSpan="3">
                  <a:txBody>
                    <a:bodyPr/>
                    <a:lstStyle/>
                    <a:p>
                      <a:pPr lvl="0" rtl="0">
                        <a:lnSpc>
                          <a:spcPct val="100000"/>
                        </a:lnSpc>
                        <a:spcBef>
                          <a:spcPts val="0"/>
                        </a:spcBef>
                        <a:buNone/>
                      </a:pPr>
                      <a:endParaRPr dirty="0">
                        <a:solidFill>
                          <a:srgbClr val="7E7E7E"/>
                        </a:solidFill>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a:solidFill>
                            <a:srgbClr val="7E7E7E"/>
                          </a:solidFill>
                          <a:latin typeface="Calibri"/>
                          <a:ea typeface="Calibri"/>
                          <a:cs typeface="Calibri"/>
                          <a:sym typeface="Calibri"/>
                        </a:rPr>
                        <a:t>Macron supposedly declared the sentence cited.</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0" rtl="0">
                        <a:lnSpc>
                          <a:spcPct val="90000"/>
                        </a:lnSpc>
                        <a:spcBef>
                          <a:spcPts val="0"/>
                        </a:spcBef>
                        <a:buNone/>
                      </a:pPr>
                      <a:r>
                        <a:rPr lang="en-US" dirty="0">
                          <a:solidFill>
                            <a:srgbClr val="7E7E7E"/>
                          </a:solidFill>
                          <a:latin typeface="Calibri"/>
                          <a:ea typeface="Calibri"/>
                          <a:cs typeface="Calibri"/>
                          <a:sym typeface="Calibri"/>
                        </a:rPr>
                        <a:t>“</a:t>
                      </a:r>
                      <a:r>
                        <a:rPr lang="en-US" dirty="0" err="1">
                          <a:solidFill>
                            <a:srgbClr val="7E7E7E"/>
                          </a:solidFill>
                          <a:latin typeface="Calibri"/>
                          <a:ea typeface="Calibri"/>
                          <a:cs typeface="Calibri"/>
                          <a:sym typeface="Calibri"/>
                        </a:rPr>
                        <a:t>Allez</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vous</a:t>
                      </a:r>
                      <a:r>
                        <a:rPr lang="en-US" dirty="0">
                          <a:solidFill>
                            <a:srgbClr val="7E7E7E"/>
                          </a:solidFill>
                          <a:latin typeface="Calibri"/>
                          <a:ea typeface="Calibri"/>
                          <a:cs typeface="Calibri"/>
                          <a:sym typeface="Calibri"/>
                        </a:rPr>
                        <a:t> faire voter pour Macron </a:t>
                      </a:r>
                      <a:r>
                        <a:rPr lang="en-US" dirty="0" err="1">
                          <a:solidFill>
                            <a:srgbClr val="7E7E7E"/>
                          </a:solidFill>
                          <a:latin typeface="Calibri"/>
                          <a:ea typeface="Calibri"/>
                          <a:cs typeface="Calibri"/>
                          <a:sym typeface="Calibri"/>
                        </a:rPr>
                        <a:t>alors</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qu'il</a:t>
                      </a:r>
                      <a:r>
                        <a:rPr lang="en-US" dirty="0">
                          <a:solidFill>
                            <a:srgbClr val="7E7E7E"/>
                          </a:solidFill>
                          <a:latin typeface="Calibri"/>
                          <a:ea typeface="Calibri"/>
                          <a:cs typeface="Calibri"/>
                          <a:sym typeface="Calibri"/>
                        </a:rPr>
                        <a:t> se sent sale </a:t>
                      </a:r>
                      <a:r>
                        <a:rPr lang="en-US" dirty="0" err="1">
                          <a:solidFill>
                            <a:srgbClr val="7E7E7E"/>
                          </a:solidFill>
                          <a:latin typeface="Calibri"/>
                          <a:ea typeface="Calibri"/>
                          <a:cs typeface="Calibri"/>
                          <a:sym typeface="Calibri"/>
                        </a:rPr>
                        <a:t>quand</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il</a:t>
                      </a:r>
                      <a:r>
                        <a:rPr lang="en-US" dirty="0">
                          <a:solidFill>
                            <a:srgbClr val="7E7E7E"/>
                          </a:solidFill>
                          <a:latin typeface="Calibri"/>
                          <a:ea typeface="Calibri"/>
                          <a:cs typeface="Calibri"/>
                          <a:sym typeface="Calibri"/>
                        </a:rPr>
                        <a:t> </a:t>
                      </a:r>
                      <a:r>
                        <a:rPr lang="en-US" dirty="0" err="1">
                          <a:solidFill>
                            <a:srgbClr val="7E7E7E"/>
                          </a:solidFill>
                          <a:latin typeface="Calibri"/>
                          <a:ea typeface="Calibri"/>
                          <a:cs typeface="Calibri"/>
                          <a:sym typeface="Calibri"/>
                        </a:rPr>
                        <a:t>serre</a:t>
                      </a:r>
                      <a:r>
                        <a:rPr lang="en-US" dirty="0">
                          <a:solidFill>
                            <a:srgbClr val="7E7E7E"/>
                          </a:solidFill>
                          <a:latin typeface="Calibri"/>
                          <a:ea typeface="Calibri"/>
                          <a:cs typeface="Calibri"/>
                          <a:sym typeface="Calibri"/>
                        </a:rPr>
                        <a:t> la main d'un </a:t>
                      </a:r>
                      <a:r>
                        <a:rPr lang="en-US" dirty="0" err="1">
                          <a:solidFill>
                            <a:srgbClr val="7E7E7E"/>
                          </a:solidFill>
                          <a:latin typeface="Calibri"/>
                          <a:ea typeface="Calibri"/>
                          <a:cs typeface="Calibri"/>
                          <a:sym typeface="Calibri"/>
                        </a:rPr>
                        <a:t>pauvre</a:t>
                      </a:r>
                      <a:r>
                        <a:rPr lang="en-US"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lvl="0" rtl="0">
                        <a:lnSpc>
                          <a:spcPct val="100000"/>
                        </a:lnSpc>
                        <a:spcBef>
                          <a:spcPts val="0"/>
                        </a:spcBef>
                        <a:buNone/>
                      </a:pPr>
                      <a:r>
                        <a:rPr lang="en-US">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lvl="0" indent="-69850" rtl="0">
                        <a:lnSpc>
                          <a:spcPct val="90000"/>
                        </a:lnSpc>
                        <a:spcBef>
                          <a:spcPts val="0"/>
                        </a:spcBef>
                        <a:buClr>
                          <a:schemeClr val="dk1"/>
                        </a:buClr>
                        <a:buSzPct val="78571"/>
                        <a:buFont typeface="Arial"/>
                        <a:buNone/>
                      </a:pPr>
                      <a:r>
                        <a:rPr lang="en-US" dirty="0">
                          <a:solidFill>
                            <a:srgbClr val="7E7E7E"/>
                          </a:solidFill>
                          <a:latin typeface="Calibri"/>
                          <a:ea typeface="Calibri"/>
                          <a:cs typeface="Calibri"/>
                          <a:sym typeface="Calibri"/>
                        </a:rPr>
                        <a:t>Yeah, go and vote for Macron, it doesn’t matter if ‘he feels dirty whenever he </a:t>
                      </a:r>
                      <a:r>
                        <a:rPr lang="en-US" dirty="0" err="1">
                          <a:solidFill>
                            <a:srgbClr val="7E7E7E"/>
                          </a:solidFill>
                          <a:latin typeface="Calibri"/>
                          <a:ea typeface="Calibri"/>
                          <a:cs typeface="Calibri"/>
                          <a:sym typeface="Calibri"/>
                        </a:rPr>
                        <a:t>shooks</a:t>
                      </a:r>
                      <a:r>
                        <a:rPr lang="en-US" dirty="0">
                          <a:solidFill>
                            <a:srgbClr val="7E7E7E"/>
                          </a:solidFill>
                          <a:latin typeface="Calibri"/>
                          <a:ea typeface="Calibri"/>
                          <a:cs typeface="Calibri"/>
                          <a:sym typeface="Calibri"/>
                        </a:rPr>
                        <a:t> hands with a poor man’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997" name="Shape 99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Misunderstood comedy</a:t>
            </a:r>
            <a:endParaRPr lang="en-US" sz="3600" b="1" dirty="0">
              <a:solidFill>
                <a:srgbClr val="243049"/>
              </a:solidFill>
            </a:endParaRPr>
          </a:p>
        </p:txBody>
      </p:sp>
      <p:grpSp>
        <p:nvGrpSpPr>
          <p:cNvPr id="3" name="Group 2"/>
          <p:cNvGrpSpPr/>
          <p:nvPr/>
        </p:nvGrpSpPr>
        <p:grpSpPr>
          <a:xfrm>
            <a:off x="1036944" y="2565221"/>
            <a:ext cx="2555903" cy="2008345"/>
            <a:chOff x="1036944" y="1914121"/>
            <a:chExt cx="3214379" cy="2525754"/>
          </a:xfrm>
        </p:grpSpPr>
        <p:pic>
          <p:nvPicPr>
            <p:cNvPr id="1000" name="Shape 100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36944" y="3936525"/>
              <a:ext cx="3214379" cy="503350"/>
            </a:xfrm>
            <a:prstGeom prst="rect">
              <a:avLst/>
            </a:prstGeom>
            <a:noFill/>
            <a:ln>
              <a:noFill/>
            </a:ln>
          </p:spPr>
        </p:pic>
        <p:pic>
          <p:nvPicPr>
            <p:cNvPr id="1001" name="Shape 100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45544" y="1914121"/>
              <a:ext cx="2597187" cy="2022399"/>
            </a:xfrm>
            <a:prstGeom prst="rect">
              <a:avLst/>
            </a:prstGeom>
            <a:noFill/>
            <a:ln>
              <a:noFill/>
            </a:ln>
          </p:spPr>
        </p:pic>
      </p:gr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0110" y="4873167"/>
            <a:ext cx="2237404" cy="1520223"/>
          </a:xfrm>
          <a:prstGeom prst="rect">
            <a:avLst/>
          </a:prstGeom>
        </p:spPr>
      </p:pic>
      <p:sp>
        <p:nvSpPr>
          <p:cNvPr id="12" name="Rectangle 11"/>
          <p:cNvSpPr/>
          <p:nvPr/>
        </p:nvSpPr>
        <p:spPr>
          <a:xfrm>
            <a:off x="1280206" y="4180618"/>
            <a:ext cx="591669" cy="93736"/>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Shape 544">
            <a:extLst>
              <a:ext uri="{FF2B5EF4-FFF2-40B4-BE49-F238E27FC236}">
                <a16:creationId xmlns:a16="http://schemas.microsoft.com/office/drawing/2014/main" xmlns="" id="{38AFB8C8-7F8D-434C-8D13-B5FBA8A1DA7C}"/>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6" name="Shape 545">
            <a:extLst>
              <a:ext uri="{FF2B5EF4-FFF2-40B4-BE49-F238E27FC236}">
                <a16:creationId xmlns:a16="http://schemas.microsoft.com/office/drawing/2014/main" xmlns="" id="{151389CF-B5DE-4DC8-88EB-0926DF5CBD9B}"/>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8" action="ppaction://hlinksldjump"/>
                        </a:rPr>
                        <a:t>Summary of the </a:t>
                      </a:r>
                      <a:r>
                        <a:rPr lang="en-US" sz="1200" i="1" dirty="0" err="1">
                          <a:hlinkClick r:id="rId8" action="ppaction://hlinksldjump"/>
                        </a:rPr>
                        <a:t>b</a:t>
                      </a:r>
                      <a:r>
                        <a:rPr lang="en-US" sz="1200" i="1" u="none" strike="noStrike" cap="none" dirty="0" err="1">
                          <a:hlinkClick r:id="rId8"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9"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10"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4" name="Rectangle 13">
            <a:extLst>
              <a:ext uri="{FF2B5EF4-FFF2-40B4-BE49-F238E27FC236}">
                <a16:creationId xmlns:a16="http://schemas.microsoft.com/office/drawing/2014/main" xmlns="" id="{F7DBB5EF-AC5A-427B-AA00-3CFDA2F74C7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graphicFrame>
        <p:nvGraphicFramePr>
          <p:cNvPr id="1007" name="Shape 1007"/>
          <p:cNvGraphicFramePr/>
          <p:nvPr>
            <p:extLst>
              <p:ext uri="{D42A27DB-BD31-4B8C-83A1-F6EECF244321}">
                <p14:modId xmlns:p14="http://schemas.microsoft.com/office/powerpoint/2010/main" val="3510407613"/>
              </p:ext>
            </p:extLst>
          </p:nvPr>
        </p:nvGraphicFramePr>
        <p:xfrm>
          <a:off x="927402" y="2941885"/>
          <a:ext cx="10903245" cy="1767150"/>
        </p:xfrm>
        <a:graphic>
          <a:graphicData uri="http://schemas.openxmlformats.org/drawingml/2006/table">
            <a:tbl>
              <a:tblPr>
                <a:noFill/>
                <a:tableStyleId>{E1E1A81E-7EFA-48D1-AD55-F04F4CB29770}</a:tableStyleId>
              </a:tblPr>
              <a:tblGrid>
                <a:gridCol w="2849048">
                  <a:extLst>
                    <a:ext uri="{9D8B030D-6E8A-4147-A177-3AD203B41FA5}">
                      <a16:colId xmlns:a16="http://schemas.microsoft.com/office/drawing/2014/main" xmlns="" val="20000"/>
                    </a:ext>
                  </a:extLst>
                </a:gridCol>
                <a:gridCol w="1111211">
                  <a:extLst>
                    <a:ext uri="{9D8B030D-6E8A-4147-A177-3AD203B41FA5}">
                      <a16:colId xmlns:a16="http://schemas.microsoft.com/office/drawing/2014/main" xmlns="" val="20001"/>
                    </a:ext>
                  </a:extLst>
                </a:gridCol>
                <a:gridCol w="6942986">
                  <a:extLst>
                    <a:ext uri="{9D8B030D-6E8A-4147-A177-3AD203B41FA5}">
                      <a16:colId xmlns:a16="http://schemas.microsoft.com/office/drawing/2014/main" xmlns="" val="20002"/>
                    </a:ext>
                  </a:extLst>
                </a:gridCol>
              </a:tblGrid>
              <a:tr h="649525">
                <a:tc rowSpan="3">
                  <a:txBody>
                    <a:bodyPr/>
                    <a:lstStyle/>
                    <a:p>
                      <a:pPr lvl="0" rtl="0">
                        <a:lnSpc>
                          <a:spcPct val="100000"/>
                        </a:lnSpc>
                        <a:spcBef>
                          <a:spcPts val="0"/>
                        </a:spcBef>
                        <a:buNone/>
                      </a:pPr>
                      <a:endParaRPr dirty="0">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US" sz="1400" b="0" i="0" u="none" strike="noStrike" cap="none"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400" b="0" i="0" u="none" strike="noStrike" cap="none" dirty="0">
                          <a:solidFill>
                            <a:srgbClr val="7E7E7E"/>
                          </a:solidFill>
                          <a:latin typeface="Calibri"/>
                          <a:ea typeface="Calibri"/>
                          <a:cs typeface="Calibri"/>
                          <a:sym typeface="Calibri"/>
                        </a:rPr>
                        <a:t>The comedy site comes up with the citation that ‘he feels dirty whenever he </a:t>
                      </a:r>
                      <a:r>
                        <a:rPr lang="en-US" sz="1400" b="0" i="0" u="none" strike="noStrike" cap="none" dirty="0" err="1">
                          <a:solidFill>
                            <a:srgbClr val="7E7E7E"/>
                          </a:solidFill>
                          <a:latin typeface="Calibri"/>
                          <a:ea typeface="Calibri"/>
                          <a:cs typeface="Calibri"/>
                          <a:sym typeface="Calibri"/>
                        </a:rPr>
                        <a:t>shooks</a:t>
                      </a:r>
                      <a:r>
                        <a:rPr lang="en-US" sz="1400" b="0" i="0" u="none" strike="noStrike" cap="none" dirty="0">
                          <a:solidFill>
                            <a:srgbClr val="7E7E7E"/>
                          </a:solidFill>
                          <a:latin typeface="Calibri"/>
                          <a:ea typeface="Calibri"/>
                          <a:cs typeface="Calibri"/>
                          <a:sym typeface="Calibri"/>
                        </a:rPr>
                        <a:t> hands with a poor man’. </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611400">
                <a:tc vMerge="1">
                  <a:txBody>
                    <a:bodyPr/>
                    <a:lstStyle/>
                    <a:p>
                      <a:endParaRPr lang="en-US"/>
                    </a:p>
                  </a:txBody>
                  <a:tcPr/>
                </a:tc>
                <a:tc>
                  <a:txBody>
                    <a:bodyPr/>
                    <a:lstStyle/>
                    <a:p>
                      <a:pPr marR="0" lvl="0" algn="l" rtl="0">
                        <a:lnSpc>
                          <a:spcPct val="100000"/>
                        </a:lnSpc>
                        <a:spcBef>
                          <a:spcPts val="0"/>
                        </a:spcBef>
                        <a:spcAft>
                          <a:spcPts val="0"/>
                        </a:spcAft>
                        <a:buNone/>
                      </a:pPr>
                      <a:r>
                        <a:rPr lang="en-US" sz="1400" b="0" i="0" u="none" strike="noStrike" cap="none">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400" b="0" i="0" u="none" strike="noStrike" cap="none" dirty="0">
                          <a:solidFill>
                            <a:srgbClr val="7E7E7E"/>
                          </a:solidFill>
                          <a:latin typeface="Calibri"/>
                          <a:ea typeface="Calibri"/>
                          <a:cs typeface="Calibri"/>
                          <a:sym typeface="Calibri"/>
                        </a:rPr>
                        <a:t>“</a:t>
                      </a:r>
                      <a:r>
                        <a:rPr lang="en-US" sz="1400" b="0" i="0" u="none" strike="noStrike" cap="none" dirty="0" err="1">
                          <a:solidFill>
                            <a:srgbClr val="7E7E7E"/>
                          </a:solidFill>
                          <a:latin typeface="Calibri"/>
                          <a:ea typeface="Calibri"/>
                          <a:cs typeface="Calibri"/>
                          <a:sym typeface="Calibri"/>
                        </a:rPr>
                        <a:t>mais</a:t>
                      </a:r>
                      <a:r>
                        <a:rPr lang="en-US" sz="1400" b="0" i="0" u="none" strike="noStrike" cap="none" dirty="0">
                          <a:solidFill>
                            <a:srgbClr val="7E7E7E"/>
                          </a:solidFill>
                          <a:latin typeface="Calibri"/>
                          <a:ea typeface="Calibri"/>
                          <a:cs typeface="Calibri"/>
                          <a:sym typeface="Calibri"/>
                        </a:rPr>
                        <a:t> les paroles de macron ne </a:t>
                      </a:r>
                      <a:r>
                        <a:rPr lang="en-US" sz="1400" b="0" i="0" u="none" strike="noStrike" cap="none" dirty="0" err="1">
                          <a:solidFill>
                            <a:srgbClr val="7E7E7E"/>
                          </a:solidFill>
                          <a:latin typeface="Calibri"/>
                          <a:ea typeface="Calibri"/>
                          <a:cs typeface="Calibri"/>
                          <a:sym typeface="Calibri"/>
                        </a:rPr>
                        <a:t>sont</a:t>
                      </a:r>
                      <a:r>
                        <a:rPr lang="en-US" sz="1400" b="0" i="0" u="none" strike="noStrike" cap="none" dirty="0">
                          <a:solidFill>
                            <a:srgbClr val="7E7E7E"/>
                          </a:solidFill>
                          <a:latin typeface="Calibri"/>
                          <a:ea typeface="Calibri"/>
                          <a:cs typeface="Calibri"/>
                          <a:sym typeface="Calibri"/>
                        </a:rPr>
                        <a:t> pas </a:t>
                      </a:r>
                      <a:r>
                        <a:rPr lang="en-US" sz="1400" b="0" i="0" u="none" strike="noStrike" cap="none" dirty="0" err="1">
                          <a:solidFill>
                            <a:srgbClr val="7E7E7E"/>
                          </a:solidFill>
                          <a:latin typeface="Calibri"/>
                          <a:ea typeface="Calibri"/>
                          <a:cs typeface="Calibri"/>
                          <a:sym typeface="Calibri"/>
                        </a:rPr>
                        <a:t>satyrique</a:t>
                      </a:r>
                      <a:r>
                        <a:rPr lang="en-US" sz="1400" b="0" i="0" u="none" strike="noStrike" cap="none"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506225">
                <a:tc vMerge="1">
                  <a:txBody>
                    <a:bodyPr/>
                    <a:lstStyle/>
                    <a:p>
                      <a:endParaRPr lang="en-US"/>
                    </a:p>
                  </a:txBody>
                  <a:tcPr/>
                </a:tc>
                <a:tc>
                  <a:txBody>
                    <a:bodyPr/>
                    <a:lstStyle/>
                    <a:p>
                      <a:pPr marR="0" lvl="0" algn="l" rtl="0">
                        <a:lnSpc>
                          <a:spcPct val="100000"/>
                        </a:lnSpc>
                        <a:spcBef>
                          <a:spcPts val="0"/>
                        </a:spcBef>
                        <a:spcAft>
                          <a:spcPts val="0"/>
                        </a:spcAft>
                        <a:buNone/>
                      </a:pPr>
                      <a:r>
                        <a:rPr lang="en-US" sz="1400" b="0" i="0" u="none" strike="noStrike" cap="none">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78571"/>
                        <a:buFont typeface="Arial"/>
                        <a:buNone/>
                      </a:pPr>
                      <a:r>
                        <a:rPr lang="en-US" sz="1400" b="0" i="0" u="none" strike="noStrike" cap="none" dirty="0">
                          <a:solidFill>
                            <a:srgbClr val="7E7E7E"/>
                          </a:solidFill>
                          <a:latin typeface="Calibri"/>
                          <a:ea typeface="Calibri"/>
                          <a:cs typeface="Calibri"/>
                          <a:sym typeface="Calibri"/>
                        </a:rPr>
                        <a:t>OK, but Macron’s words are not </a:t>
                      </a:r>
                      <a:r>
                        <a:rPr lang="en-US" sz="1400" b="0" i="0" u="none" strike="noStrike" cap="none" dirty="0" err="1">
                          <a:solidFill>
                            <a:srgbClr val="7E7E7E"/>
                          </a:solidFill>
                          <a:latin typeface="Calibri"/>
                          <a:ea typeface="Calibri"/>
                          <a:cs typeface="Calibri"/>
                          <a:sym typeface="Calibri"/>
                        </a:rPr>
                        <a:t>satyrical</a:t>
                      </a:r>
                      <a:r>
                        <a:rPr lang="en-US" sz="1400" b="0" i="0" u="none" strike="noStrike" cap="none" dirty="0">
                          <a:solidFill>
                            <a:srgbClr val="7E7E7E"/>
                          </a:solidFill>
                          <a:latin typeface="Calibri"/>
                          <a:ea typeface="Calibri"/>
                          <a:cs typeface="Calibri"/>
                          <a:sym typeface="Calibri"/>
                        </a:rPr>
                        <a: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1008" name="Shape 1008"/>
          <p:cNvGraphicFramePr/>
          <p:nvPr>
            <p:extLst>
              <p:ext uri="{D42A27DB-BD31-4B8C-83A1-F6EECF244321}">
                <p14:modId xmlns:p14="http://schemas.microsoft.com/office/powerpoint/2010/main" val="3562737735"/>
              </p:ext>
            </p:extLst>
          </p:nvPr>
        </p:nvGraphicFramePr>
        <p:xfrm>
          <a:off x="927402" y="4839481"/>
          <a:ext cx="10886535" cy="1526410"/>
        </p:xfrm>
        <a:graphic>
          <a:graphicData uri="http://schemas.openxmlformats.org/drawingml/2006/table">
            <a:tbl>
              <a:tblPr>
                <a:noFill/>
                <a:tableStyleId>{E1E1A81E-7EFA-48D1-AD55-F04F4CB29770}</a:tableStyleId>
              </a:tblPr>
              <a:tblGrid>
                <a:gridCol w="2874112">
                  <a:extLst>
                    <a:ext uri="{9D8B030D-6E8A-4147-A177-3AD203B41FA5}">
                      <a16:colId xmlns:a16="http://schemas.microsoft.com/office/drawing/2014/main" xmlns="" val="20000"/>
                    </a:ext>
                  </a:extLst>
                </a:gridCol>
                <a:gridCol w="1094502">
                  <a:extLst>
                    <a:ext uri="{9D8B030D-6E8A-4147-A177-3AD203B41FA5}">
                      <a16:colId xmlns:a16="http://schemas.microsoft.com/office/drawing/2014/main" xmlns="" val="20001"/>
                    </a:ext>
                  </a:extLst>
                </a:gridCol>
                <a:gridCol w="6917921">
                  <a:extLst>
                    <a:ext uri="{9D8B030D-6E8A-4147-A177-3AD203B41FA5}">
                      <a16:colId xmlns:a16="http://schemas.microsoft.com/office/drawing/2014/main" xmlns="" val="20002"/>
                    </a:ext>
                  </a:extLst>
                </a:gridCol>
              </a:tblGrid>
              <a:tr h="565100">
                <a:tc rowSpan="3">
                  <a:txBody>
                    <a:bodyPr/>
                    <a:lstStyle/>
                    <a:p>
                      <a:pPr lvl="0" rtl="0">
                        <a:lnSpc>
                          <a:spcPct val="100000"/>
                        </a:lnSpc>
                        <a:spcBef>
                          <a:spcPts val="0"/>
                        </a:spcBef>
                        <a:buNone/>
                      </a:pPr>
                      <a:endParaRPr>
                        <a:latin typeface="Calibri"/>
                        <a:ea typeface="Calibri"/>
                        <a:cs typeface="Calibri"/>
                        <a:sym typeface="Calibri"/>
                      </a:endParaRP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R="0" lvl="0" algn="l" rtl="0">
                        <a:lnSpc>
                          <a:spcPct val="100000"/>
                        </a:lnSpc>
                        <a:spcBef>
                          <a:spcPts val="0"/>
                        </a:spcBef>
                        <a:spcAft>
                          <a:spcPts val="0"/>
                        </a:spcAft>
                        <a:buNone/>
                      </a:pPr>
                      <a:r>
                        <a:rPr lang="en-US" sz="1400" b="0" i="0" u="none" strike="noStrike" cap="none" dirty="0">
                          <a:solidFill>
                            <a:srgbClr val="7E7E7E"/>
                          </a:solidFill>
                          <a:latin typeface="Calibri"/>
                          <a:ea typeface="Calibri"/>
                          <a:cs typeface="Calibri"/>
                          <a:sym typeface="Calibri"/>
                        </a:rPr>
                        <a:t>Context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400" b="0" i="0" u="none" strike="noStrike" cap="none" dirty="0">
                          <a:solidFill>
                            <a:srgbClr val="7E7E7E"/>
                          </a:solidFill>
                          <a:latin typeface="Calibri"/>
                          <a:ea typeface="Calibri"/>
                          <a:cs typeface="Calibri"/>
                          <a:sym typeface="Calibri"/>
                        </a:rPr>
                        <a:t>Macron’s plan is to legally reintroduce child </a:t>
                      </a:r>
                      <a:r>
                        <a:rPr lang="en-US" sz="1400" b="0" i="0" u="none" strike="noStrike" cap="none" dirty="0" err="1">
                          <a:solidFill>
                            <a:srgbClr val="7E7E7E"/>
                          </a:solidFill>
                          <a:latin typeface="Calibri"/>
                          <a:ea typeface="Calibri"/>
                          <a:cs typeface="Calibri"/>
                          <a:sym typeface="Calibri"/>
                        </a:rPr>
                        <a:t>labour</a:t>
                      </a:r>
                      <a:r>
                        <a:rPr lang="en-US" sz="1400" b="0" i="0" u="none" strike="noStrike" cap="none" dirty="0">
                          <a:solidFill>
                            <a:srgbClr val="7E7E7E"/>
                          </a:solidFill>
                          <a:latin typeface="Calibri"/>
                          <a:ea typeface="Calibri"/>
                          <a:cs typeface="Calibri"/>
                          <a:sym typeface="Calibri"/>
                        </a:rPr>
                        <a:t>- announces the comedy site.</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0"/>
                  </a:ext>
                </a:extLst>
              </a:tr>
              <a:tr h="565100">
                <a:tc vMerge="1">
                  <a:txBody>
                    <a:bodyPr/>
                    <a:lstStyle/>
                    <a:p>
                      <a:endParaRPr lang="en-US"/>
                    </a:p>
                  </a:txBody>
                  <a:tcPr/>
                </a:tc>
                <a:tc>
                  <a:txBody>
                    <a:bodyPr/>
                    <a:lstStyle/>
                    <a:p>
                      <a:pPr marR="0" lvl="0" algn="l" rtl="0">
                        <a:lnSpc>
                          <a:spcPct val="100000"/>
                        </a:lnSpc>
                        <a:spcBef>
                          <a:spcPts val="0"/>
                        </a:spcBef>
                        <a:spcAft>
                          <a:spcPts val="0"/>
                        </a:spcAft>
                        <a:buNone/>
                      </a:pPr>
                      <a:r>
                        <a:rPr lang="en-US" sz="1400" b="0" i="0" u="none" strike="noStrike" cap="none">
                          <a:solidFill>
                            <a:srgbClr val="7E7E7E"/>
                          </a:solidFill>
                          <a:latin typeface="Calibri"/>
                          <a:ea typeface="Calibri"/>
                          <a:cs typeface="Calibri"/>
                          <a:sym typeface="Calibri"/>
                        </a:rPr>
                        <a:t>Original</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400" b="0" i="0" u="none" strike="noStrike" cap="none" dirty="0" err="1">
                          <a:solidFill>
                            <a:srgbClr val="7E7E7E"/>
                          </a:solidFill>
                          <a:latin typeface="Calibri"/>
                          <a:ea typeface="Calibri"/>
                          <a:cs typeface="Calibri"/>
                          <a:sym typeface="Calibri"/>
                        </a:rPr>
                        <a:t>J'aimerais</a:t>
                      </a:r>
                      <a:r>
                        <a:rPr lang="en-US" sz="1400" b="0" i="0" u="none" strike="noStrike" cap="none" dirty="0">
                          <a:solidFill>
                            <a:srgbClr val="7E7E7E"/>
                          </a:solidFill>
                          <a:latin typeface="Calibri"/>
                          <a:ea typeface="Calibri"/>
                          <a:cs typeface="Calibri"/>
                          <a:sym typeface="Calibri"/>
                        </a:rPr>
                        <a:t> savoir </a:t>
                      </a:r>
                      <a:r>
                        <a:rPr lang="en-US" sz="1400" b="0" i="0" u="none" strike="noStrike" cap="none" dirty="0" err="1">
                          <a:solidFill>
                            <a:srgbClr val="7E7E7E"/>
                          </a:solidFill>
                          <a:latin typeface="Calibri"/>
                          <a:ea typeface="Calibri"/>
                          <a:cs typeface="Calibri"/>
                          <a:sym typeface="Calibri"/>
                        </a:rPr>
                        <a:t>c'est</a:t>
                      </a:r>
                      <a:r>
                        <a:rPr lang="en-US" sz="1400" b="0" i="0" u="none" strike="noStrike" cap="none" dirty="0">
                          <a:solidFill>
                            <a:srgbClr val="7E7E7E"/>
                          </a:solidFill>
                          <a:latin typeface="Calibri"/>
                          <a:ea typeface="Calibri"/>
                          <a:cs typeface="Calibri"/>
                          <a:sym typeface="Calibri"/>
                        </a:rPr>
                        <a:t> </a:t>
                      </a:r>
                      <a:r>
                        <a:rPr lang="en-US" sz="1400" b="0" i="0" u="none" strike="noStrike" cap="none" dirty="0" err="1">
                          <a:solidFill>
                            <a:srgbClr val="7E7E7E"/>
                          </a:solidFill>
                          <a:latin typeface="Calibri"/>
                          <a:ea typeface="Calibri"/>
                          <a:cs typeface="Calibri"/>
                          <a:sym typeface="Calibri"/>
                        </a:rPr>
                        <a:t>une</a:t>
                      </a:r>
                      <a:r>
                        <a:rPr lang="en-US" sz="1400" b="0" i="0" u="none" strike="noStrike" cap="none" dirty="0">
                          <a:solidFill>
                            <a:srgbClr val="7E7E7E"/>
                          </a:solidFill>
                          <a:latin typeface="Calibri"/>
                          <a:ea typeface="Calibri"/>
                          <a:cs typeface="Calibri"/>
                          <a:sym typeface="Calibri"/>
                        </a:rPr>
                        <a:t> </a:t>
                      </a:r>
                      <a:r>
                        <a:rPr lang="en-US" sz="1400" b="0" i="0" u="none" strike="noStrike" cap="none" dirty="0" err="1">
                          <a:solidFill>
                            <a:srgbClr val="7E7E7E"/>
                          </a:solidFill>
                          <a:latin typeface="Calibri"/>
                          <a:ea typeface="Calibri"/>
                          <a:cs typeface="Calibri"/>
                          <a:sym typeface="Calibri"/>
                        </a:rPr>
                        <a:t>blague</a:t>
                      </a:r>
                      <a:r>
                        <a:rPr lang="en-US" sz="1400" b="0" i="0" u="none" strike="noStrike" cap="none" dirty="0">
                          <a:solidFill>
                            <a:srgbClr val="7E7E7E"/>
                          </a:solidFill>
                          <a:latin typeface="Calibri"/>
                          <a:ea typeface="Calibri"/>
                          <a:cs typeface="Calibri"/>
                          <a:sym typeface="Calibri"/>
                        </a:rPr>
                        <a:t> </a:t>
                      </a:r>
                      <a:r>
                        <a:rPr lang="en-US" sz="1400" b="0" i="0" u="none" strike="noStrike" cap="none" dirty="0" err="1">
                          <a:solidFill>
                            <a:srgbClr val="7E7E7E"/>
                          </a:solidFill>
                          <a:latin typeface="Calibri"/>
                          <a:ea typeface="Calibri"/>
                          <a:cs typeface="Calibri"/>
                          <a:sym typeface="Calibri"/>
                        </a:rPr>
                        <a:t>ou</a:t>
                      </a:r>
                      <a:r>
                        <a:rPr lang="en-US" sz="1400" b="0" i="0" u="none" strike="noStrike" cap="none" dirty="0">
                          <a:solidFill>
                            <a:srgbClr val="7E7E7E"/>
                          </a:solidFill>
                          <a:latin typeface="Calibri"/>
                          <a:ea typeface="Calibri"/>
                          <a:cs typeface="Calibri"/>
                          <a:sym typeface="Calibri"/>
                        </a:rPr>
                        <a:t> pas....</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1"/>
                  </a:ext>
                </a:extLst>
              </a:tr>
              <a:tr h="333150">
                <a:tc vMerge="1">
                  <a:txBody>
                    <a:bodyPr/>
                    <a:lstStyle/>
                    <a:p>
                      <a:endParaRPr lang="en-US"/>
                    </a:p>
                  </a:txBody>
                  <a:tcPr/>
                </a:tc>
                <a:tc>
                  <a:txBody>
                    <a:bodyPr/>
                    <a:lstStyle/>
                    <a:p>
                      <a:pPr marR="0" lvl="0" algn="l" rtl="0">
                        <a:lnSpc>
                          <a:spcPct val="100000"/>
                        </a:lnSpc>
                        <a:spcBef>
                          <a:spcPts val="0"/>
                        </a:spcBef>
                        <a:spcAft>
                          <a:spcPts val="0"/>
                        </a:spcAft>
                        <a:buNone/>
                      </a:pPr>
                      <a:r>
                        <a:rPr lang="en-US" sz="1400" b="0" i="0" u="none" strike="noStrike" cap="none">
                          <a:solidFill>
                            <a:srgbClr val="7E7E7E"/>
                          </a:solidFill>
                          <a:latin typeface="Calibri"/>
                          <a:ea typeface="Calibri"/>
                          <a:cs typeface="Calibri"/>
                          <a:sym typeface="Calibri"/>
                        </a:rPr>
                        <a:t>Translation</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78571"/>
                        <a:buFont typeface="Arial"/>
                        <a:buNone/>
                      </a:pPr>
                      <a:r>
                        <a:rPr lang="en-US" sz="1400" b="0" i="0" u="none" strike="noStrike" cap="none" dirty="0">
                          <a:solidFill>
                            <a:srgbClr val="7E7E7E"/>
                          </a:solidFill>
                          <a:latin typeface="Calibri"/>
                          <a:ea typeface="Calibri"/>
                          <a:cs typeface="Calibri"/>
                          <a:sym typeface="Calibri"/>
                        </a:rPr>
                        <a:t>I would like to know if this is a joke or not...</a:t>
                      </a:r>
                    </a:p>
                  </a:txBody>
                  <a:tcPr marL="91425" marR="91425" marT="91425" marB="91425" anchor="ctr">
                    <a:lnL w="9525" cap="flat" cmpd="sng">
                      <a:solidFill>
                        <a:srgbClr val="CCCCCC"/>
                      </a:solidFill>
                      <a:prstDash val="solid"/>
                      <a:round/>
                      <a:headEnd type="none" w="med" len="med"/>
                      <a:tailEnd type="none" w="med" len="med"/>
                    </a:lnL>
                    <a:lnR w="9525" cap="flat" cmpd="sng">
                      <a:solidFill>
                        <a:srgbClr val="CCCCCC"/>
                      </a:solidFill>
                      <a:prstDash val="solid"/>
                      <a:round/>
                      <a:headEnd type="none" w="med" len="med"/>
                      <a:tailEnd type="none" w="med" len="med"/>
                    </a:lnR>
                    <a:lnT w="9525" cap="flat" cmpd="sng">
                      <a:solidFill>
                        <a:srgbClr val="CCCCCC"/>
                      </a:solidFill>
                      <a:prstDash val="solid"/>
                      <a:round/>
                      <a:headEnd type="none" w="med" len="med"/>
                      <a:tailEnd type="none" w="med" len="med"/>
                    </a:lnT>
                    <a:lnB w="9525" cap="flat" cmpd="sng">
                      <a:solidFill>
                        <a:srgbClr val="CCCCCC"/>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009" name="Shape 100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buSzPct val="25000"/>
            </a:pPr>
            <a:r>
              <a:rPr lang="en-US" sz="3600" b="1" dirty="0">
                <a:solidFill>
                  <a:srgbClr val="243049"/>
                </a:solidFill>
              </a:rPr>
              <a:t/>
            </a:r>
            <a:br>
              <a:rPr lang="en-US" sz="3600" b="1" dirty="0">
                <a:solidFill>
                  <a:srgbClr val="243049"/>
                </a:solidFill>
              </a:rPr>
            </a:br>
            <a:r>
              <a:rPr lang="en-US" sz="3600" b="1" dirty="0">
                <a:solidFill>
                  <a:schemeClr val="tx1"/>
                </a:solidFill>
              </a:rPr>
              <a:t>DISCUSS BEHAVIOUR: </a:t>
            </a:r>
            <a:r>
              <a:rPr lang="en-US" sz="3600" b="1" dirty="0">
                <a:solidFill>
                  <a:schemeClr val="accent1">
                    <a:lumMod val="75000"/>
                  </a:schemeClr>
                </a:solidFill>
              </a:rPr>
              <a:t>DEBUNK</a:t>
            </a:r>
            <a:r>
              <a:rPr lang="en-US" sz="3600" b="1" dirty="0">
                <a:solidFill>
                  <a:srgbClr val="243049"/>
                </a:solidFill>
              </a:rPr>
              <a:t/>
            </a:r>
            <a:br>
              <a:rPr lang="en-US" sz="3600" b="1" dirty="0">
                <a:solidFill>
                  <a:srgbClr val="243049"/>
                </a:solidFill>
              </a:rPr>
            </a:br>
            <a:r>
              <a:rPr lang="en-US" sz="3600" b="1" dirty="0" smtClean="0">
                <a:solidFill>
                  <a:srgbClr val="243049"/>
                </a:solidFill>
              </a:rPr>
              <a:t>Misunderstood comedy</a:t>
            </a:r>
            <a:endParaRPr lang="en-US" sz="3600" b="1" dirty="0">
              <a:solidFill>
                <a:srgbClr val="243049"/>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58" y="5318522"/>
            <a:ext cx="2716152" cy="47852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9197" y="3006536"/>
            <a:ext cx="2376623" cy="1614816"/>
          </a:xfrm>
          <a:prstGeom prst="rect">
            <a:avLst/>
          </a:prstGeom>
        </p:spPr>
      </p:pic>
      <p:graphicFrame>
        <p:nvGraphicFramePr>
          <p:cNvPr id="9" name="Shape 544">
            <a:extLst>
              <a:ext uri="{FF2B5EF4-FFF2-40B4-BE49-F238E27FC236}">
                <a16:creationId xmlns:a16="http://schemas.microsoft.com/office/drawing/2014/main" xmlns="" id="{30C0CF02-6914-4231-A7D5-93EE313B3CA3}"/>
              </a:ext>
            </a:extLst>
          </p:cNvPr>
          <p:cNvGraphicFramePr/>
          <p:nvPr>
            <p:extLst>
              <p:ext uri="{D42A27DB-BD31-4B8C-83A1-F6EECF244321}">
                <p14:modId xmlns:p14="http://schemas.microsoft.com/office/powerpoint/2010/main" val="51997756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5"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6" action="ppaction://hlinksldjump"/>
                        </a:rPr>
                        <a:t>Discuss </a:t>
                      </a:r>
                      <a:r>
                        <a:rPr lang="en-US" sz="1200" u="none" strike="noStrike" cap="none" dirty="0">
                          <a:hlinkClick r:id="rId6" action="ppaction://hlinksldjump"/>
                        </a:rPr>
                        <a:t>– </a:t>
                      </a:r>
                      <a:r>
                        <a:rPr lang="en-US" sz="1200" dirty="0">
                          <a:hlinkClick r:id="rId6"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10" name="Shape 545">
            <a:extLst>
              <a:ext uri="{FF2B5EF4-FFF2-40B4-BE49-F238E27FC236}">
                <a16:creationId xmlns:a16="http://schemas.microsoft.com/office/drawing/2014/main" xmlns="" id="{AEC120FF-0652-42B7-B9EB-B9AC2CFD6020}"/>
              </a:ext>
            </a:extLst>
          </p:cNvPr>
          <p:cNvGraphicFramePr/>
          <p:nvPr>
            <p:extLst>
              <p:ext uri="{D42A27DB-BD31-4B8C-83A1-F6EECF244321}">
                <p14:modId xmlns:p14="http://schemas.microsoft.com/office/powerpoint/2010/main" val="349288043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7" action="ppaction://hlinksldjump"/>
                        </a:rPr>
                        <a:t>Summary of the </a:t>
                      </a:r>
                      <a:r>
                        <a:rPr lang="en-US" sz="1200" i="1" dirty="0" err="1">
                          <a:hlinkClick r:id="rId7" action="ppaction://hlinksldjump"/>
                        </a:rPr>
                        <a:t>b</a:t>
                      </a:r>
                      <a:r>
                        <a:rPr lang="en-US" sz="1200" i="1" u="none" strike="noStrike" cap="none" dirty="0" err="1">
                          <a:hlinkClick r:id="rId7"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t>Quotes and examples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8"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9"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2" name="Rectangle 11">
            <a:extLst>
              <a:ext uri="{FF2B5EF4-FFF2-40B4-BE49-F238E27FC236}">
                <a16:creationId xmlns:a16="http://schemas.microsoft.com/office/drawing/2014/main" xmlns="" id="{DE3173AC-E77F-4BC0-86B2-D92168DBCF9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6600" b="1" dirty="0">
                <a:solidFill>
                  <a:srgbClr val="C00000"/>
                </a:solidFill>
              </a:rPr>
              <a:t>METHODOLOGY</a:t>
            </a:r>
          </a:p>
        </p:txBody>
      </p:sp>
      <p:sp>
        <p:nvSpPr>
          <p:cNvPr id="5" name="Rectangle 4">
            <a:extLst>
              <a:ext uri="{FF2B5EF4-FFF2-40B4-BE49-F238E27FC236}">
                <a16:creationId xmlns:a16="http://schemas.microsoft.com/office/drawing/2014/main" xmlns="" id="{99DDE5BA-6A47-455D-8A51-33D1AC74D4E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229648789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 </a:t>
            </a:r>
            <a:endParaRPr lang="en-US" sz="4400" b="1" i="0" u="none" strike="noStrike" cap="none" dirty="0">
              <a:solidFill>
                <a:srgbClr val="243049"/>
              </a:solidFill>
              <a:latin typeface="Calibri"/>
              <a:ea typeface="Calibri"/>
              <a:cs typeface="Calibri"/>
              <a:sym typeface="Calibri"/>
            </a:endParaRPr>
          </a:p>
        </p:txBody>
      </p:sp>
      <p:sp>
        <p:nvSpPr>
          <p:cNvPr id="18" name="Arrow: Right 17">
            <a:extLst>
              <a:ext uri="{FF2B5EF4-FFF2-40B4-BE49-F238E27FC236}">
                <a16:creationId xmlns:a16="http://schemas.microsoft.com/office/drawing/2014/main" xmlns="" id="{C9014181-6CB8-4CE2-8325-E5ED941192EA}"/>
              </a:ext>
            </a:extLst>
          </p:cNvPr>
          <p:cNvSpPr/>
          <p:nvPr/>
        </p:nvSpPr>
        <p:spPr>
          <a:xfrm>
            <a:off x="3511397" y="6245330"/>
            <a:ext cx="355138" cy="297770"/>
          </a:xfrm>
          <a:prstGeom prst="rightArrow">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4A540C4-8699-46B0-9419-C95D145F0F6C}"/>
              </a:ext>
            </a:extLst>
          </p:cNvPr>
          <p:cNvSpPr/>
          <p:nvPr/>
        </p:nvSpPr>
        <p:spPr>
          <a:xfrm>
            <a:off x="6100295" y="846848"/>
            <a:ext cx="5416735" cy="792000"/>
          </a:xfrm>
          <a:prstGeom prst="rect">
            <a:avLst/>
          </a:prstGeom>
          <a:solidFill>
            <a:srgbClr val="CFB4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1" name="Rectangle 20">
            <a:extLst>
              <a:ext uri="{FF2B5EF4-FFF2-40B4-BE49-F238E27FC236}">
                <a16:creationId xmlns:a16="http://schemas.microsoft.com/office/drawing/2014/main" xmlns="" id="{6679CCE4-5A72-4595-8E52-A3ECFCA0608D}"/>
              </a:ext>
            </a:extLst>
          </p:cNvPr>
          <p:cNvSpPr/>
          <p:nvPr/>
        </p:nvSpPr>
        <p:spPr>
          <a:xfrm>
            <a:off x="6099030" y="1684773"/>
            <a:ext cx="541800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Rectangle 21">
            <a:extLst>
              <a:ext uri="{FF2B5EF4-FFF2-40B4-BE49-F238E27FC236}">
                <a16:creationId xmlns:a16="http://schemas.microsoft.com/office/drawing/2014/main" xmlns="" id="{0F9C00E3-04D5-473B-BEB1-BCA5F4D733CD}"/>
              </a:ext>
            </a:extLst>
          </p:cNvPr>
          <p:cNvSpPr/>
          <p:nvPr/>
        </p:nvSpPr>
        <p:spPr>
          <a:xfrm>
            <a:off x="6099030" y="3122341"/>
            <a:ext cx="541800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a:extLst>
              <a:ext uri="{FF2B5EF4-FFF2-40B4-BE49-F238E27FC236}">
                <a16:creationId xmlns:a16="http://schemas.microsoft.com/office/drawing/2014/main" xmlns="" id="{119CAC75-3FE2-4176-B77E-19FBA2F1D2C9}"/>
              </a:ext>
            </a:extLst>
          </p:cNvPr>
          <p:cNvSpPr/>
          <p:nvPr/>
        </p:nvSpPr>
        <p:spPr>
          <a:xfrm>
            <a:off x="6099030" y="4218106"/>
            <a:ext cx="541800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Rectangle 23">
            <a:extLst>
              <a:ext uri="{FF2B5EF4-FFF2-40B4-BE49-F238E27FC236}">
                <a16:creationId xmlns:a16="http://schemas.microsoft.com/office/drawing/2014/main" xmlns="" id="{72FFA264-2F1A-4FAC-8D0D-7377A7BCF45F}"/>
              </a:ext>
            </a:extLst>
          </p:cNvPr>
          <p:cNvSpPr/>
          <p:nvPr/>
        </p:nvSpPr>
        <p:spPr>
          <a:xfrm>
            <a:off x="6100800" y="5467982"/>
            <a:ext cx="5416230"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xmlns="" id="{9CCBCE41-FA5C-44F0-9302-95BA6FF92788}"/>
              </a:ext>
            </a:extLst>
          </p:cNvPr>
          <p:cNvSpPr/>
          <p:nvPr/>
        </p:nvSpPr>
        <p:spPr>
          <a:xfrm>
            <a:off x="6098177" y="6102884"/>
            <a:ext cx="5418853"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 name="Shape 102">
            <a:extLst>
              <a:ext uri="{FF2B5EF4-FFF2-40B4-BE49-F238E27FC236}">
                <a16:creationId xmlns:a16="http://schemas.microsoft.com/office/drawing/2014/main" xmlns="" id="{1C49535D-A3CB-4BCE-944F-777599A77565}"/>
              </a:ext>
            </a:extLst>
          </p:cNvPr>
          <p:cNvSpPr txBox="1">
            <a:spLocks noGrp="1"/>
          </p:cNvSpPr>
          <p:nvPr>
            <p:ph type="body" idx="1"/>
          </p:nvPr>
        </p:nvSpPr>
        <p:spPr>
          <a:xfrm>
            <a:off x="6237171" y="880302"/>
            <a:ext cx="3910439" cy="5847054"/>
          </a:xfrm>
          <a:prstGeom prst="rect">
            <a:avLst/>
          </a:prstGeom>
          <a:noFill/>
          <a:ln>
            <a:noFill/>
          </a:ln>
        </p:spPr>
        <p:txBody>
          <a:bodyPr lIns="91425" tIns="45700" rIns="91425" bIns="45700" anchor="t" anchorCtr="0">
            <a:noAutofit/>
          </a:bodyPr>
          <a:lstStyle/>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Calibri" panose="020F0502020204030204" pitchFamily="34" charset="0"/>
                <a:hlinkClick r:id="rId3" action="ppaction://hlinksldjump"/>
              </a:rPr>
              <a:t>Key Insights</a:t>
            </a:r>
            <a:endParaRPr lang="en-US" sz="1150" dirty="0">
              <a:solidFill>
                <a:schemeClr val="bg2"/>
              </a:solidFill>
              <a:latin typeface="Calibri" panose="020F0502020204030204" pitchFamily="34" charset="0"/>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Calibri" panose="020F0502020204030204" pitchFamily="34" charset="0"/>
                <a:hlinkClick r:id="rId4" action="ppaction://hlinksldjump"/>
              </a:rPr>
              <a:t>Key Implications</a:t>
            </a:r>
            <a:endParaRPr lang="en-US" sz="1150" dirty="0">
              <a:solidFill>
                <a:schemeClr val="bg2"/>
              </a:solidFill>
              <a:latin typeface="Calibri" panose="020F0502020204030204" pitchFamily="34" charset="0"/>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Calibri" panose="020F0502020204030204" pitchFamily="34" charset="0"/>
                <a:hlinkClick r:id="rId5" action="ppaction://hlinksldjump"/>
              </a:rPr>
              <a:t>Recommendations</a:t>
            </a:r>
            <a:endParaRPr lang="en-US" sz="1150" dirty="0">
              <a:solidFill>
                <a:schemeClr val="bg2"/>
              </a:solidFill>
              <a:latin typeface="Calibri" panose="020F0502020204030204" pitchFamily="34" charset="0"/>
            </a:endParaRPr>
          </a:p>
          <a:p>
            <a:pPr marL="0" marR="0" lvl="0" indent="0" algn="l" rtl="0">
              <a:lnSpc>
                <a:spcPct val="120000"/>
              </a:lnSpc>
              <a:spcBef>
                <a:spcPts val="0"/>
              </a:spcBef>
              <a:spcAft>
                <a:spcPts val="0"/>
              </a:spcAft>
              <a:buClr>
                <a:schemeClr val="dk1"/>
              </a:buClr>
              <a:buSzPct val="100000"/>
              <a:buNone/>
            </a:pP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6" action="ppaction://hlinksldjump"/>
              </a:rPr>
              <a:t>The French Media Content Landscape</a:t>
            </a: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7" action="ppaction://hlinksldjump"/>
              </a:rPr>
              <a:t>Media Map Sections</a:t>
            </a: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8" action="ppaction://hlinksldjump"/>
              </a:rPr>
              <a:t>Media Map Clusters</a:t>
            </a: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9" action="ppaction://hlinksldjump"/>
              </a:rPr>
              <a:t>Candidate Support and Influence</a:t>
            </a: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10" action="ppaction://hlinksldjump"/>
              </a:rPr>
              <a:t>Foreign Influence</a:t>
            </a:r>
            <a:endParaRPr lang="en-US" sz="1150" dirty="0">
              <a:solidFill>
                <a:schemeClr val="bg2"/>
              </a:solidFill>
              <a:latin typeface="Calibri" panose="020F0502020204030204" pitchFamily="34" charset="0"/>
            </a:endParaRPr>
          </a:p>
          <a:p>
            <a:pPr marL="0" indent="0">
              <a:lnSpc>
                <a:spcPct val="120000"/>
              </a:lnSpc>
              <a:spcBef>
                <a:spcPts val="0"/>
              </a:spcBef>
              <a:buNone/>
            </a:pPr>
            <a:r>
              <a:rPr lang="en-US" sz="1150" dirty="0">
                <a:solidFill>
                  <a:schemeClr val="bg2"/>
                </a:solidFill>
                <a:latin typeface="Calibri" panose="020F0502020204030204" pitchFamily="34" charset="0"/>
                <a:hlinkClick r:id="rId11" action="ppaction://hlinksldjump"/>
              </a:rPr>
              <a:t>Media Map Trends</a:t>
            </a:r>
            <a:endParaRPr lang="en-US" sz="1150" dirty="0">
              <a:solidFill>
                <a:schemeClr val="bg2"/>
              </a:solidFill>
              <a:latin typeface="Calibri" panose="020F0502020204030204" pitchFamily="34" charset="0"/>
            </a:endParaRPr>
          </a:p>
          <a:p>
            <a:pPr marL="0" indent="0">
              <a:lnSpc>
                <a:spcPct val="120000"/>
              </a:lnSpc>
              <a:spcBef>
                <a:spcPts val="0"/>
              </a:spcBef>
              <a:buNone/>
            </a:pP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2" action="ppaction://hlinksldjump"/>
              </a:rPr>
              <a:t>Two-Step Model of Social Media Influence</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3" action="ppaction://hlinksldjump"/>
              </a:rPr>
              <a:t>Posting </a:t>
            </a:r>
            <a:r>
              <a:rPr lang="en-US" sz="1150" dirty="0" err="1">
                <a:solidFill>
                  <a:schemeClr val="bg2"/>
                </a:solidFill>
                <a:latin typeface="Calibri" panose="020F0502020204030204" pitchFamily="34" charset="0"/>
                <a:hlinkClick r:id="rId13" action="ppaction://hlinksldjump"/>
              </a:rPr>
              <a:t>Behaviour</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4" action="ppaction://hlinksldjump"/>
              </a:rPr>
              <a:t>Discuss </a:t>
            </a:r>
            <a:r>
              <a:rPr lang="en-US" sz="1150" dirty="0" err="1">
                <a:solidFill>
                  <a:schemeClr val="bg2"/>
                </a:solidFill>
                <a:latin typeface="Calibri" panose="020F0502020204030204" pitchFamily="34" charset="0"/>
                <a:hlinkClick r:id="rId14" action="ppaction://hlinksldjump"/>
              </a:rPr>
              <a:t>Behaviour</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5" action="ppaction://hlinksldjump"/>
              </a:rPr>
              <a:t>Quantitative Sharing </a:t>
            </a:r>
            <a:r>
              <a:rPr lang="en-US" sz="1150" dirty="0" err="1">
                <a:solidFill>
                  <a:schemeClr val="bg2"/>
                </a:solidFill>
                <a:latin typeface="Calibri" panose="020F0502020204030204" pitchFamily="34" charset="0"/>
                <a:hlinkClick r:id="rId15" action="ppaction://hlinksldjump"/>
              </a:rPr>
              <a:t>Behaviour</a:t>
            </a:r>
            <a:r>
              <a:rPr lang="en-US" sz="1150" dirty="0">
                <a:solidFill>
                  <a:schemeClr val="bg2"/>
                </a:solidFill>
                <a:latin typeface="Calibri" panose="020F0502020204030204" pitchFamily="34" charset="0"/>
                <a:hlinkClick r:id="rId15" action="ppaction://hlinksldjump"/>
              </a:rPr>
              <a:t> Analysis</a:t>
            </a:r>
            <a:endParaRPr lang="en-US" sz="1150" dirty="0">
              <a:solidFill>
                <a:schemeClr val="bg2"/>
              </a:solidFill>
              <a:latin typeface="Calibri" panose="020F0502020204030204" pitchFamily="34" charset="0"/>
            </a:endParaRPr>
          </a:p>
          <a:p>
            <a:pPr marL="0" lvl="1" indent="0">
              <a:lnSpc>
                <a:spcPct val="120000"/>
              </a:lnSpc>
              <a:spcBef>
                <a:spcPts val="0"/>
              </a:spcBef>
              <a:buNone/>
            </a:pP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6" action="ppaction://hlinksldjump"/>
              </a:rPr>
              <a:t>Credibility Cloak</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7" action="ppaction://hlinksldjump"/>
              </a:rPr>
              <a:t>Time Shifting</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8" action="ppaction://hlinksldjump"/>
              </a:rPr>
              <a:t>Fake Polls</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19" action="ppaction://hlinksldjump"/>
              </a:rPr>
              <a:t>Hoax Sites</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20" action="ppaction://hlinksldjump"/>
              </a:rPr>
              <a:t>Russian Influence</a:t>
            </a:r>
            <a:endParaRPr lang="en-US" sz="1150" dirty="0">
              <a:solidFill>
                <a:schemeClr val="bg2"/>
              </a:solidFill>
              <a:latin typeface="Calibri" panose="020F0502020204030204" pitchFamily="34" charset="0"/>
            </a:endParaRPr>
          </a:p>
          <a:p>
            <a:pPr marL="0" lvl="1" indent="0">
              <a:lnSpc>
                <a:spcPct val="120000"/>
              </a:lnSpc>
              <a:spcBef>
                <a:spcPts val="0"/>
              </a:spcBef>
              <a:buNone/>
            </a:pP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21" action="ppaction://hlinksldjump"/>
              </a:rPr>
              <a:t>Cluster by Cluster Analysis</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22" action="ppaction://hlinksldjump"/>
              </a:rPr>
              <a:t>Quotes</a:t>
            </a:r>
            <a:endParaRPr lang="en-US" sz="1150" dirty="0">
              <a:solidFill>
                <a:schemeClr val="bg2"/>
              </a:solidFill>
              <a:latin typeface="Calibri" panose="020F0502020204030204" pitchFamily="34" charset="0"/>
            </a:endParaRPr>
          </a:p>
          <a:p>
            <a:pPr marL="0" lvl="1" indent="0">
              <a:lnSpc>
                <a:spcPct val="120000"/>
              </a:lnSpc>
              <a:spcBef>
                <a:spcPts val="0"/>
              </a:spcBef>
              <a:buNone/>
            </a:pP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23" action="ppaction://hlinksldjump"/>
              </a:rPr>
              <a:t>5 Steps of the Media Map</a:t>
            </a:r>
            <a:endParaRPr lang="en-US" sz="1150" dirty="0">
              <a:solidFill>
                <a:schemeClr val="bg2"/>
              </a:solidFill>
              <a:latin typeface="Calibri" panose="020F0502020204030204" pitchFamily="34" charset="0"/>
            </a:endParaRPr>
          </a:p>
          <a:p>
            <a:pPr marL="0" lvl="1" indent="0">
              <a:lnSpc>
                <a:spcPct val="120000"/>
              </a:lnSpc>
              <a:spcBef>
                <a:spcPts val="0"/>
              </a:spcBef>
              <a:buNone/>
            </a:pPr>
            <a:r>
              <a:rPr lang="en-US" sz="1150" dirty="0">
                <a:solidFill>
                  <a:schemeClr val="bg2"/>
                </a:solidFill>
                <a:latin typeface="Calibri" panose="020F0502020204030204" pitchFamily="34" charset="0"/>
                <a:hlinkClick r:id="rId24" action="ppaction://hlinksldjump"/>
              </a:rPr>
              <a:t>Conversations</a:t>
            </a:r>
            <a:endParaRPr lang="en-US" sz="1150" dirty="0">
              <a:solidFill>
                <a:schemeClr val="bg2"/>
              </a:solidFill>
              <a:latin typeface="Calibri" panose="020F0502020204030204" pitchFamily="34" charset="0"/>
            </a:endParaRPr>
          </a:p>
        </p:txBody>
      </p:sp>
      <p:sp>
        <p:nvSpPr>
          <p:cNvPr id="27" name="Rectangle 26">
            <a:extLst>
              <a:ext uri="{FF2B5EF4-FFF2-40B4-BE49-F238E27FC236}">
                <a16:creationId xmlns:a16="http://schemas.microsoft.com/office/drawing/2014/main" xmlns="" id="{1EBB7603-BD1D-4B88-9150-904031F1D880}"/>
              </a:ext>
            </a:extLst>
          </p:cNvPr>
          <p:cNvSpPr/>
          <p:nvPr/>
        </p:nvSpPr>
        <p:spPr>
          <a:xfrm>
            <a:off x="5143121" y="846848"/>
            <a:ext cx="918000"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Executive Summary </a:t>
            </a:r>
          </a:p>
        </p:txBody>
      </p:sp>
      <p:sp>
        <p:nvSpPr>
          <p:cNvPr id="28" name="Rectangle 27">
            <a:extLst>
              <a:ext uri="{FF2B5EF4-FFF2-40B4-BE49-F238E27FC236}">
                <a16:creationId xmlns:a16="http://schemas.microsoft.com/office/drawing/2014/main" xmlns="" id="{9199BF91-4ABC-4FDA-BCDB-E5AB0860EF1E}"/>
              </a:ext>
            </a:extLst>
          </p:cNvPr>
          <p:cNvSpPr/>
          <p:nvPr/>
        </p:nvSpPr>
        <p:spPr>
          <a:xfrm>
            <a:off x="5143121" y="1684774"/>
            <a:ext cx="918000"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Non-Traditional Media Map Landscape</a:t>
            </a:r>
          </a:p>
        </p:txBody>
      </p:sp>
      <p:sp>
        <p:nvSpPr>
          <p:cNvPr id="29" name="Rectangle 28">
            <a:extLst>
              <a:ext uri="{FF2B5EF4-FFF2-40B4-BE49-F238E27FC236}">
                <a16:creationId xmlns:a16="http://schemas.microsoft.com/office/drawing/2014/main" xmlns="" id="{3FCD18FA-39FA-4776-8A90-46FF203E2729}"/>
              </a:ext>
            </a:extLst>
          </p:cNvPr>
          <p:cNvSpPr/>
          <p:nvPr/>
        </p:nvSpPr>
        <p:spPr>
          <a:xfrm>
            <a:off x="5143121" y="3122341"/>
            <a:ext cx="918000"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Social Media Sharing </a:t>
            </a:r>
            <a:r>
              <a:rPr lang="en-US" sz="900" dirty="0" err="1"/>
              <a:t>Behaviour</a:t>
            </a:r>
            <a:r>
              <a:rPr lang="en-US" sz="900" dirty="0"/>
              <a:t> </a:t>
            </a:r>
          </a:p>
        </p:txBody>
      </p:sp>
      <p:sp>
        <p:nvSpPr>
          <p:cNvPr id="30" name="Rectangle 29">
            <a:extLst>
              <a:ext uri="{FF2B5EF4-FFF2-40B4-BE49-F238E27FC236}">
                <a16:creationId xmlns:a16="http://schemas.microsoft.com/office/drawing/2014/main" xmlns="" id="{F4A44835-1E70-4C3A-9C6C-20758B40ACB5}"/>
              </a:ext>
            </a:extLst>
          </p:cNvPr>
          <p:cNvSpPr/>
          <p:nvPr/>
        </p:nvSpPr>
        <p:spPr>
          <a:xfrm>
            <a:off x="5143121" y="4218106"/>
            <a:ext cx="918000"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Patterns of Disinformation </a:t>
            </a:r>
          </a:p>
        </p:txBody>
      </p:sp>
      <p:sp>
        <p:nvSpPr>
          <p:cNvPr id="31" name="Rectangle 30">
            <a:extLst>
              <a:ext uri="{FF2B5EF4-FFF2-40B4-BE49-F238E27FC236}">
                <a16:creationId xmlns:a16="http://schemas.microsoft.com/office/drawing/2014/main" xmlns="" id="{6E4C2D6D-2641-4C25-8B1D-CF0065CD8FB0}"/>
              </a:ext>
            </a:extLst>
          </p:cNvPr>
          <p:cNvSpPr/>
          <p:nvPr/>
        </p:nvSpPr>
        <p:spPr>
          <a:xfrm>
            <a:off x="5143121" y="5464095"/>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Detailed Findings and Background Data</a:t>
            </a:r>
          </a:p>
        </p:txBody>
      </p:sp>
      <p:sp>
        <p:nvSpPr>
          <p:cNvPr id="32" name="Rectangle 31">
            <a:extLst>
              <a:ext uri="{FF2B5EF4-FFF2-40B4-BE49-F238E27FC236}">
                <a16:creationId xmlns:a16="http://schemas.microsoft.com/office/drawing/2014/main" xmlns="" id="{8F2BDD19-095B-42AF-AC3C-D8E413FCF32D}"/>
              </a:ext>
            </a:extLst>
          </p:cNvPr>
          <p:cNvSpPr/>
          <p:nvPr/>
        </p:nvSpPr>
        <p:spPr>
          <a:xfrm>
            <a:off x="5143121" y="6102884"/>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Methodology</a:t>
            </a:r>
          </a:p>
        </p:txBody>
      </p:sp>
      <p:sp>
        <p:nvSpPr>
          <p:cNvPr id="33" name="Rectangle 32">
            <a:extLst>
              <a:ext uri="{FF2B5EF4-FFF2-40B4-BE49-F238E27FC236}">
                <a16:creationId xmlns:a16="http://schemas.microsoft.com/office/drawing/2014/main" xmlns="" id="{C7487CCD-A7F2-4D55-8B80-CBD5F427D7E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
        <p:nvSpPr>
          <p:cNvPr id="19" name="TextBox 18"/>
          <p:cNvSpPr txBox="1"/>
          <p:nvPr/>
        </p:nvSpPr>
        <p:spPr>
          <a:xfrm>
            <a:off x="4056593" y="3070250"/>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34" name="TextBox 33"/>
          <p:cNvSpPr txBox="1"/>
          <p:nvPr/>
        </p:nvSpPr>
        <p:spPr>
          <a:xfrm>
            <a:off x="4056593" y="818986"/>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35" name="TextBox 34"/>
          <p:cNvSpPr txBox="1"/>
          <p:nvPr/>
        </p:nvSpPr>
        <p:spPr>
          <a:xfrm>
            <a:off x="4062632" y="5475889"/>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272974827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073064"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38199" y="2361429"/>
            <a:ext cx="10315575" cy="255069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600"/>
              </a:spcBef>
              <a:buNone/>
            </a:pPr>
            <a:r>
              <a:rPr lang="en-GB" sz="2000" dirty="0" smtClean="0">
                <a:solidFill>
                  <a:srgbClr val="7E7E7E"/>
                </a:solidFill>
              </a:rPr>
              <a:t>We created the Media </a:t>
            </a:r>
            <a:r>
              <a:rPr lang="en-GB" sz="2000" dirty="0">
                <a:solidFill>
                  <a:srgbClr val="7E7E7E"/>
                </a:solidFill>
              </a:rPr>
              <a:t>Map </a:t>
            </a:r>
            <a:r>
              <a:rPr lang="en-GB" sz="2000" dirty="0" smtClean="0">
                <a:solidFill>
                  <a:srgbClr val="7E7E7E"/>
                </a:solidFill>
              </a:rPr>
              <a:t>in </a:t>
            </a:r>
            <a:r>
              <a:rPr lang="en-GB" sz="2000" dirty="0">
                <a:solidFill>
                  <a:srgbClr val="7E7E7E"/>
                </a:solidFill>
              </a:rPr>
              <a:t>a </a:t>
            </a:r>
            <a:r>
              <a:rPr lang="en-GB" sz="2000" b="1" dirty="0">
                <a:solidFill>
                  <a:srgbClr val="7E7E7E"/>
                </a:solidFill>
              </a:rPr>
              <a:t>five-step process</a:t>
            </a:r>
            <a:r>
              <a:rPr lang="en-GB" sz="2000" dirty="0" smtClean="0">
                <a:solidFill>
                  <a:srgbClr val="7E7E7E"/>
                </a:solidFill>
              </a:rPr>
              <a:t>:</a:t>
            </a:r>
          </a:p>
          <a:p>
            <a:pPr marL="114300" indent="0">
              <a:spcBef>
                <a:spcPts val="600"/>
              </a:spcBef>
              <a:buNone/>
            </a:pPr>
            <a:endParaRPr lang="en-GB" sz="2000" dirty="0">
              <a:solidFill>
                <a:srgbClr val="7E7E7E"/>
              </a:solidFill>
            </a:endParaRPr>
          </a:p>
          <a:p>
            <a:pPr marL="571500" indent="-457200">
              <a:spcBef>
                <a:spcPts val="600"/>
              </a:spcBef>
              <a:buFont typeface="+mj-lt"/>
              <a:buAutoNum type="arabicPeriod"/>
            </a:pPr>
            <a:r>
              <a:rPr lang="en-GB" sz="2000" dirty="0" smtClean="0">
                <a:solidFill>
                  <a:srgbClr val="7E7E7E"/>
                </a:solidFill>
              </a:rPr>
              <a:t>Created </a:t>
            </a:r>
            <a:r>
              <a:rPr lang="en-GB" sz="2000" dirty="0">
                <a:solidFill>
                  <a:srgbClr val="7E7E7E"/>
                </a:solidFill>
              </a:rPr>
              <a:t>the keywords that served to corral an initial data set for review</a:t>
            </a:r>
          </a:p>
          <a:p>
            <a:pPr marL="571500" indent="-457200">
              <a:spcBef>
                <a:spcPts val="600"/>
              </a:spcBef>
              <a:buFont typeface="+mj-lt"/>
              <a:buAutoNum type="arabicPeriod"/>
            </a:pPr>
            <a:r>
              <a:rPr lang="en-GB" sz="2000" dirty="0" smtClean="0">
                <a:solidFill>
                  <a:srgbClr val="7E7E7E"/>
                </a:solidFill>
              </a:rPr>
              <a:t>Parsed </a:t>
            </a:r>
            <a:r>
              <a:rPr lang="en-GB" sz="2000" dirty="0">
                <a:solidFill>
                  <a:srgbClr val="7E7E7E"/>
                </a:solidFill>
              </a:rPr>
              <a:t>out the links being shared to identify the sources that published the original </a:t>
            </a:r>
            <a:r>
              <a:rPr lang="en-GB" sz="2000" dirty="0" smtClean="0">
                <a:solidFill>
                  <a:srgbClr val="7E7E7E"/>
                </a:solidFill>
              </a:rPr>
              <a:t>comment </a:t>
            </a:r>
            <a:r>
              <a:rPr lang="en-GB" sz="2000" dirty="0">
                <a:solidFill>
                  <a:srgbClr val="7E7E7E"/>
                </a:solidFill>
              </a:rPr>
              <a:t>or article</a:t>
            </a:r>
          </a:p>
          <a:p>
            <a:pPr marL="571500" indent="-457200">
              <a:spcBef>
                <a:spcPts val="600"/>
              </a:spcBef>
              <a:buFont typeface="+mj-lt"/>
              <a:buAutoNum type="arabicPeriod"/>
            </a:pPr>
            <a:r>
              <a:rPr lang="en-GB" sz="2000" dirty="0" smtClean="0">
                <a:solidFill>
                  <a:srgbClr val="7E7E7E"/>
                </a:solidFill>
              </a:rPr>
              <a:t>Developed </a:t>
            </a:r>
            <a:r>
              <a:rPr lang="en-GB" sz="2000" dirty="0">
                <a:solidFill>
                  <a:srgbClr val="7E7E7E"/>
                </a:solidFill>
              </a:rPr>
              <a:t>the classification scheme by which the Media Map came to life</a:t>
            </a:r>
          </a:p>
          <a:p>
            <a:pPr marL="571500" indent="-457200">
              <a:spcBef>
                <a:spcPts val="600"/>
              </a:spcBef>
              <a:buFont typeface="+mj-lt"/>
              <a:buAutoNum type="arabicPeriod"/>
            </a:pPr>
            <a:r>
              <a:rPr lang="en-GB" sz="2000" dirty="0" smtClean="0">
                <a:solidFill>
                  <a:srgbClr val="7E7E7E"/>
                </a:solidFill>
              </a:rPr>
              <a:t>Coded </a:t>
            </a:r>
            <a:r>
              <a:rPr lang="en-GB" sz="2000" dirty="0">
                <a:solidFill>
                  <a:srgbClr val="7E7E7E"/>
                </a:solidFill>
              </a:rPr>
              <a:t>the top 800+ sites</a:t>
            </a:r>
          </a:p>
          <a:p>
            <a:pPr marL="571500" indent="-457200">
              <a:spcBef>
                <a:spcPts val="600"/>
              </a:spcBef>
              <a:buFont typeface="+mj-lt"/>
              <a:buAutoNum type="arabicPeriod"/>
            </a:pPr>
            <a:r>
              <a:rPr lang="en-GB" sz="2000" dirty="0" smtClean="0">
                <a:solidFill>
                  <a:srgbClr val="7E7E7E"/>
                </a:solidFill>
              </a:rPr>
              <a:t>Re-ran </a:t>
            </a:r>
            <a:r>
              <a:rPr lang="en-GB" sz="2000" dirty="0">
                <a:solidFill>
                  <a:srgbClr val="7E7E7E"/>
                </a:solidFill>
              </a:rPr>
              <a:t>the query using a combination of keywords and domain names to generate data</a:t>
            </a:r>
          </a:p>
        </p:txBody>
      </p:sp>
      <p:sp>
        <p:nvSpPr>
          <p:cNvPr id="6" name="Rectangle 5">
            <a:extLst>
              <a:ext uri="{FF2B5EF4-FFF2-40B4-BE49-F238E27FC236}">
                <a16:creationId xmlns:a16="http://schemas.microsoft.com/office/drawing/2014/main" xmlns="" id="{F95AF5B0-358A-4F60-AFD8-B42518B4FD9E}"/>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11804994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121189"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38199" y="1611695"/>
            <a:ext cx="10333968" cy="493902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1: Data collection and keyword generation</a:t>
            </a:r>
            <a:endParaRPr lang="hu-HU" sz="2000" b="1" dirty="0">
              <a:solidFill>
                <a:srgbClr val="A22C44"/>
              </a:solidFill>
            </a:endParaRPr>
          </a:p>
          <a:p>
            <a:pPr indent="-165600">
              <a:lnSpc>
                <a:spcPct val="114000"/>
              </a:lnSpc>
            </a:pPr>
            <a:r>
              <a:rPr lang="en-GB" sz="1400" dirty="0">
                <a:solidFill>
                  <a:srgbClr val="7E7E7E"/>
                </a:solidFill>
              </a:rPr>
              <a:t>We used the </a:t>
            </a:r>
            <a:r>
              <a:rPr lang="en-GB" sz="1400" dirty="0" err="1">
                <a:solidFill>
                  <a:srgbClr val="7E7E7E"/>
                </a:solidFill>
              </a:rPr>
              <a:t>Talkwalker</a:t>
            </a:r>
            <a:r>
              <a:rPr lang="en-GB" sz="1400" dirty="0">
                <a:solidFill>
                  <a:srgbClr val="7E7E7E"/>
                </a:solidFill>
              </a:rPr>
              <a:t> platform to collect and code data for this project. The platform houses terabytes of data, literally billions and billions of pieces of content that are shared publicly in the open web. </a:t>
            </a:r>
            <a:r>
              <a:rPr lang="en-GB" sz="1400" dirty="0" err="1">
                <a:solidFill>
                  <a:srgbClr val="7E7E7E"/>
                </a:solidFill>
              </a:rPr>
              <a:t>Talkwalker</a:t>
            </a:r>
            <a:r>
              <a:rPr lang="en-GB" sz="1400" dirty="0">
                <a:solidFill>
                  <a:srgbClr val="7E7E7E"/>
                </a:solidFill>
              </a:rPr>
              <a:t> collects data not just from social media platforms like Twitter, Facebook, Instagram, and YouTube, but also from forums, blogs, newspaper comments, and the like.</a:t>
            </a:r>
            <a:endParaRPr lang="hu-HU" sz="1400" dirty="0">
              <a:solidFill>
                <a:srgbClr val="7E7E7E"/>
              </a:solidFill>
            </a:endParaRPr>
          </a:p>
          <a:p>
            <a:pPr indent="-165600">
              <a:lnSpc>
                <a:spcPct val="114000"/>
              </a:lnSpc>
            </a:pPr>
            <a:r>
              <a:rPr lang="en-GB" sz="1400" dirty="0">
                <a:solidFill>
                  <a:srgbClr val="7E7E7E"/>
                </a:solidFill>
              </a:rPr>
              <a:t>The vastness of social media requires the use of search techniques to narrow the data for review. The first tools that are used are date ranges and explicit keywords. We collected six months of data (initially going back to September 2016) as the beginning date for our analysis. We would later revise this timing to the beginning of November as this coincided with the first primaries.</a:t>
            </a:r>
            <a:endParaRPr lang="hu-HU" sz="1400" dirty="0">
              <a:solidFill>
                <a:srgbClr val="7E7E7E"/>
              </a:solidFill>
            </a:endParaRPr>
          </a:p>
          <a:p>
            <a:pPr indent="-165600">
              <a:lnSpc>
                <a:spcPct val="114000"/>
              </a:lnSpc>
            </a:pPr>
            <a:r>
              <a:rPr lang="en-GB" sz="1400" dirty="0">
                <a:solidFill>
                  <a:srgbClr val="7E7E7E"/>
                </a:solidFill>
              </a:rPr>
              <a:t>Keywords were chosen in an iterative process. Obvious terms were words like “</a:t>
            </a:r>
            <a:r>
              <a:rPr lang="en-GB" sz="1400" i="1" dirty="0" err="1">
                <a:solidFill>
                  <a:srgbClr val="7E7E7E"/>
                </a:solidFill>
              </a:rPr>
              <a:t>présidentielle</a:t>
            </a:r>
            <a:r>
              <a:rPr lang="en-GB" sz="1400" dirty="0">
                <a:solidFill>
                  <a:srgbClr val="7E7E7E"/>
                </a:solidFill>
              </a:rPr>
              <a:t>” and “</a:t>
            </a:r>
            <a:r>
              <a:rPr lang="en-GB" sz="1400" i="1" dirty="0" err="1">
                <a:solidFill>
                  <a:srgbClr val="7E7E7E"/>
                </a:solidFill>
              </a:rPr>
              <a:t>éléction</a:t>
            </a:r>
            <a:r>
              <a:rPr lang="en-GB" sz="1400" dirty="0">
                <a:solidFill>
                  <a:srgbClr val="7E7E7E"/>
                </a:solidFill>
              </a:rPr>
              <a:t>”, along with candidate and party names and abbreviations. We also wanted to include the issues being discussed by the French public. To this end, we began selecting topics plucked from the headlines and the candidates’ and parties’ messaging and platforms. From taxes to the EU, immigration to trade agreements, we arrived at a final list of several hundred keywords. The final keyword grid had four main categories—election terms, candidates, parties, and issues—and applied them in different combinations. The keyword search included the requirement that a link must be shared and that the language of the comment should be in French.</a:t>
            </a:r>
            <a:endParaRPr lang="hu-HU" sz="1400" dirty="0">
              <a:solidFill>
                <a:srgbClr val="7E7E7E"/>
              </a:solidFill>
            </a:endParaRPr>
          </a:p>
          <a:p>
            <a:pPr indent="-165600">
              <a:lnSpc>
                <a:spcPct val="114000"/>
              </a:lnSpc>
            </a:pPr>
            <a:r>
              <a:rPr lang="en-GB" sz="1400" dirty="0">
                <a:solidFill>
                  <a:srgbClr val="7E7E7E"/>
                </a:solidFill>
              </a:rPr>
              <a:t>The resulting dataset contained over one hundred million comments, of which a random sample of 300 000 were downloaded for further processing.</a:t>
            </a:r>
          </a:p>
        </p:txBody>
      </p:sp>
      <p:sp>
        <p:nvSpPr>
          <p:cNvPr id="6" name="Rectangle 5">
            <a:extLst>
              <a:ext uri="{FF2B5EF4-FFF2-40B4-BE49-F238E27FC236}">
                <a16:creationId xmlns:a16="http://schemas.microsoft.com/office/drawing/2014/main" xmlns="" id="{D9940465-93FA-4B4A-803A-598FF71C534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29147638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145253"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19807" y="1797269"/>
            <a:ext cx="10342179" cy="458379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2: Link </a:t>
            </a:r>
            <a:r>
              <a:rPr lang="en-GB" sz="2000" b="1" dirty="0" smtClean="0">
                <a:solidFill>
                  <a:srgbClr val="A22C44"/>
                </a:solidFill>
              </a:rPr>
              <a:t>parsing</a:t>
            </a:r>
            <a:endParaRPr lang="hu-HU" sz="2000" b="1" dirty="0">
              <a:solidFill>
                <a:srgbClr val="A22C44"/>
              </a:solidFill>
            </a:endParaRPr>
          </a:p>
          <a:p>
            <a:pPr indent="-165600">
              <a:lnSpc>
                <a:spcPct val="114000"/>
              </a:lnSpc>
            </a:pPr>
            <a:r>
              <a:rPr lang="en-GB" sz="1400" dirty="0">
                <a:solidFill>
                  <a:srgbClr val="7E7E7E"/>
                </a:solidFill>
              </a:rPr>
              <a:t>One of the unique </a:t>
            </a:r>
            <a:r>
              <a:rPr lang="en-GB" sz="1400" dirty="0" smtClean="0">
                <a:solidFill>
                  <a:srgbClr val="7E7E7E"/>
                </a:solidFill>
              </a:rPr>
              <a:t>challenges </a:t>
            </a:r>
            <a:r>
              <a:rPr lang="en-GB" sz="1400" dirty="0">
                <a:solidFill>
                  <a:srgbClr val="7E7E7E"/>
                </a:solidFill>
              </a:rPr>
              <a:t>in this study arises from the way in which links are shared in social media. It is now often the case that links are “shortened”.</a:t>
            </a:r>
            <a:endParaRPr lang="hu-HU" sz="1400" dirty="0">
              <a:solidFill>
                <a:srgbClr val="7E7E7E"/>
              </a:solidFill>
            </a:endParaRPr>
          </a:p>
          <a:p>
            <a:pPr indent="-165600">
              <a:lnSpc>
                <a:spcPct val="114000"/>
              </a:lnSpc>
            </a:pPr>
            <a:r>
              <a:rPr lang="en-GB" sz="1400" dirty="0">
                <a:solidFill>
                  <a:srgbClr val="7E7E7E"/>
                </a:solidFill>
              </a:rPr>
              <a:t>Link shortening involves using a service that takes a long URL and shortens it using a short domain name (like t.co or bit.ly) followed by an alphanumeric code. The service that provides the shortening keeps a record of the full URL of the content being shared so that users who click on the short link are redirected to the desired page. This was inspired initially by Twitter’s 140-character limit but it also allows the publisher to track click-throughs and thus engagement. Twitter has a built-in link shortening feature as well.</a:t>
            </a:r>
            <a:endParaRPr lang="hu-HU" sz="1400" dirty="0">
              <a:solidFill>
                <a:srgbClr val="7E7E7E"/>
              </a:solidFill>
            </a:endParaRPr>
          </a:p>
          <a:p>
            <a:pPr indent="-165600">
              <a:lnSpc>
                <a:spcPct val="114000"/>
              </a:lnSpc>
            </a:pPr>
            <a:r>
              <a:rPr lang="en-GB" sz="1400" dirty="0">
                <a:solidFill>
                  <a:srgbClr val="7E7E7E"/>
                </a:solidFill>
              </a:rPr>
              <a:t>The challenge we face is that our methodology hinges upon searching all public social media posts by the hostname or domain name of a media source. When the link is shortened via Twitter, this isn’t a problem: Twitter exposes the expanded URL so that the </a:t>
            </a:r>
            <a:r>
              <a:rPr lang="en-GB" sz="1400" dirty="0" err="1">
                <a:solidFill>
                  <a:srgbClr val="7E7E7E"/>
                </a:solidFill>
              </a:rPr>
              <a:t>unshortened</a:t>
            </a:r>
            <a:r>
              <a:rPr lang="en-GB" sz="1400" dirty="0">
                <a:solidFill>
                  <a:srgbClr val="7E7E7E"/>
                </a:solidFill>
              </a:rPr>
              <a:t> link is searchable. It merely requires some parsing of the data file to extract it. We refer to these as the “visible links.” It is a problem, however, if the link has already been shortened, e.g., by the bit.ly service, as it means we are unable to identify the site. We refer to these as the “shortened links”.</a:t>
            </a:r>
          </a:p>
        </p:txBody>
      </p:sp>
      <p:sp>
        <p:nvSpPr>
          <p:cNvPr id="6" name="Rectangle 5">
            <a:extLst>
              <a:ext uri="{FF2B5EF4-FFF2-40B4-BE49-F238E27FC236}">
                <a16:creationId xmlns:a16="http://schemas.microsoft.com/office/drawing/2014/main" xmlns="" id="{757E17B7-25FC-4FC5-A8FF-2C91A2C9EF6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40419207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145253" cy="1325700"/>
          </a:xfrm>
          <a:prstGeom prst="rect">
            <a:avLst/>
          </a:prstGeom>
        </p:spPr>
        <p:txBody>
          <a:bodyPr lIns="91425" tIns="91425" rIns="91425" bIns="91425" anchor="ctr" anchorCtr="0">
            <a:noAutofit/>
          </a:bodyPr>
          <a:lstStyle/>
          <a:p>
            <a:pPr lvl="0"/>
            <a:r>
              <a:rPr lang="en-US" b="1" dirty="0" smtClean="0">
                <a:solidFill>
                  <a:srgbClr val="243049"/>
                </a:solidFill>
              </a:rPr>
              <a:t>METHODOLOGY</a:t>
            </a:r>
            <a:r>
              <a:rPr lang="en-US" b="1" dirty="0">
                <a:solidFill>
                  <a:srgbClr val="243049"/>
                </a:solidFill>
              </a:rPr>
              <a:t>: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04041" y="1797269"/>
            <a:ext cx="10231821" cy="490307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2: Link </a:t>
            </a:r>
            <a:r>
              <a:rPr lang="en-GB" sz="2000" b="1" dirty="0" smtClean="0">
                <a:solidFill>
                  <a:srgbClr val="A22C44"/>
                </a:solidFill>
              </a:rPr>
              <a:t>parsing </a:t>
            </a:r>
            <a:r>
              <a:rPr lang="en-GB" sz="2000" b="1" dirty="0">
                <a:solidFill>
                  <a:srgbClr val="A22C44"/>
                </a:solidFill>
              </a:rPr>
              <a:t>(</a:t>
            </a:r>
            <a:r>
              <a:rPr lang="en-GB" sz="2000" b="1" dirty="0" smtClean="0">
                <a:solidFill>
                  <a:srgbClr val="A22C44"/>
                </a:solidFill>
              </a:rPr>
              <a:t>continued)</a:t>
            </a:r>
            <a:endParaRPr lang="hu-HU" sz="2000" b="1" dirty="0">
              <a:solidFill>
                <a:srgbClr val="A22C44"/>
              </a:solidFill>
            </a:endParaRPr>
          </a:p>
          <a:p>
            <a:pPr indent="-165600">
              <a:lnSpc>
                <a:spcPct val="114000"/>
              </a:lnSpc>
            </a:pPr>
            <a:r>
              <a:rPr lang="en-GB" sz="1400" dirty="0">
                <a:solidFill>
                  <a:srgbClr val="7E7E7E"/>
                </a:solidFill>
              </a:rPr>
              <a:t>We identified two issues with shortened links. One is the possibility of bias. If the distribution of sites shared using shortened links is somehow different from that of the sites shared via visible links, our Media Map may still be complete, but the measures of impact would be biased. We tested this hypothesis after the coding was completed to formally compare these distributions, the data from which are shown below in Step 4. The second problem was that it implied we would be unable to fully use our social media tool to study the spread of content. </a:t>
            </a:r>
            <a:endParaRPr lang="hu-HU" sz="1400" dirty="0">
              <a:solidFill>
                <a:srgbClr val="7E7E7E"/>
              </a:solidFill>
            </a:endParaRPr>
          </a:p>
          <a:p>
            <a:pPr indent="-165600">
              <a:lnSpc>
                <a:spcPct val="114000"/>
              </a:lnSpc>
            </a:pPr>
            <a:r>
              <a:rPr lang="en-GB" sz="1400" dirty="0">
                <a:solidFill>
                  <a:srgbClr val="7E7E7E"/>
                </a:solidFill>
              </a:rPr>
              <a:t>To address this, we used a custom-built web-based application to resolve the shortened links to their final </a:t>
            </a:r>
            <a:r>
              <a:rPr lang="en-GB" sz="1400" dirty="0" err="1">
                <a:solidFill>
                  <a:srgbClr val="7E7E7E"/>
                </a:solidFill>
              </a:rPr>
              <a:t>unshortened</a:t>
            </a:r>
            <a:r>
              <a:rPr lang="en-GB" sz="1400" dirty="0">
                <a:solidFill>
                  <a:srgbClr val="7E7E7E"/>
                </a:solidFill>
              </a:rPr>
              <a:t> destination. We note that the parsing and resolution process was both time consuming and imperfect. Some links could not be resolved. The sheer numbers and the timing of the analysis did not permit further resolution. </a:t>
            </a:r>
            <a:endParaRPr lang="hu-HU" sz="1400" dirty="0">
              <a:solidFill>
                <a:srgbClr val="7E7E7E"/>
              </a:solidFill>
            </a:endParaRPr>
          </a:p>
          <a:p>
            <a:pPr indent="-165600">
              <a:lnSpc>
                <a:spcPct val="114000"/>
              </a:lnSpc>
            </a:pPr>
            <a:r>
              <a:rPr lang="en-GB" sz="1400" dirty="0">
                <a:solidFill>
                  <a:srgbClr val="7E7E7E"/>
                </a:solidFill>
              </a:rPr>
              <a:t>The outcome of the link parsing was a list of domain and hostnames sorted in descending order by number of articles shared per site (most shared to least) for the team to begin work on developing the Media Map. In technical terms, we distilled each full URL to its base domain or hostname, whichever was more relevant. A domain name would be more relevant for a website, while a hostname was more often used for blogs, of which there may be many per domain. The domain or hostname is the lowest level of atomicity for the Media Map. A domain or hostname is equivalent to a media source in the terminology of the report; thus, when we speak of the more than eight hundred sources, it is to this which we refer.</a:t>
            </a:r>
            <a:endParaRPr lang="hu-HU" sz="1400" dirty="0">
              <a:solidFill>
                <a:srgbClr val="7E7E7E"/>
              </a:solidFill>
            </a:endParaRPr>
          </a:p>
        </p:txBody>
      </p:sp>
      <p:sp>
        <p:nvSpPr>
          <p:cNvPr id="6" name="Rectangle 5">
            <a:extLst>
              <a:ext uri="{FF2B5EF4-FFF2-40B4-BE49-F238E27FC236}">
                <a16:creationId xmlns:a16="http://schemas.microsoft.com/office/drawing/2014/main" xmlns="" id="{FA8348C6-6C53-403C-91C6-8942BC82594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3370200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243049"/>
                </a:solidFill>
              </a:rPr>
              <a:t>OTHER </a:t>
            </a:r>
            <a:r>
              <a:rPr lang="en-US" b="1" dirty="0" smtClean="0">
                <a:solidFill>
                  <a:srgbClr val="243049"/>
                </a:solidFill>
              </a:rPr>
              <a:t>OBSERVATIONS</a:t>
            </a:r>
            <a:endParaRPr lang="en-US" b="1" dirty="0">
              <a:solidFill>
                <a:srgbClr val="243049"/>
              </a:solidFill>
            </a:endParaRPr>
          </a:p>
        </p:txBody>
      </p:sp>
      <p:sp>
        <p:nvSpPr>
          <p:cNvPr id="4" name="Rectangle 3"/>
          <p:cNvSpPr/>
          <p:nvPr/>
        </p:nvSpPr>
        <p:spPr>
          <a:xfrm>
            <a:off x="936764" y="4498470"/>
            <a:ext cx="8316786" cy="1354217"/>
          </a:xfrm>
          <a:prstGeom prst="rect">
            <a:avLst/>
          </a:prstGeom>
          <a:solidFill>
            <a:schemeClr val="accent5">
              <a:lumMod val="40000"/>
              <a:lumOff val="60000"/>
            </a:schemeClr>
          </a:solidFill>
        </p:spPr>
        <p:txBody>
          <a:bodyPr wrap="square">
            <a:spAutoFit/>
          </a:bodyPr>
          <a:lstStyle/>
          <a:p>
            <a:r>
              <a:rPr lang="en-US" sz="1800" b="1" dirty="0" smtClean="0">
                <a:solidFill>
                  <a:schemeClr val="tx1"/>
                </a:solidFill>
                <a:latin typeface="Calibri" panose="020F0502020204030204" pitchFamily="34" charset="0"/>
              </a:rPr>
              <a:t>CROSS-SHARING IS MINIMAL</a:t>
            </a:r>
            <a:endParaRPr lang="en-US" sz="1800" b="1" dirty="0">
              <a:solidFill>
                <a:schemeClr val="tx1"/>
              </a:solidFill>
              <a:latin typeface="Calibri" panose="020F0502020204030204" pitchFamily="34" charset="0"/>
            </a:endParaRPr>
          </a:p>
          <a:p>
            <a:endParaRPr lang="en-US" sz="1600" b="1" dirty="0">
              <a:solidFill>
                <a:schemeClr val="tx1"/>
              </a:solidFill>
              <a:latin typeface="Calibri" panose="020F0502020204030204" pitchFamily="34" charset="0"/>
            </a:endParaRPr>
          </a:p>
          <a:p>
            <a:r>
              <a:rPr lang="en-US" sz="1600" dirty="0">
                <a:solidFill>
                  <a:schemeClr val="tx1"/>
                </a:solidFill>
                <a:latin typeface="Calibri" panose="020F0502020204030204" pitchFamily="34" charset="0"/>
              </a:rPr>
              <a:t>The study found that social media users tend not </a:t>
            </a:r>
            <a:r>
              <a:rPr lang="en-US" sz="1600" dirty="0" smtClean="0">
                <a:solidFill>
                  <a:schemeClr val="tx1"/>
                </a:solidFill>
                <a:latin typeface="Calibri" panose="020F0502020204030204" pitchFamily="34" charset="0"/>
              </a:rPr>
              <a:t>to share </a:t>
            </a:r>
            <a:r>
              <a:rPr lang="en-US" sz="1600" dirty="0">
                <a:solidFill>
                  <a:schemeClr val="tx1"/>
                </a:solidFill>
                <a:latin typeface="Calibri" panose="020F0502020204030204" pitchFamily="34" charset="0"/>
              </a:rPr>
              <a:t>articles from across the Media Map. </a:t>
            </a:r>
            <a:r>
              <a:rPr lang="en-US" sz="1600" b="1" dirty="0">
                <a:solidFill>
                  <a:schemeClr val="tx1"/>
                </a:solidFill>
                <a:latin typeface="Calibri" panose="020F0502020204030204" pitchFamily="34" charset="0"/>
              </a:rPr>
              <a:t>Overwhelmingly, users share article links from only one section of the Media Map</a:t>
            </a:r>
            <a:r>
              <a:rPr lang="en-US" sz="1600" dirty="0">
                <a:solidFill>
                  <a:schemeClr val="tx1"/>
                </a:solidFill>
                <a:latin typeface="Calibri" panose="020F0502020204030204" pitchFamily="34" charset="0"/>
              </a:rPr>
              <a:t>. This indicates that there is little visibility and awareness of </a:t>
            </a:r>
            <a:r>
              <a:rPr lang="en-US" sz="1600" dirty="0" smtClean="0">
                <a:solidFill>
                  <a:schemeClr val="tx1"/>
                </a:solidFill>
                <a:latin typeface="Calibri" panose="020F0502020204030204" pitchFamily="34" charset="0"/>
              </a:rPr>
              <a:t>the narratives from opposing views.</a:t>
            </a:r>
            <a:endParaRPr lang="en-US" sz="1600" dirty="0">
              <a:solidFill>
                <a:schemeClr val="tx1"/>
              </a:solidFill>
              <a:latin typeface="Calibri" panose="020F0502020204030204" pitchFamily="34" charset="0"/>
            </a:endParaRPr>
          </a:p>
        </p:txBody>
      </p:sp>
      <p:sp>
        <p:nvSpPr>
          <p:cNvPr id="6" name="Rectangle 5"/>
          <p:cNvSpPr/>
          <p:nvPr/>
        </p:nvSpPr>
        <p:spPr>
          <a:xfrm>
            <a:off x="936765" y="1530309"/>
            <a:ext cx="8315099" cy="1323439"/>
          </a:xfrm>
          <a:prstGeom prst="rect">
            <a:avLst/>
          </a:prstGeom>
          <a:solidFill>
            <a:schemeClr val="accent6">
              <a:lumMod val="40000"/>
              <a:lumOff val="60000"/>
            </a:schemeClr>
          </a:solidFill>
        </p:spPr>
        <p:txBody>
          <a:bodyPr wrap="square">
            <a:spAutoFit/>
          </a:bodyPr>
          <a:lstStyle/>
          <a:p>
            <a:r>
              <a:rPr lang="en-US" sz="1800" b="1" dirty="0" smtClean="0">
                <a:solidFill>
                  <a:schemeClr val="tx1"/>
                </a:solidFill>
                <a:latin typeface="Calibri" panose="020F0502020204030204" pitchFamily="34" charset="0"/>
              </a:rPr>
              <a:t>CANDIDATE SUPPORT </a:t>
            </a:r>
            <a:endParaRPr lang="en-US" sz="1800" b="1" dirty="0">
              <a:solidFill>
                <a:schemeClr val="tx1"/>
              </a:solidFill>
              <a:latin typeface="Calibri" panose="020F0502020204030204" pitchFamily="34" charset="0"/>
            </a:endParaRPr>
          </a:p>
          <a:p>
            <a:endParaRPr lang="en-US" b="1" dirty="0">
              <a:solidFill>
                <a:schemeClr val="tx1"/>
              </a:solidFill>
              <a:latin typeface="Calibri" panose="020F0502020204030204" pitchFamily="34" charset="0"/>
            </a:endParaRPr>
          </a:p>
          <a:p>
            <a:r>
              <a:rPr lang="en-US" sz="1600" dirty="0" smtClean="0">
                <a:solidFill>
                  <a:schemeClr val="tx1"/>
                </a:solidFill>
                <a:latin typeface="Calibri" panose="020F0502020204030204" pitchFamily="34" charset="0"/>
              </a:rPr>
              <a:t>A large </a:t>
            </a:r>
            <a:r>
              <a:rPr lang="en-US" sz="1600" dirty="0">
                <a:solidFill>
                  <a:schemeClr val="tx1"/>
                </a:solidFill>
                <a:latin typeface="Calibri" panose="020F0502020204030204" pitchFamily="34" charset="0"/>
              </a:rPr>
              <a:t>share of </a:t>
            </a:r>
            <a:r>
              <a:rPr lang="en-US" sz="1600" dirty="0" smtClean="0">
                <a:solidFill>
                  <a:schemeClr val="tx1"/>
                </a:solidFill>
                <a:latin typeface="Calibri" panose="020F0502020204030204" pitchFamily="34" charset="0"/>
              </a:rPr>
              <a:t>Non-Traditional </a:t>
            </a:r>
            <a:r>
              <a:rPr lang="en-US" sz="1600" dirty="0">
                <a:solidFill>
                  <a:schemeClr val="tx1"/>
                </a:solidFill>
                <a:latin typeface="Calibri" panose="020F0502020204030204" pitchFamily="34" charset="0"/>
              </a:rPr>
              <a:t>media sources in all three </a:t>
            </a:r>
            <a:r>
              <a:rPr lang="en-US" sz="1600" dirty="0" smtClean="0">
                <a:solidFill>
                  <a:schemeClr val="tx1"/>
                </a:solidFill>
                <a:latin typeface="Calibri" panose="020F0502020204030204" pitchFamily="34" charset="0"/>
              </a:rPr>
              <a:t>section of the Media Map express </a:t>
            </a:r>
            <a:r>
              <a:rPr lang="en-US" sz="1600" dirty="0">
                <a:solidFill>
                  <a:schemeClr val="tx1"/>
                </a:solidFill>
                <a:latin typeface="Calibri" panose="020F0502020204030204" pitchFamily="34" charset="0"/>
              </a:rPr>
              <a:t>both direct political support </a:t>
            </a:r>
            <a:r>
              <a:rPr lang="en-US" sz="1600" dirty="0" smtClean="0">
                <a:solidFill>
                  <a:schemeClr val="tx1"/>
                </a:solidFill>
                <a:latin typeface="Calibri" panose="020F0502020204030204" pitchFamily="34" charset="0"/>
              </a:rPr>
              <a:t>for candidates. </a:t>
            </a:r>
            <a:r>
              <a:rPr lang="en-US" sz="1600" b="1" dirty="0" smtClean="0">
                <a:solidFill>
                  <a:schemeClr val="tx1"/>
                </a:solidFill>
                <a:latin typeface="Calibri" panose="020F0502020204030204" pitchFamily="34" charset="0"/>
              </a:rPr>
              <a:t>Expressed </a:t>
            </a:r>
            <a:r>
              <a:rPr lang="en-US" sz="1600" b="1" dirty="0">
                <a:solidFill>
                  <a:schemeClr val="tx1"/>
                </a:solidFill>
                <a:latin typeface="Calibri" panose="020F0502020204030204" pitchFamily="34" charset="0"/>
              </a:rPr>
              <a:t>support is strongest for candidates aligned with an anti-establishment agenda</a:t>
            </a:r>
            <a:r>
              <a:rPr lang="en-US" sz="1600" dirty="0" smtClean="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and negative sentiments </a:t>
            </a:r>
            <a:r>
              <a:rPr lang="en-US" sz="1600" dirty="0" smtClean="0">
                <a:solidFill>
                  <a:schemeClr val="tx1"/>
                </a:solidFill>
                <a:latin typeface="Calibri" panose="020F0502020204030204" pitchFamily="34" charset="0"/>
              </a:rPr>
              <a:t>against </a:t>
            </a:r>
            <a:r>
              <a:rPr lang="en-US" sz="1600" dirty="0">
                <a:solidFill>
                  <a:schemeClr val="tx1"/>
                </a:solidFill>
                <a:latin typeface="Calibri" panose="020F0502020204030204" pitchFamily="34" charset="0"/>
              </a:rPr>
              <a:t>candidates</a:t>
            </a:r>
            <a:r>
              <a:rPr lang="en-US" sz="1600" dirty="0" smtClean="0">
                <a:solidFill>
                  <a:schemeClr val="tx1"/>
                </a:solidFill>
                <a:latin typeface="Calibri" panose="020F0502020204030204" pitchFamily="34" charset="0"/>
              </a:rPr>
              <a:t>.</a:t>
            </a:r>
            <a:endParaRPr lang="en-US" sz="1600" dirty="0">
              <a:solidFill>
                <a:schemeClr val="tx1"/>
              </a:solidFill>
              <a:latin typeface="Calibri" panose="020F0502020204030204" pitchFamily="34" charset="0"/>
            </a:endParaRPr>
          </a:p>
        </p:txBody>
      </p:sp>
      <p:sp>
        <p:nvSpPr>
          <p:cNvPr id="7" name="Rectangle 6"/>
          <p:cNvSpPr/>
          <p:nvPr/>
        </p:nvSpPr>
        <p:spPr>
          <a:xfrm>
            <a:off x="936764" y="2875890"/>
            <a:ext cx="8315099" cy="1600438"/>
          </a:xfrm>
          <a:prstGeom prst="rect">
            <a:avLst/>
          </a:prstGeom>
          <a:solidFill>
            <a:schemeClr val="bg1">
              <a:lumMod val="85000"/>
            </a:schemeClr>
          </a:solidFill>
        </p:spPr>
        <p:txBody>
          <a:bodyPr wrap="square">
            <a:spAutoFit/>
          </a:bodyPr>
          <a:lstStyle/>
          <a:p>
            <a:r>
              <a:rPr lang="en-US" sz="1800" b="1" dirty="0">
                <a:solidFill>
                  <a:schemeClr val="tx1"/>
                </a:solidFill>
                <a:latin typeface="Calibri" panose="020F0502020204030204" pitchFamily="34" charset="0"/>
              </a:rPr>
              <a:t>FOREIGN </a:t>
            </a:r>
            <a:r>
              <a:rPr lang="en-US" sz="1800" b="1" dirty="0" smtClean="0">
                <a:solidFill>
                  <a:schemeClr val="tx1"/>
                </a:solidFill>
                <a:latin typeface="Calibri" panose="020F0502020204030204" pitchFamily="34" charset="0"/>
              </a:rPr>
              <a:t>INFLUENCE</a:t>
            </a:r>
            <a:endParaRPr lang="en-US" sz="1800" b="1" dirty="0">
              <a:solidFill>
                <a:schemeClr val="tx1"/>
              </a:solidFill>
              <a:latin typeface="Calibri" panose="020F0502020204030204" pitchFamily="34" charset="0"/>
            </a:endParaRPr>
          </a:p>
          <a:p>
            <a:endParaRPr lang="en-US" sz="1600" b="1" dirty="0" smtClean="0">
              <a:solidFill>
                <a:schemeClr val="tx1"/>
              </a:solidFill>
              <a:latin typeface="Calibri" panose="020F0502020204030204" pitchFamily="34" charset="0"/>
            </a:endParaRPr>
          </a:p>
          <a:p>
            <a:pPr>
              <a:spcAft>
                <a:spcPts val="600"/>
              </a:spcAft>
            </a:pPr>
            <a:r>
              <a:rPr lang="en-US" sz="1600" dirty="0" smtClean="0">
                <a:solidFill>
                  <a:schemeClr val="tx1"/>
                </a:solidFill>
                <a:latin typeface="Calibri" panose="020F0502020204030204" pitchFamily="34" charset="0"/>
              </a:rPr>
              <a:t>The </a:t>
            </a:r>
            <a:r>
              <a:rPr lang="en-US" sz="1600" dirty="0">
                <a:solidFill>
                  <a:schemeClr val="tx1"/>
                </a:solidFill>
                <a:latin typeface="Calibri" panose="020F0502020204030204" pitchFamily="34" charset="0"/>
              </a:rPr>
              <a:t>investigation aims to detect any foreign media influence on media sources analyzed </a:t>
            </a:r>
            <a:r>
              <a:rPr lang="en-US" sz="1600" dirty="0" smtClean="0">
                <a:solidFill>
                  <a:schemeClr val="tx1"/>
                </a:solidFill>
                <a:latin typeface="Calibri" panose="020F0502020204030204" pitchFamily="34" charset="0"/>
              </a:rPr>
              <a:t>for </a:t>
            </a:r>
            <a:r>
              <a:rPr lang="en-US" sz="1600" dirty="0">
                <a:solidFill>
                  <a:schemeClr val="tx1"/>
                </a:solidFill>
                <a:latin typeface="Calibri" panose="020F0502020204030204" pitchFamily="34" charset="0"/>
              </a:rPr>
              <a:t>the Media Map. </a:t>
            </a:r>
            <a:r>
              <a:rPr lang="en-US" sz="1600" b="1" dirty="0">
                <a:solidFill>
                  <a:schemeClr val="tx1"/>
                </a:solidFill>
                <a:latin typeface="Calibri" panose="020F0502020204030204" pitchFamily="34" charset="0"/>
              </a:rPr>
              <a:t>The study found the sole source of such influence to be Russian</a:t>
            </a:r>
            <a:r>
              <a:rPr lang="en-US" sz="1600" dirty="0">
                <a:solidFill>
                  <a:schemeClr val="tx1"/>
                </a:solidFill>
                <a:latin typeface="Calibri" panose="020F0502020204030204" pitchFamily="34" charset="0"/>
              </a:rPr>
              <a:t>. Russian influence manifests itself in citations and references of content published by Russian broadcasters such as RT and Sputnik and via a range of French-speaking Russian news blogs.</a:t>
            </a:r>
          </a:p>
        </p:txBody>
      </p:sp>
      <p:grpSp>
        <p:nvGrpSpPr>
          <p:cNvPr id="9" name="Group 8">
            <a:extLst>
              <a:ext uri="{FF2B5EF4-FFF2-40B4-BE49-F238E27FC236}">
                <a16:creationId xmlns:a16="http://schemas.microsoft.com/office/drawing/2014/main" xmlns="" id="{E275B962-F23A-4777-918D-57E180B2E144}"/>
              </a:ext>
            </a:extLst>
          </p:cNvPr>
          <p:cNvGrpSpPr/>
          <p:nvPr/>
        </p:nvGrpSpPr>
        <p:grpSpPr>
          <a:xfrm>
            <a:off x="9212418" y="2358394"/>
            <a:ext cx="2061238" cy="471955"/>
            <a:chOff x="2568845" y="6314935"/>
            <a:chExt cx="2061238" cy="471955"/>
          </a:xfrm>
        </p:grpSpPr>
        <p:sp>
          <p:nvSpPr>
            <p:cNvPr id="10" name="Pentagon 13">
              <a:extLst>
                <a:ext uri="{FF2B5EF4-FFF2-40B4-BE49-F238E27FC236}">
                  <a16:creationId xmlns:a16="http://schemas.microsoft.com/office/drawing/2014/main" xmlns="" id="{C03AC3CB-7776-49B5-A337-4DE7DFC59252}"/>
                </a:ext>
              </a:extLst>
            </p:cNvPr>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extLst>
                <a:ext uri="{FF2B5EF4-FFF2-40B4-BE49-F238E27FC236}">
                  <a16:creationId xmlns:a16="http://schemas.microsoft.com/office/drawing/2014/main" xmlns="" id="{8C51B871-E62F-4CD7-9E25-8002A9D190E5}"/>
                </a:ext>
              </a:extLst>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grpSp>
        <p:nvGrpSpPr>
          <p:cNvPr id="12" name="Group 11">
            <a:extLst>
              <a:ext uri="{FF2B5EF4-FFF2-40B4-BE49-F238E27FC236}">
                <a16:creationId xmlns:a16="http://schemas.microsoft.com/office/drawing/2014/main" xmlns="" id="{6972DB56-A535-4F95-BCA0-9778FEFFAEAA}"/>
              </a:ext>
            </a:extLst>
          </p:cNvPr>
          <p:cNvGrpSpPr/>
          <p:nvPr/>
        </p:nvGrpSpPr>
        <p:grpSpPr>
          <a:xfrm>
            <a:off x="9289336" y="3998593"/>
            <a:ext cx="2026819" cy="477735"/>
            <a:chOff x="2645763" y="6309155"/>
            <a:chExt cx="2026819" cy="477735"/>
          </a:xfrm>
        </p:grpSpPr>
        <p:sp>
          <p:nvSpPr>
            <p:cNvPr id="13" name="Pentagon 13">
              <a:extLst>
                <a:ext uri="{FF2B5EF4-FFF2-40B4-BE49-F238E27FC236}">
                  <a16:creationId xmlns:a16="http://schemas.microsoft.com/office/drawing/2014/main" xmlns="" id="{4E90AE0B-3BF5-4A5D-AE2F-7B46E06CB347}"/>
                </a:ext>
              </a:extLst>
            </p:cNvPr>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hlinkClick r:id="rId3" action="ppaction://hlinksldjump"/>
              <a:extLst>
                <a:ext uri="{FF2B5EF4-FFF2-40B4-BE49-F238E27FC236}">
                  <a16:creationId xmlns:a16="http://schemas.microsoft.com/office/drawing/2014/main" xmlns="" id="{7B5E630C-AFC3-4952-B3A5-80080B62146D}"/>
                </a:ext>
              </a:extLst>
            </p:cNvPr>
            <p:cNvSpPr txBox="1"/>
            <p:nvPr/>
          </p:nvSpPr>
          <p:spPr>
            <a:xfrm>
              <a:off x="2684221" y="630915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grpSp>
        <p:nvGrpSpPr>
          <p:cNvPr id="15" name="Group 14">
            <a:extLst>
              <a:ext uri="{FF2B5EF4-FFF2-40B4-BE49-F238E27FC236}">
                <a16:creationId xmlns:a16="http://schemas.microsoft.com/office/drawing/2014/main" xmlns="" id="{0C73FFC7-14EA-40C0-BF85-6C61B6ED129A}"/>
              </a:ext>
            </a:extLst>
          </p:cNvPr>
          <p:cNvGrpSpPr/>
          <p:nvPr/>
        </p:nvGrpSpPr>
        <p:grpSpPr>
          <a:xfrm>
            <a:off x="9212418" y="5373877"/>
            <a:ext cx="2061238" cy="471955"/>
            <a:chOff x="2568845" y="6314935"/>
            <a:chExt cx="2061238" cy="471955"/>
          </a:xfrm>
        </p:grpSpPr>
        <p:sp>
          <p:nvSpPr>
            <p:cNvPr id="16" name="Pentagon 13">
              <a:extLst>
                <a:ext uri="{FF2B5EF4-FFF2-40B4-BE49-F238E27FC236}">
                  <a16:creationId xmlns:a16="http://schemas.microsoft.com/office/drawing/2014/main" xmlns="" id="{93ED88F2-25CE-4784-B1A7-17800ACF8071}"/>
                </a:ext>
              </a:extLst>
            </p:cNvPr>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hlinkClick r:id="rId4" action="ppaction://hlinksldjump"/>
              <a:extLst>
                <a:ext uri="{FF2B5EF4-FFF2-40B4-BE49-F238E27FC236}">
                  <a16:creationId xmlns:a16="http://schemas.microsoft.com/office/drawing/2014/main" xmlns="" id="{8D405325-A527-41DE-B464-CBB7044D86E0}"/>
                </a:ext>
              </a:extLst>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analysis </a:t>
              </a:r>
            </a:p>
          </p:txBody>
        </p:sp>
      </p:grpSp>
      <p:sp>
        <p:nvSpPr>
          <p:cNvPr id="18" name="Rectangle 17">
            <a:extLst>
              <a:ext uri="{FF2B5EF4-FFF2-40B4-BE49-F238E27FC236}">
                <a16:creationId xmlns:a16="http://schemas.microsoft.com/office/drawing/2014/main" xmlns="" id="{A6250D9B-7572-41C2-B186-A7EA73AAF21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71763286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200" y="365125"/>
            <a:ext cx="11193379"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38200" y="1797949"/>
            <a:ext cx="10315575" cy="458311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3: Site analysis</a:t>
            </a:r>
            <a:endParaRPr lang="hu-HU" sz="2000" b="1" dirty="0">
              <a:solidFill>
                <a:srgbClr val="A22C44"/>
              </a:solidFill>
            </a:endParaRPr>
          </a:p>
          <a:p>
            <a:pPr indent="-165600">
              <a:lnSpc>
                <a:spcPct val="114000"/>
              </a:lnSpc>
            </a:pPr>
            <a:r>
              <a:rPr lang="en-GB" sz="1400" dirty="0">
                <a:solidFill>
                  <a:srgbClr val="7E7E7E"/>
                </a:solidFill>
              </a:rPr>
              <a:t>With the links now resolved, our analysts began systematically reading sources that were obviously not traditional media, i.e., newspapers, radio, or television properties. The team of analysts began reviewing each media source, reading its own description and recent articles, studying the imagery and language used, and taking notes along the way.</a:t>
            </a:r>
          </a:p>
          <a:p>
            <a:pPr indent="-165600">
              <a:lnSpc>
                <a:spcPct val="114000"/>
              </a:lnSpc>
            </a:pPr>
            <a:r>
              <a:rPr lang="en-GB" sz="1400" dirty="0">
                <a:solidFill>
                  <a:srgbClr val="7E7E7E"/>
                </a:solidFill>
              </a:rPr>
              <a:t>Following several days of reading, the team got together for a day-long workshop to discuss the findings. The purpose of the workshop was to elicit individual opinions as a way of finding collective agreement on how to divide the data.</a:t>
            </a:r>
          </a:p>
          <a:p>
            <a:pPr indent="-165600">
              <a:lnSpc>
                <a:spcPct val="114000"/>
              </a:lnSpc>
            </a:pPr>
            <a:r>
              <a:rPr lang="en-GB" sz="1400" dirty="0">
                <a:solidFill>
                  <a:srgbClr val="7E7E7E"/>
                </a:solidFill>
              </a:rPr>
              <a:t>By the end of the day—nearly eight hours of discussion—we had identified key themes that would come to define the Media Map, namely narrative distance from traditional media sources and the traditional left-right political culture which, at some point, began to give way to a new global-local narrative.</a:t>
            </a:r>
          </a:p>
          <a:p>
            <a:pPr indent="-165600">
              <a:lnSpc>
                <a:spcPct val="114000"/>
              </a:lnSpc>
            </a:pPr>
            <a:r>
              <a:rPr lang="en-GB" sz="1400" dirty="0">
                <a:solidFill>
                  <a:srgbClr val="7E7E7E"/>
                </a:solidFill>
              </a:rPr>
              <a:t>Further discussion and reading over the subsequent days led us to refine the clusters, or sub-groups, and sections of the Media Map.</a:t>
            </a:r>
            <a:endParaRPr lang="hu-HU" sz="1400" dirty="0">
              <a:solidFill>
                <a:srgbClr val="7E7E7E"/>
              </a:solidFill>
            </a:endParaRPr>
          </a:p>
        </p:txBody>
      </p:sp>
      <p:sp>
        <p:nvSpPr>
          <p:cNvPr id="6" name="Rectangle 5">
            <a:extLst>
              <a:ext uri="{FF2B5EF4-FFF2-40B4-BE49-F238E27FC236}">
                <a16:creationId xmlns:a16="http://schemas.microsoft.com/office/drawing/2014/main" xmlns="" id="{DF2FFDE9-40DB-4FAF-8B6D-63066D5A45A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27188822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200" y="365125"/>
            <a:ext cx="11102788"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295836" y="1400099"/>
            <a:ext cx="11318802" cy="499766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4: Coding</a:t>
            </a:r>
            <a:endParaRPr lang="hu-HU" sz="2000" b="1" dirty="0">
              <a:solidFill>
                <a:srgbClr val="A22C44"/>
              </a:solidFill>
            </a:endParaRPr>
          </a:p>
          <a:p>
            <a:pPr indent="-165600">
              <a:lnSpc>
                <a:spcPct val="114000"/>
              </a:lnSpc>
            </a:pPr>
            <a:r>
              <a:rPr lang="en-GB" sz="1400" dirty="0">
                <a:solidFill>
                  <a:srgbClr val="7E7E7E"/>
                </a:solidFill>
              </a:rPr>
              <a:t>With the Media Map’s section and cluster boundaries settled, the team began to code the list of sources, applying both section and cluster designations as well as indicating whether the site supported a given politician and whether there were links to Russian sources. During this process, the list was cleaned to ensure non-relevant domains, e.g., pure entertainment sites that may have been caught up in the keyword search, were not included. Additionally, each source was required to be regularly publishing long-form content on topics connected to the political discourse. Finally, we excluded sources from French-speaking but not France-oriented sites, like African, Canadian, or Swiss sources not concerned with French politics.</a:t>
            </a:r>
          </a:p>
          <a:p>
            <a:pPr indent="-165600">
              <a:lnSpc>
                <a:spcPct val="114000"/>
              </a:lnSpc>
            </a:pPr>
            <a:r>
              <a:rPr lang="en-GB" sz="1400" dirty="0">
                <a:solidFill>
                  <a:srgbClr val="7E7E7E"/>
                </a:solidFill>
              </a:rPr>
              <a:t>The coding process was both time-consuming and complex. Setting aside the sheer number of sites reviewed, the team made a concerted effort to remain grounded in observation and avoid judgment.</a:t>
            </a:r>
            <a:endParaRPr lang="hu-HU" sz="1400" dirty="0">
              <a:solidFill>
                <a:srgbClr val="7E7E7E"/>
              </a:solidFill>
            </a:endParaRPr>
          </a:p>
          <a:p>
            <a:pPr indent="-165600">
              <a:lnSpc>
                <a:spcPct val="114000"/>
              </a:lnSpc>
            </a:pPr>
            <a:r>
              <a:rPr lang="en-GB" sz="1400" dirty="0">
                <a:solidFill>
                  <a:srgbClr val="7E7E7E"/>
                </a:solidFill>
              </a:rPr>
              <a:t>As mentioned in the link shortening discussion above, this is the step in which we tested whether the distribution of sections and clusters was different between the shortened links and the visible links</a:t>
            </a:r>
            <a:r>
              <a:rPr lang="en-GB" sz="1400" dirty="0" smtClean="0">
                <a:solidFill>
                  <a:srgbClr val="7E7E7E"/>
                </a:solidFill>
              </a:rPr>
              <a:t>.</a:t>
            </a:r>
          </a:p>
          <a:p>
            <a:pPr indent="-165600">
              <a:lnSpc>
                <a:spcPct val="114000"/>
              </a:lnSpc>
            </a:pPr>
            <a:r>
              <a:rPr lang="en-GB" sz="1400" dirty="0" smtClean="0">
                <a:solidFill>
                  <a:srgbClr val="7E7E7E"/>
                </a:solidFill>
              </a:rPr>
              <a:t>In total, 20 percent of the mentions we extracted were from shortened links while 80 percent were from visible links. Our comparison shows some statistically-significant differences between the two groups at the section and cluster level. For this reason, we use both shortened and visible links -to report the sizes of sections or clusters for maximal accuracy.</a:t>
            </a:r>
            <a:endParaRPr lang="hu-HU" sz="1400" dirty="0" smtClean="0">
              <a:solidFill>
                <a:srgbClr val="7E7E7E"/>
              </a:solidFill>
            </a:endParaRPr>
          </a:p>
          <a:p>
            <a:pPr indent="-165600">
              <a:lnSpc>
                <a:spcPct val="114000"/>
              </a:lnSpc>
            </a:pPr>
            <a:r>
              <a:rPr lang="en-GB" sz="1400" dirty="0" smtClean="0">
                <a:solidFill>
                  <a:srgbClr val="7E7E7E"/>
                </a:solidFill>
              </a:rPr>
              <a:t>For the remarks on influencers, however, we are only using the 80 percent of the data where links are visible. The overall meaning of our findings at this level does not change. Put differently, though there are some numerical differences, our conclusions about the diffusion of information and the things that are importing within each segment or cluster remain sufficiently robust. Moreover, we are able to use the full capabilities of the </a:t>
            </a:r>
            <a:r>
              <a:rPr lang="en-GB" sz="1400" dirty="0" err="1" smtClean="0">
                <a:solidFill>
                  <a:srgbClr val="7E7E7E"/>
                </a:solidFill>
              </a:rPr>
              <a:t>Talkwalker</a:t>
            </a:r>
            <a:r>
              <a:rPr lang="en-GB" sz="1400" dirty="0" smtClean="0">
                <a:solidFill>
                  <a:srgbClr val="7E7E7E"/>
                </a:solidFill>
              </a:rPr>
              <a:t> platform to show and measure influence and can avoid the massive difficulties that would arise from needing to extract and aggregate data outside the platform.</a:t>
            </a:r>
            <a:endParaRPr lang="en-GB" sz="1400" dirty="0">
              <a:solidFill>
                <a:srgbClr val="7E7E7E"/>
              </a:solidFill>
            </a:endParaRPr>
          </a:p>
        </p:txBody>
      </p:sp>
      <p:sp>
        <p:nvSpPr>
          <p:cNvPr id="6" name="Rectangle 5">
            <a:extLst>
              <a:ext uri="{FF2B5EF4-FFF2-40B4-BE49-F238E27FC236}">
                <a16:creationId xmlns:a16="http://schemas.microsoft.com/office/drawing/2014/main" xmlns="" id="{78703858-83A7-4418-B71B-95307F32042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10410354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097127" cy="1325700"/>
          </a:xfrm>
          <a:prstGeom prst="rect">
            <a:avLst/>
          </a:prstGeom>
        </p:spPr>
        <p:txBody>
          <a:bodyPr lIns="91425" tIns="91425" rIns="91425" bIns="91425" anchor="ctr" anchorCtr="0">
            <a:noAutofit/>
          </a:bodyPr>
          <a:lstStyle/>
          <a:p>
            <a:pPr lvl="0"/>
            <a:r>
              <a:rPr lang="en-US" b="1" dirty="0">
                <a:solidFill>
                  <a:srgbClr val="243049"/>
                </a:solidFill>
              </a:rPr>
              <a:t>METHODOLOGY: 5 steps of the Media Map</a:t>
            </a: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38200" y="1797949"/>
            <a:ext cx="10315575" cy="458311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Step 5: Revising the query and collecting final data</a:t>
            </a:r>
            <a:endParaRPr lang="hu-HU" sz="2000" b="1" dirty="0">
              <a:solidFill>
                <a:srgbClr val="A22C44"/>
              </a:solidFill>
            </a:endParaRPr>
          </a:p>
          <a:p>
            <a:pPr indent="-165600">
              <a:lnSpc>
                <a:spcPct val="114000"/>
              </a:lnSpc>
            </a:pPr>
            <a:r>
              <a:rPr lang="en-GB" sz="1400" dirty="0">
                <a:solidFill>
                  <a:srgbClr val="7E7E7E"/>
                </a:solidFill>
              </a:rPr>
              <a:t>With the list of domain and hostnames coded to their sections and clusters, we modified the </a:t>
            </a:r>
            <a:r>
              <a:rPr lang="en-GB" sz="1400" dirty="0" err="1">
                <a:solidFill>
                  <a:srgbClr val="7E7E7E"/>
                </a:solidFill>
              </a:rPr>
              <a:t>Talkwalker</a:t>
            </a:r>
            <a:r>
              <a:rPr lang="en-GB" sz="1400" dirty="0">
                <a:solidFill>
                  <a:srgbClr val="7E7E7E"/>
                </a:solidFill>
              </a:rPr>
              <a:t> query</a:t>
            </a:r>
          </a:p>
          <a:p>
            <a:pPr indent="-165600">
              <a:lnSpc>
                <a:spcPct val="114000"/>
              </a:lnSpc>
            </a:pPr>
            <a:r>
              <a:rPr lang="en-GB" sz="1400" dirty="0">
                <a:solidFill>
                  <a:srgbClr val="7E7E7E"/>
                </a:solidFill>
              </a:rPr>
              <a:t>For every section except Traditional, we used the domain and hostnames instead of the keywords used in Step 1 to select mentions.</a:t>
            </a:r>
          </a:p>
          <a:p>
            <a:pPr indent="-165600">
              <a:lnSpc>
                <a:spcPct val="114000"/>
              </a:lnSpc>
            </a:pPr>
            <a:r>
              <a:rPr lang="en-GB" sz="1400" dirty="0">
                <a:solidFill>
                  <a:srgbClr val="7E7E7E"/>
                </a:solidFill>
              </a:rPr>
              <a:t>For the Traditional section, we used both domain and hostnames as well as the Step 1 keywords as these sources were assumed to cover other topic areas like sports and entertainment.</a:t>
            </a:r>
          </a:p>
          <a:p>
            <a:pPr indent="-165600">
              <a:lnSpc>
                <a:spcPct val="114000"/>
              </a:lnSpc>
            </a:pPr>
            <a:r>
              <a:rPr lang="en-GB" sz="1400" dirty="0">
                <a:solidFill>
                  <a:srgbClr val="7E7E7E"/>
                </a:solidFill>
              </a:rPr>
              <a:t>Finally, given our link shortening dilemma, we created a query that was essentially a process of elimination, whereby we used the Step 1 keywords and excluded any domain or hostname included in the Media Map.</a:t>
            </a:r>
            <a:endParaRPr lang="hu-HU" sz="1400" dirty="0">
              <a:solidFill>
                <a:srgbClr val="7E7E7E"/>
              </a:solidFill>
            </a:endParaRPr>
          </a:p>
        </p:txBody>
      </p:sp>
      <p:sp>
        <p:nvSpPr>
          <p:cNvPr id="6" name="Rectangle 5">
            <a:extLst>
              <a:ext uri="{FF2B5EF4-FFF2-40B4-BE49-F238E27FC236}">
                <a16:creationId xmlns:a16="http://schemas.microsoft.com/office/drawing/2014/main" xmlns="" id="{1A38A1EE-8FA7-4C3D-9361-D2818096D96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25830117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1181348" cy="1325700"/>
          </a:xfrm>
          <a:prstGeom prst="rect">
            <a:avLst/>
          </a:prstGeom>
        </p:spPr>
        <p:txBody>
          <a:bodyPr lIns="91425" tIns="91425" rIns="91425" bIns="91425" anchor="ctr" anchorCtr="0">
            <a:noAutofit/>
          </a:bodyPr>
          <a:lstStyle/>
          <a:p>
            <a:pPr lvl="0"/>
            <a:r>
              <a:rPr lang="en-US" b="1" dirty="0" smtClean="0">
                <a:solidFill>
                  <a:srgbClr val="243049"/>
                </a:solidFill>
              </a:rPr>
              <a:t>METHODOLOGY: 5 steps of the Media Map</a:t>
            </a:r>
            <a:endParaRPr lang="en-US" b="1" dirty="0">
              <a:solidFill>
                <a:srgbClr val="243049"/>
              </a:solidFill>
            </a:endParaRPr>
          </a:p>
        </p:txBody>
      </p:sp>
      <p:sp>
        <p:nvSpPr>
          <p:cNvPr id="5" name="Content Placeholder 7">
            <a:extLst>
              <a:ext uri="{FF2B5EF4-FFF2-40B4-BE49-F238E27FC236}">
                <a16:creationId xmlns:a16="http://schemas.microsoft.com/office/drawing/2014/main" xmlns="" id="{D1295ADB-6F04-4B35-8955-19BD8973D2EB}"/>
              </a:ext>
            </a:extLst>
          </p:cNvPr>
          <p:cNvSpPr txBox="1">
            <a:spLocks/>
          </p:cNvSpPr>
          <p:nvPr/>
        </p:nvSpPr>
        <p:spPr>
          <a:xfrm>
            <a:off x="838200" y="1797949"/>
            <a:ext cx="10315575" cy="458311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None/>
            </a:pPr>
            <a:r>
              <a:rPr lang="en-GB" sz="2000" b="1" dirty="0">
                <a:solidFill>
                  <a:srgbClr val="A22C44"/>
                </a:solidFill>
              </a:rPr>
              <a:t>A note on sampling</a:t>
            </a:r>
          </a:p>
          <a:p>
            <a:pPr indent="-165600">
              <a:lnSpc>
                <a:spcPct val="114000"/>
              </a:lnSpc>
            </a:pPr>
            <a:r>
              <a:rPr lang="en-GB" sz="1400" dirty="0">
                <a:solidFill>
                  <a:srgbClr val="7E7E7E"/>
                </a:solidFill>
              </a:rPr>
              <a:t>As noted above we used sampling in a couple of places for this analysis.</a:t>
            </a:r>
            <a:endParaRPr lang="hu-HU" sz="1400" dirty="0">
              <a:solidFill>
                <a:srgbClr val="7E7E7E"/>
              </a:solidFill>
            </a:endParaRPr>
          </a:p>
          <a:p>
            <a:pPr indent="-165600">
              <a:lnSpc>
                <a:spcPct val="114000"/>
              </a:lnSpc>
            </a:pPr>
            <a:r>
              <a:rPr lang="en-GB" sz="1400" dirty="0">
                <a:solidFill>
                  <a:srgbClr val="7E7E7E"/>
                </a:solidFill>
              </a:rPr>
              <a:t>In Step 1, from the over one hundred million mentions we initially identified, we downloaded a random sample of 300 000 for analysis. This is a healthy sample by any measure and creates no intrinsic issue from a statistical perspective in terms of reliability. The decision was as much a function of the limitations placed by Twitter and enforced by </a:t>
            </a:r>
            <a:r>
              <a:rPr lang="en-GB" sz="1400" dirty="0" err="1">
                <a:solidFill>
                  <a:srgbClr val="7E7E7E"/>
                </a:solidFill>
              </a:rPr>
              <a:t>Talkwalker</a:t>
            </a:r>
            <a:r>
              <a:rPr lang="en-GB" sz="1400" dirty="0">
                <a:solidFill>
                  <a:srgbClr val="7E7E7E"/>
                </a:solidFill>
              </a:rPr>
              <a:t> for downloading Twitter data.</a:t>
            </a:r>
            <a:endParaRPr lang="hu-HU" sz="1400" dirty="0">
              <a:solidFill>
                <a:srgbClr val="7E7E7E"/>
              </a:solidFill>
            </a:endParaRPr>
          </a:p>
          <a:p>
            <a:pPr indent="-165600">
              <a:lnSpc>
                <a:spcPct val="114000"/>
              </a:lnSpc>
            </a:pPr>
            <a:r>
              <a:rPr lang="en-GB" sz="1400" dirty="0">
                <a:solidFill>
                  <a:srgbClr val="7E7E7E"/>
                </a:solidFill>
              </a:rPr>
              <a:t>In Step 5, we sampled data for the shortened link query for the same reasons, this time pulling down </a:t>
            </a:r>
            <a:br>
              <a:rPr lang="en-GB" sz="1400" dirty="0">
                <a:solidFill>
                  <a:srgbClr val="7E7E7E"/>
                </a:solidFill>
              </a:rPr>
            </a:br>
            <a:r>
              <a:rPr lang="en-GB" sz="1400" dirty="0">
                <a:solidFill>
                  <a:srgbClr val="7E7E7E"/>
                </a:solidFill>
              </a:rPr>
              <a:t>about 50 000 of about 15 000 000 mentions, or about </a:t>
            </a:r>
            <a:r>
              <a:rPr lang="en-GB" sz="1400" dirty="0" smtClean="0">
                <a:solidFill>
                  <a:srgbClr val="7E7E7E"/>
                </a:solidFill>
              </a:rPr>
              <a:t>0.32 percent. </a:t>
            </a:r>
            <a:r>
              <a:rPr lang="en-GB" sz="1400" dirty="0">
                <a:solidFill>
                  <a:srgbClr val="7E7E7E"/>
                </a:solidFill>
              </a:rPr>
              <a:t>To arrive at the totals we reported, i.e., number of posts and share of mentions by section and cluster, we weighted the shortened link data back to their appropriate level by dividing the counts by the sampling rate.</a:t>
            </a:r>
            <a:endParaRPr lang="hu-HU" sz="1400" dirty="0">
              <a:solidFill>
                <a:srgbClr val="7E7E7E"/>
              </a:solidFill>
            </a:endParaRPr>
          </a:p>
          <a:p>
            <a:pPr indent="-165600">
              <a:lnSpc>
                <a:spcPct val="114000"/>
              </a:lnSpc>
            </a:pPr>
            <a:r>
              <a:rPr lang="en-GB" sz="1400" dirty="0">
                <a:solidFill>
                  <a:srgbClr val="7E7E7E"/>
                </a:solidFill>
              </a:rPr>
              <a:t>Finally, our decision to code only the top 800+ sources of the approximately 1300 became a matter of both timing and what we would call the Pareto principle. We were already well into the long tail of the distribution, where, in our sample of 300 000, we were finding sources that were only shared once. There were clearly more sources we could have evaluated, but the very low levels of sharing assured us that we were not missing an appreciable part of the data and our conclusions would not meaningfully change.</a:t>
            </a:r>
          </a:p>
        </p:txBody>
      </p:sp>
      <p:sp>
        <p:nvSpPr>
          <p:cNvPr id="6" name="Rectangle 5">
            <a:extLst>
              <a:ext uri="{FF2B5EF4-FFF2-40B4-BE49-F238E27FC236}">
                <a16:creationId xmlns:a16="http://schemas.microsoft.com/office/drawing/2014/main" xmlns="" id="{AE01583A-60B2-4011-9DD9-E0D912CD83E4}"/>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19931830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Shape 1067"/>
          <p:cNvSpPr txBox="1">
            <a:spLocks noGrp="1"/>
          </p:cNvSpPr>
          <p:nvPr>
            <p:ph type="title"/>
          </p:nvPr>
        </p:nvSpPr>
        <p:spPr>
          <a:xfrm>
            <a:off x="838199" y="365125"/>
            <a:ext cx="10812518" cy="1325700"/>
          </a:xfrm>
          <a:prstGeom prst="rect">
            <a:avLst/>
          </a:prstGeom>
        </p:spPr>
        <p:txBody>
          <a:bodyPr lIns="91425" tIns="91425" rIns="91425" bIns="91425" anchor="ctr" anchorCtr="0">
            <a:noAutofit/>
          </a:bodyPr>
          <a:lstStyle/>
          <a:p>
            <a:pPr lvl="0"/>
            <a:r>
              <a:rPr lang="en-US" b="1" dirty="0" smtClean="0">
                <a:solidFill>
                  <a:srgbClr val="243049"/>
                </a:solidFill>
              </a:rPr>
              <a:t>METHODOLOGY: Conversations</a:t>
            </a:r>
            <a:endParaRPr lang="en-US" b="1" dirty="0">
              <a:solidFill>
                <a:srgbClr val="243049"/>
              </a:solidFill>
            </a:endParaRPr>
          </a:p>
        </p:txBody>
      </p:sp>
      <p:sp>
        <p:nvSpPr>
          <p:cNvPr id="8" name="Content Placeholder 7"/>
          <p:cNvSpPr txBox="1">
            <a:spLocks/>
          </p:cNvSpPr>
          <p:nvPr/>
        </p:nvSpPr>
        <p:spPr>
          <a:xfrm>
            <a:off x="838200" y="1813034"/>
            <a:ext cx="10315575" cy="484001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14300" indent="0">
              <a:lnSpc>
                <a:spcPct val="114000"/>
              </a:lnSpc>
              <a:spcBef>
                <a:spcPts val="600"/>
              </a:spcBef>
              <a:buNone/>
            </a:pPr>
            <a:r>
              <a:rPr lang="en-US" sz="1800" b="1" dirty="0">
                <a:solidFill>
                  <a:srgbClr val="A22C44"/>
                </a:solidFill>
              </a:rPr>
              <a:t>POSTS</a:t>
            </a:r>
          </a:p>
          <a:p>
            <a:pPr marL="457200" indent="-342900">
              <a:lnSpc>
                <a:spcPct val="114000"/>
              </a:lnSpc>
              <a:spcBef>
                <a:spcPts val="600"/>
              </a:spcBef>
            </a:pPr>
            <a:r>
              <a:rPr lang="en-US" sz="1400" dirty="0">
                <a:solidFill>
                  <a:srgbClr val="7E7E7E"/>
                </a:solidFill>
              </a:rPr>
              <a:t>We took a </a:t>
            </a:r>
            <a:r>
              <a:rPr lang="en-US" sz="1400" b="1" dirty="0">
                <a:solidFill>
                  <a:srgbClr val="7E7E7E"/>
                </a:solidFill>
              </a:rPr>
              <a:t>random sample </a:t>
            </a:r>
            <a:r>
              <a:rPr lang="en-US" sz="1400" dirty="0">
                <a:solidFill>
                  <a:srgbClr val="7E7E7E"/>
                </a:solidFill>
              </a:rPr>
              <a:t>for each cluster and coded in total 5,000 posts. The coding has been performed </a:t>
            </a:r>
            <a:r>
              <a:rPr lang="en-US" sz="1400" b="1" dirty="0">
                <a:solidFill>
                  <a:srgbClr val="7E7E7E"/>
                </a:solidFill>
              </a:rPr>
              <a:t>manually</a:t>
            </a:r>
            <a:r>
              <a:rPr lang="en-US" sz="1400" dirty="0">
                <a:solidFill>
                  <a:srgbClr val="7E7E7E"/>
                </a:solidFill>
              </a:rPr>
              <a:t>, through human reading and interpretation. The total and section level aggregation is based on </a:t>
            </a:r>
            <a:r>
              <a:rPr lang="en-US" sz="1400" b="1" dirty="0">
                <a:solidFill>
                  <a:srgbClr val="7E7E7E"/>
                </a:solidFill>
              </a:rPr>
              <a:t>weighting</a:t>
            </a:r>
            <a:r>
              <a:rPr lang="en-US" sz="1400" dirty="0">
                <a:solidFill>
                  <a:srgbClr val="7E7E7E"/>
                </a:solidFill>
              </a:rPr>
              <a:t>, which makes sure that the social media conversation is </a:t>
            </a:r>
            <a:r>
              <a:rPr lang="en-US" sz="1400" b="1" dirty="0">
                <a:solidFill>
                  <a:srgbClr val="7E7E7E"/>
                </a:solidFill>
              </a:rPr>
              <a:t>proportionally represented</a:t>
            </a:r>
            <a:r>
              <a:rPr lang="en-US" sz="1400" dirty="0">
                <a:solidFill>
                  <a:srgbClr val="7E7E7E"/>
                </a:solidFill>
              </a:rPr>
              <a:t>. </a:t>
            </a:r>
          </a:p>
          <a:p>
            <a:pPr marL="457200" indent="-342900">
              <a:lnSpc>
                <a:spcPct val="114000"/>
              </a:lnSpc>
              <a:spcBef>
                <a:spcPts val="600"/>
              </a:spcBef>
            </a:pPr>
            <a:r>
              <a:rPr lang="en-US" sz="1400" dirty="0">
                <a:solidFill>
                  <a:srgbClr val="7E7E7E"/>
                </a:solidFill>
              </a:rPr>
              <a:t>The </a:t>
            </a:r>
            <a:r>
              <a:rPr lang="en-US" sz="1400" b="1" dirty="0">
                <a:solidFill>
                  <a:srgbClr val="7E7E7E"/>
                </a:solidFill>
              </a:rPr>
              <a:t>percentages</a:t>
            </a:r>
            <a:r>
              <a:rPr lang="en-US" sz="1400" dirty="0">
                <a:solidFill>
                  <a:srgbClr val="7E7E7E"/>
                </a:solidFill>
              </a:rPr>
              <a:t> on the charts show what percentage of the coded posts in the given cluster / section belongs to the given category. The </a:t>
            </a:r>
            <a:r>
              <a:rPr lang="en-US" sz="1400" b="1" dirty="0">
                <a:solidFill>
                  <a:srgbClr val="7E7E7E"/>
                </a:solidFill>
              </a:rPr>
              <a:t>arrows</a:t>
            </a:r>
            <a:r>
              <a:rPr lang="en-US" sz="1400" dirty="0">
                <a:solidFill>
                  <a:srgbClr val="7E7E7E"/>
                </a:solidFill>
              </a:rPr>
              <a:t> indicate the top3 / bottom3 clusters, which means the three highest and the three lowest scoring cluster out of all clusters for that given category.</a:t>
            </a:r>
          </a:p>
          <a:p>
            <a:pPr marL="114300" indent="0">
              <a:lnSpc>
                <a:spcPct val="114000"/>
              </a:lnSpc>
              <a:spcBef>
                <a:spcPts val="600"/>
              </a:spcBef>
              <a:buNone/>
            </a:pPr>
            <a:r>
              <a:rPr lang="en-US" sz="1800" b="1" dirty="0">
                <a:solidFill>
                  <a:srgbClr val="A22C44"/>
                </a:solidFill>
              </a:rPr>
              <a:t>DISCUSS</a:t>
            </a:r>
          </a:p>
          <a:p>
            <a:pPr marL="457200" indent="-342900">
              <a:lnSpc>
                <a:spcPct val="114000"/>
              </a:lnSpc>
              <a:spcBef>
                <a:spcPts val="600"/>
              </a:spcBef>
            </a:pPr>
            <a:r>
              <a:rPr lang="en-US" sz="1400" dirty="0">
                <a:solidFill>
                  <a:srgbClr val="7E7E7E"/>
                </a:solidFill>
              </a:rPr>
              <a:t>We took a </a:t>
            </a:r>
            <a:r>
              <a:rPr lang="en-US" sz="1400" b="1" dirty="0">
                <a:solidFill>
                  <a:srgbClr val="7E7E7E"/>
                </a:solidFill>
              </a:rPr>
              <a:t>random sample </a:t>
            </a:r>
            <a:r>
              <a:rPr lang="en-US" sz="1400" dirty="0">
                <a:solidFill>
                  <a:srgbClr val="7E7E7E"/>
                </a:solidFill>
              </a:rPr>
              <a:t>of Facebook posts for each cluster and coded in total 4,200 Facebook comments related to those posts. The coding has been performed </a:t>
            </a:r>
            <a:r>
              <a:rPr lang="en-US" sz="1400" b="1" dirty="0">
                <a:solidFill>
                  <a:srgbClr val="7E7E7E"/>
                </a:solidFill>
              </a:rPr>
              <a:t>manually</a:t>
            </a:r>
            <a:r>
              <a:rPr lang="en-US" sz="1400" dirty="0">
                <a:solidFill>
                  <a:srgbClr val="7E7E7E"/>
                </a:solidFill>
              </a:rPr>
              <a:t>, through human reading and interpretation. The total and section level aggregation is </a:t>
            </a:r>
            <a:r>
              <a:rPr lang="en-US" sz="1400" b="1" dirty="0">
                <a:solidFill>
                  <a:srgbClr val="7E7E7E"/>
                </a:solidFill>
              </a:rPr>
              <a:t>unweighted</a:t>
            </a:r>
            <a:r>
              <a:rPr lang="en-US" sz="1400" dirty="0">
                <a:solidFill>
                  <a:srgbClr val="7E7E7E"/>
                </a:solidFill>
              </a:rPr>
              <a:t> data, as based on the limitation of Facebook API the total shares of the clusters are unavailable.</a:t>
            </a:r>
          </a:p>
          <a:p>
            <a:pPr marL="457200" indent="-342900">
              <a:lnSpc>
                <a:spcPct val="114000"/>
              </a:lnSpc>
              <a:spcBef>
                <a:spcPts val="600"/>
              </a:spcBef>
            </a:pPr>
            <a:r>
              <a:rPr lang="en-US" sz="1400" dirty="0">
                <a:solidFill>
                  <a:srgbClr val="7E7E7E"/>
                </a:solidFill>
              </a:rPr>
              <a:t>The </a:t>
            </a:r>
            <a:r>
              <a:rPr lang="en-US" sz="1400" b="1" dirty="0">
                <a:solidFill>
                  <a:srgbClr val="7E7E7E"/>
                </a:solidFill>
              </a:rPr>
              <a:t>percentages</a:t>
            </a:r>
            <a:r>
              <a:rPr lang="en-US" sz="1400" dirty="0">
                <a:solidFill>
                  <a:srgbClr val="7E7E7E"/>
                </a:solidFill>
              </a:rPr>
              <a:t> on the charts show what percentage of the coded comments in the given cluster / section belongs to the given category. The </a:t>
            </a:r>
            <a:r>
              <a:rPr lang="en-US" sz="1400" b="1" dirty="0">
                <a:solidFill>
                  <a:srgbClr val="7E7E7E"/>
                </a:solidFill>
              </a:rPr>
              <a:t>arrows</a:t>
            </a:r>
            <a:r>
              <a:rPr lang="en-US" sz="1400" dirty="0">
                <a:solidFill>
                  <a:srgbClr val="7E7E7E"/>
                </a:solidFill>
              </a:rPr>
              <a:t> indicate the top3 / bottom3 clusters, which means the three highest and the three lowest scoring cluster out of all clusters for that given category.</a:t>
            </a:r>
          </a:p>
          <a:p>
            <a:pPr marL="457200" indent="-342900">
              <a:lnSpc>
                <a:spcPct val="114000"/>
              </a:lnSpc>
              <a:spcBef>
                <a:spcPts val="600"/>
              </a:spcBef>
            </a:pPr>
            <a:r>
              <a:rPr lang="en-US" sz="1400" dirty="0">
                <a:solidFill>
                  <a:srgbClr val="7E7E7E"/>
                </a:solidFill>
              </a:rPr>
              <a:t>The clusters where we only had a </a:t>
            </a:r>
            <a:r>
              <a:rPr lang="en-US" sz="1400" b="1" dirty="0">
                <a:solidFill>
                  <a:srgbClr val="7E7E7E"/>
                </a:solidFill>
              </a:rPr>
              <a:t>small number </a:t>
            </a:r>
            <a:r>
              <a:rPr lang="en-US" sz="1400" dirty="0">
                <a:solidFill>
                  <a:srgbClr val="7E7E7E"/>
                </a:solidFill>
              </a:rPr>
              <a:t>of coded comments (less than 100) are marked with an asterisk (*).</a:t>
            </a:r>
          </a:p>
        </p:txBody>
      </p:sp>
      <p:sp>
        <p:nvSpPr>
          <p:cNvPr id="5" name="Rectangle 4">
            <a:extLst>
              <a:ext uri="{FF2B5EF4-FFF2-40B4-BE49-F238E27FC236}">
                <a16:creationId xmlns:a16="http://schemas.microsoft.com/office/drawing/2014/main" xmlns="" id="{1655228E-AB10-40E1-B4E2-BEEEC65037EE}"/>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a:t>
            </a:r>
            <a:r>
              <a:rPr lang="en-US" sz="900" b="1" dirty="0">
                <a:solidFill>
                  <a:schemeClr val="bg1"/>
                </a:solidFill>
              </a:rPr>
              <a:t>Methodology</a:t>
            </a:r>
          </a:p>
        </p:txBody>
      </p:sp>
    </p:spTree>
    <p:extLst>
      <p:ext uri="{BB962C8B-B14F-4D97-AF65-F5344CB8AC3E}">
        <p14:creationId xmlns:p14="http://schemas.microsoft.com/office/powerpoint/2010/main" val="13123563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ACKNOWLEDGEMENTS</a:t>
            </a:r>
            <a:endParaRPr lang="en-US" b="1" dirty="0">
              <a:solidFill>
                <a:srgbClr val="243049"/>
              </a:solidFill>
            </a:endParaRPr>
          </a:p>
        </p:txBody>
      </p:sp>
      <p:sp>
        <p:nvSpPr>
          <p:cNvPr id="116" name="Shape 116"/>
          <p:cNvSpPr txBox="1">
            <a:spLocks noGrp="1"/>
          </p:cNvSpPr>
          <p:nvPr>
            <p:ph type="body" idx="1"/>
          </p:nvPr>
        </p:nvSpPr>
        <p:spPr>
          <a:xfrm>
            <a:off x="838200" y="1546860"/>
            <a:ext cx="5307624" cy="2713412"/>
          </a:xfrm>
          <a:prstGeom prst="rect">
            <a:avLst/>
          </a:prstGeom>
        </p:spPr>
        <p:txBody>
          <a:bodyPr lIns="91425" tIns="91425" rIns="91425" bIns="91425" anchor="t" anchorCtr="0">
            <a:noAutofit/>
          </a:bodyPr>
          <a:lstStyle/>
          <a:p>
            <a:pPr marL="0" lvl="0" indent="0" rtl="0">
              <a:lnSpc>
                <a:spcPct val="114000"/>
              </a:lnSpc>
              <a:spcBef>
                <a:spcPts val="1200"/>
              </a:spcBef>
              <a:buNone/>
            </a:pPr>
            <a:r>
              <a:rPr lang="en-US" sz="1600" dirty="0" err="1">
                <a:solidFill>
                  <a:srgbClr val="7E7E7E"/>
                </a:solidFill>
              </a:rPr>
              <a:t>Bakamo.Social</a:t>
            </a:r>
            <a:r>
              <a:rPr lang="en-US" sz="1600" dirty="0">
                <a:solidFill>
                  <a:srgbClr val="7E7E7E"/>
                </a:solidFill>
              </a:rPr>
              <a:t> would like to gratefully acknowledge the support and contributions it has enjoyed over the course of this study. </a:t>
            </a:r>
            <a:r>
              <a:rPr lang="en-US" sz="1600" dirty="0" err="1">
                <a:solidFill>
                  <a:srgbClr val="7E7E7E"/>
                </a:solidFill>
              </a:rPr>
              <a:t>Bakamo.Social</a:t>
            </a:r>
            <a:r>
              <a:rPr lang="en-US" sz="1600" dirty="0">
                <a:solidFill>
                  <a:srgbClr val="7E7E7E"/>
                </a:solidFill>
              </a:rPr>
              <a:t> would like to thank: </a:t>
            </a:r>
          </a:p>
          <a:p>
            <a:pPr marL="165600" lvl="0" indent="-165600" rtl="0">
              <a:lnSpc>
                <a:spcPct val="114000"/>
              </a:lnSpc>
              <a:spcBef>
                <a:spcPts val="1200"/>
              </a:spcBef>
            </a:pPr>
            <a:r>
              <a:rPr lang="en-US" sz="1600" dirty="0">
                <a:solidFill>
                  <a:srgbClr val="7E7E7E"/>
                </a:solidFill>
              </a:rPr>
              <a:t>Open Society </a:t>
            </a:r>
            <a:r>
              <a:rPr lang="en-US" sz="1600" dirty="0" smtClean="0">
                <a:solidFill>
                  <a:srgbClr val="7E7E7E"/>
                </a:solidFill>
              </a:rPr>
              <a:t>Foundation </a:t>
            </a:r>
            <a:r>
              <a:rPr lang="en-US" sz="1600" dirty="0">
                <a:solidFill>
                  <a:srgbClr val="7E7E7E"/>
                </a:solidFill>
              </a:rPr>
              <a:t>for making the study possible, and supporting the research process. </a:t>
            </a:r>
          </a:p>
          <a:p>
            <a:pPr marL="165600" lvl="0" indent="-165600" rtl="0">
              <a:lnSpc>
                <a:spcPct val="114000"/>
              </a:lnSpc>
              <a:spcBef>
                <a:spcPts val="1200"/>
              </a:spcBef>
            </a:pPr>
            <a:r>
              <a:rPr lang="en-US" sz="1600" dirty="0">
                <a:solidFill>
                  <a:srgbClr val="7E7E7E"/>
                </a:solidFill>
              </a:rPr>
              <a:t>Pierre </a:t>
            </a:r>
            <a:r>
              <a:rPr lang="en-US" sz="1600" dirty="0" err="1">
                <a:solidFill>
                  <a:srgbClr val="7E7E7E"/>
                </a:solidFill>
              </a:rPr>
              <a:t>Haski</a:t>
            </a:r>
            <a:r>
              <a:rPr lang="en-US" sz="1600" dirty="0">
                <a:solidFill>
                  <a:srgbClr val="7E7E7E"/>
                </a:solidFill>
              </a:rPr>
              <a:t> for providing broad insight into the French media landscape and helping us understand intricate connections and meanings. </a:t>
            </a:r>
          </a:p>
          <a:p>
            <a:pPr marL="165600" lvl="0" indent="-165600" rtl="0">
              <a:lnSpc>
                <a:spcPct val="114000"/>
              </a:lnSpc>
              <a:spcBef>
                <a:spcPts val="1200"/>
              </a:spcBef>
            </a:pPr>
            <a:r>
              <a:rPr lang="en-US" sz="1600" dirty="0" err="1">
                <a:solidFill>
                  <a:srgbClr val="7E7E7E"/>
                </a:solidFill>
              </a:rPr>
              <a:t>Zsigmond</a:t>
            </a:r>
            <a:r>
              <a:rPr lang="en-US" sz="1600" dirty="0">
                <a:solidFill>
                  <a:srgbClr val="7E7E7E"/>
                </a:solidFill>
              </a:rPr>
              <a:t> (</a:t>
            </a:r>
            <a:r>
              <a:rPr lang="en-US" sz="1600" dirty="0" err="1">
                <a:solidFill>
                  <a:srgbClr val="7E7E7E"/>
                </a:solidFill>
              </a:rPr>
              <a:t>Fifou</a:t>
            </a:r>
            <a:r>
              <a:rPr lang="en-US" sz="1600" dirty="0">
                <a:solidFill>
                  <a:srgbClr val="7E7E7E"/>
                </a:solidFill>
              </a:rPr>
              <a:t>) </a:t>
            </a:r>
            <a:r>
              <a:rPr lang="en-US" sz="1600" dirty="0" err="1">
                <a:solidFill>
                  <a:srgbClr val="7E7E7E"/>
                </a:solidFill>
              </a:rPr>
              <a:t>Szabó</a:t>
            </a:r>
            <a:r>
              <a:rPr lang="en-US" sz="1600" dirty="0">
                <a:solidFill>
                  <a:srgbClr val="7E7E7E"/>
                </a:solidFill>
              </a:rPr>
              <a:t>, </a:t>
            </a:r>
            <a:r>
              <a:rPr lang="en-US" sz="1600" dirty="0" err="1">
                <a:solidFill>
                  <a:srgbClr val="7E7E7E"/>
                </a:solidFill>
              </a:rPr>
              <a:t>Balázs</a:t>
            </a:r>
            <a:r>
              <a:rPr lang="en-US" sz="1600" dirty="0">
                <a:solidFill>
                  <a:srgbClr val="7E7E7E"/>
                </a:solidFill>
              </a:rPr>
              <a:t> </a:t>
            </a:r>
            <a:r>
              <a:rPr lang="en-US" sz="1600" dirty="0" err="1">
                <a:solidFill>
                  <a:srgbClr val="7E7E7E"/>
                </a:solidFill>
              </a:rPr>
              <a:t>Berkovits</a:t>
            </a:r>
            <a:r>
              <a:rPr lang="en-US" sz="1600" dirty="0">
                <a:solidFill>
                  <a:srgbClr val="7E7E7E"/>
                </a:solidFill>
              </a:rPr>
              <a:t>, and </a:t>
            </a:r>
            <a:r>
              <a:rPr lang="en-US" sz="1600" dirty="0" err="1">
                <a:solidFill>
                  <a:srgbClr val="7E7E7E"/>
                </a:solidFill>
              </a:rPr>
              <a:t>Blanka</a:t>
            </a:r>
            <a:r>
              <a:rPr lang="en-US" sz="1600" dirty="0">
                <a:solidFill>
                  <a:srgbClr val="7E7E7E"/>
                </a:solidFill>
              </a:rPr>
              <a:t> </a:t>
            </a:r>
            <a:r>
              <a:rPr lang="en-US" sz="1600" dirty="0" err="1">
                <a:solidFill>
                  <a:srgbClr val="7E7E7E"/>
                </a:solidFill>
              </a:rPr>
              <a:t>Réti</a:t>
            </a:r>
            <a:r>
              <a:rPr lang="en-US" sz="1600" dirty="0">
                <a:solidFill>
                  <a:srgbClr val="7E7E7E"/>
                </a:solidFill>
              </a:rPr>
              <a:t> for contributing to the analysis. </a:t>
            </a:r>
            <a:r>
              <a:rPr lang="en-US" sz="1600" dirty="0" err="1">
                <a:solidFill>
                  <a:srgbClr val="7E7E7E"/>
                </a:solidFill>
              </a:rPr>
              <a:t>Miklós</a:t>
            </a:r>
            <a:r>
              <a:rPr lang="en-US" sz="1600" dirty="0">
                <a:solidFill>
                  <a:srgbClr val="7E7E7E"/>
                </a:solidFill>
              </a:rPr>
              <a:t> </a:t>
            </a:r>
            <a:r>
              <a:rPr lang="en-US" sz="1600" dirty="0" err="1">
                <a:solidFill>
                  <a:srgbClr val="7E7E7E"/>
                </a:solidFill>
              </a:rPr>
              <a:t>Fekete</a:t>
            </a:r>
            <a:r>
              <a:rPr lang="en-US" sz="1600" dirty="0">
                <a:solidFill>
                  <a:srgbClr val="7E7E7E"/>
                </a:solidFill>
              </a:rPr>
              <a:t> for designing our reports. </a:t>
            </a:r>
          </a:p>
          <a:p>
            <a:pPr marL="165600" lvl="0" indent="-165600" rtl="0">
              <a:lnSpc>
                <a:spcPct val="114000"/>
              </a:lnSpc>
              <a:spcBef>
                <a:spcPts val="1200"/>
              </a:spcBef>
            </a:pPr>
            <a:r>
              <a:rPr lang="en-US" sz="1600" dirty="0" smtClean="0">
                <a:solidFill>
                  <a:srgbClr val="7E7E7E"/>
                </a:solidFill>
              </a:rPr>
              <a:t>The </a:t>
            </a:r>
            <a:r>
              <a:rPr lang="en-US" sz="1600" dirty="0" err="1" smtClean="0">
                <a:solidFill>
                  <a:srgbClr val="7E7E7E"/>
                </a:solidFill>
              </a:rPr>
              <a:t>Bakamo.Social</a:t>
            </a:r>
            <a:r>
              <a:rPr lang="en-US" sz="1600" dirty="0" smtClean="0">
                <a:solidFill>
                  <a:srgbClr val="7E7E7E"/>
                </a:solidFill>
              </a:rPr>
              <a:t> </a:t>
            </a:r>
            <a:r>
              <a:rPr lang="en-US" sz="1600" dirty="0">
                <a:solidFill>
                  <a:srgbClr val="7E7E7E"/>
                </a:solidFill>
              </a:rPr>
              <a:t>team of over 20 analysts, who helped us read and understand social media conversations. </a:t>
            </a:r>
          </a:p>
          <a:p>
            <a:pPr lvl="0">
              <a:spcBef>
                <a:spcPts val="0"/>
              </a:spcBef>
              <a:buNone/>
            </a:pPr>
            <a:endParaRPr sz="1800" dirty="0">
              <a:solidFill>
                <a:srgbClr val="7E7E7E"/>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0314" y="1889760"/>
            <a:ext cx="4973261" cy="37285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Shape 151"/>
          <p:cNvSpPr txBox="1">
            <a:spLocks noGrp="1"/>
          </p:cNvSpPr>
          <p:nvPr>
            <p:ph type="body" idx="1"/>
          </p:nvPr>
        </p:nvSpPr>
        <p:spPr>
          <a:xfrm>
            <a:off x="619124" y="3171825"/>
            <a:ext cx="11020425" cy="2795450"/>
          </a:xfrm>
          <a:prstGeom prst="rect">
            <a:avLst/>
          </a:prstGeom>
        </p:spPr>
        <p:txBody>
          <a:bodyPr lIns="91425" tIns="91425" rIns="91425" bIns="91425" anchor="t" anchorCtr="0">
            <a:noAutofit/>
          </a:bodyPr>
          <a:lstStyle/>
          <a:p>
            <a:pPr marL="139700" lvl="0" indent="0" rtl="0">
              <a:spcBef>
                <a:spcPts val="0"/>
              </a:spcBef>
              <a:buSzPct val="100000"/>
              <a:buNone/>
            </a:pPr>
            <a:r>
              <a:rPr lang="en-US" sz="1800" dirty="0">
                <a:solidFill>
                  <a:srgbClr val="7E7E7E"/>
                </a:solidFill>
              </a:rPr>
              <a:t>The analysis of the content, sharing </a:t>
            </a:r>
            <a:r>
              <a:rPr lang="en-US" sz="1800" dirty="0" smtClean="0">
                <a:solidFill>
                  <a:srgbClr val="7E7E7E"/>
                </a:solidFill>
              </a:rPr>
              <a:t>behaviour, </a:t>
            </a:r>
            <a:r>
              <a:rPr lang="en-US" sz="1800" dirty="0">
                <a:solidFill>
                  <a:srgbClr val="7E7E7E"/>
                </a:solidFill>
              </a:rPr>
              <a:t>and disinformation campaigns </a:t>
            </a:r>
            <a:r>
              <a:rPr lang="en-US" sz="1800" dirty="0" smtClean="0">
                <a:solidFill>
                  <a:srgbClr val="7E7E7E"/>
                </a:solidFill>
              </a:rPr>
              <a:t>sheds </a:t>
            </a:r>
            <a:r>
              <a:rPr lang="en-US" sz="1800" dirty="0">
                <a:solidFill>
                  <a:srgbClr val="7E7E7E"/>
                </a:solidFill>
              </a:rPr>
              <a:t>light on </a:t>
            </a:r>
            <a:endParaRPr lang="en-US" sz="1800" dirty="0" smtClean="0">
              <a:solidFill>
                <a:srgbClr val="7E7E7E"/>
              </a:solidFill>
            </a:endParaRPr>
          </a:p>
          <a:p>
            <a:pPr marL="139700" lvl="0" indent="0" rtl="0">
              <a:spcBef>
                <a:spcPts val="0"/>
              </a:spcBef>
              <a:buSzPct val="100000"/>
              <a:buNone/>
            </a:pPr>
            <a:r>
              <a:rPr lang="en-US" sz="1800" dirty="0" smtClean="0">
                <a:solidFill>
                  <a:srgbClr val="7E7E7E"/>
                </a:solidFill>
              </a:rPr>
              <a:t>five broad implications</a:t>
            </a:r>
            <a:r>
              <a:rPr lang="en-US" sz="1800" dirty="0">
                <a:solidFill>
                  <a:srgbClr val="7E7E7E"/>
                </a:solidFill>
              </a:rPr>
              <a:t>. </a:t>
            </a:r>
            <a:endParaRPr lang="en-US" sz="1800" dirty="0" smtClean="0">
              <a:solidFill>
                <a:srgbClr val="7E7E7E"/>
              </a:solidFill>
            </a:endParaRPr>
          </a:p>
          <a:p>
            <a:pPr marL="139700" lvl="0" indent="0" rtl="0">
              <a:spcBef>
                <a:spcPts val="0"/>
              </a:spcBef>
              <a:buSzPct val="100000"/>
              <a:buNone/>
            </a:pPr>
            <a:endParaRPr lang="en-US" sz="2400" dirty="0">
              <a:solidFill>
                <a:srgbClr val="7E7E7E"/>
              </a:solidFill>
            </a:endParaRPr>
          </a:p>
          <a:p>
            <a:pPr marL="457200" lvl="0" indent="-317500" rtl="0">
              <a:spcBef>
                <a:spcPts val="0"/>
              </a:spcBef>
              <a:buSzPct val="100000"/>
              <a:buFont typeface="Calibri"/>
            </a:pPr>
            <a:r>
              <a:rPr lang="en-US" sz="2400" dirty="0" smtClean="0">
                <a:solidFill>
                  <a:srgbClr val="7E7E7E"/>
                </a:solidFill>
                <a:hlinkClick r:id="rId3" action="ppaction://hlinksldjump"/>
              </a:rPr>
              <a:t>There is virtually no common ground</a:t>
            </a:r>
            <a:endParaRPr lang="en-US" sz="2400" dirty="0">
              <a:solidFill>
                <a:srgbClr val="7E7E7E"/>
              </a:solidFill>
            </a:endParaRPr>
          </a:p>
          <a:p>
            <a:pPr marL="457200" lvl="0" indent="-317500" rtl="0">
              <a:spcBef>
                <a:spcPts val="0"/>
              </a:spcBef>
              <a:buSzPct val="100000"/>
              <a:buFont typeface="Calibri"/>
            </a:pPr>
            <a:r>
              <a:rPr lang="en-US" sz="2400" dirty="0" smtClean="0">
                <a:solidFill>
                  <a:srgbClr val="7E7E7E"/>
                </a:solidFill>
                <a:hlinkClick r:id="rId4" action="ppaction://hlinksldjump"/>
              </a:rPr>
              <a:t>Fake news is emotional, not factual </a:t>
            </a:r>
            <a:endParaRPr lang="en-US" sz="2400" dirty="0">
              <a:solidFill>
                <a:srgbClr val="7E7E7E"/>
              </a:solidFill>
            </a:endParaRPr>
          </a:p>
          <a:p>
            <a:pPr marL="457200" lvl="0" indent="-317500" rtl="0">
              <a:spcBef>
                <a:spcPts val="0"/>
              </a:spcBef>
              <a:buSzPct val="100000"/>
              <a:buFont typeface="Calibri"/>
            </a:pPr>
            <a:r>
              <a:rPr lang="en-US" sz="2400" dirty="0">
                <a:solidFill>
                  <a:srgbClr val="7E7E7E"/>
                </a:solidFill>
                <a:hlinkClick r:id="rId5" action="ppaction://hlinksldjump"/>
              </a:rPr>
              <a:t>I</a:t>
            </a:r>
            <a:r>
              <a:rPr lang="en-US" sz="2400" dirty="0" smtClean="0">
                <a:solidFill>
                  <a:srgbClr val="7E7E7E"/>
                </a:solidFill>
                <a:hlinkClick r:id="rId5" action="ppaction://hlinksldjump"/>
              </a:rPr>
              <a:t>nformation dynamics: how narratives and content move around </a:t>
            </a:r>
            <a:endParaRPr lang="en-US" sz="2400" dirty="0">
              <a:solidFill>
                <a:srgbClr val="7E7E7E"/>
              </a:solidFill>
            </a:endParaRPr>
          </a:p>
          <a:p>
            <a:pPr marL="457200" lvl="0" indent="-317500" rtl="0">
              <a:spcBef>
                <a:spcPts val="0"/>
              </a:spcBef>
              <a:buSzPct val="100000"/>
              <a:buFont typeface="Calibri"/>
            </a:pPr>
            <a:r>
              <a:rPr lang="en-US" sz="2400" dirty="0">
                <a:solidFill>
                  <a:srgbClr val="7E7E7E"/>
                </a:solidFill>
                <a:hlinkClick r:id="rId6" action="ppaction://hlinksldjump"/>
              </a:rPr>
              <a:t>P</a:t>
            </a:r>
            <a:r>
              <a:rPr lang="en-US" sz="2400" dirty="0" smtClean="0">
                <a:solidFill>
                  <a:srgbClr val="7E7E7E"/>
                </a:solidFill>
                <a:hlinkClick r:id="rId6" action="ppaction://hlinksldjump"/>
              </a:rPr>
              <a:t>eople seek community and identity</a:t>
            </a:r>
            <a:endParaRPr lang="en-US" sz="2400" dirty="0">
              <a:solidFill>
                <a:srgbClr val="7E7E7E"/>
              </a:solidFill>
            </a:endParaRPr>
          </a:p>
          <a:p>
            <a:pPr marL="457200" indent="-317500">
              <a:spcBef>
                <a:spcPts val="0"/>
              </a:spcBef>
              <a:buFont typeface="Calibri"/>
              <a:buChar char="•"/>
            </a:pPr>
            <a:r>
              <a:rPr lang="en-US" sz="2400" dirty="0">
                <a:solidFill>
                  <a:srgbClr val="7E7E7E"/>
                </a:solidFill>
                <a:hlinkClick r:id="rId7" action="ppaction://hlinksldjump"/>
              </a:rPr>
              <a:t>D</a:t>
            </a:r>
            <a:r>
              <a:rPr lang="en-US" sz="2400" dirty="0" smtClean="0">
                <a:solidFill>
                  <a:srgbClr val="7E7E7E"/>
                </a:solidFill>
                <a:hlinkClick r:id="rId7" action="ppaction://hlinksldjump"/>
              </a:rPr>
              <a:t>ebunking fake news has its limits</a:t>
            </a:r>
            <a:endParaRPr lang="en-US" sz="2400" dirty="0">
              <a:solidFill>
                <a:srgbClr val="7E7E7E"/>
              </a:solidFill>
            </a:endParaRPr>
          </a:p>
        </p:txBody>
      </p:sp>
      <p:sp>
        <p:nvSpPr>
          <p:cNvPr id="6" name="Rectangle 5">
            <a:extLst>
              <a:ext uri="{FF2B5EF4-FFF2-40B4-BE49-F238E27FC236}">
                <a16:creationId xmlns:a16="http://schemas.microsoft.com/office/drawing/2014/main" xmlns="" id="{16347F7E-D110-48C8-9EB0-5369DFF2AD5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7" name="Shape 471"/>
          <p:cNvSpPr txBox="1">
            <a:spLocks/>
          </p:cNvSpPr>
          <p:nvPr/>
        </p:nvSpPr>
        <p:spPr>
          <a:xfrm>
            <a:off x="708025" y="868727"/>
            <a:ext cx="10515600" cy="28527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nSpc>
                <a:spcPts val="4620"/>
              </a:lnSpc>
            </a:pPr>
            <a:r>
              <a:rPr lang="en-US" sz="6600" b="1" dirty="0" smtClean="0">
                <a:solidFill>
                  <a:srgbClr val="C19C3F"/>
                </a:solidFill>
              </a:rPr>
              <a:t>EXECUTIVE SUMMARY</a:t>
            </a: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KEY IMPLICATIONS </a:t>
            </a:r>
            <a:r>
              <a:rPr lang="en-US" sz="6600" b="1" dirty="0" smtClean="0"/>
              <a:t/>
            </a:r>
            <a:br>
              <a:rPr lang="en-US" sz="6600" b="1" dirty="0" smtClean="0"/>
            </a:br>
            <a:endParaRPr lang="en-US" sz="66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838200" y="411366"/>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There is virtually no common ground</a:t>
            </a:r>
            <a:endParaRPr lang="en-US" b="1" dirty="0">
              <a:solidFill>
                <a:srgbClr val="243049"/>
              </a:solidFill>
            </a:endParaRPr>
          </a:p>
        </p:txBody>
      </p:sp>
      <p:sp>
        <p:nvSpPr>
          <p:cNvPr id="151" name="Shape 151"/>
          <p:cNvSpPr txBox="1">
            <a:spLocks noGrp="1"/>
          </p:cNvSpPr>
          <p:nvPr>
            <p:ph type="body" idx="1"/>
          </p:nvPr>
        </p:nvSpPr>
        <p:spPr>
          <a:xfrm>
            <a:off x="838200" y="1825625"/>
            <a:ext cx="5928360" cy="4351200"/>
          </a:xfrm>
          <a:prstGeom prst="rect">
            <a:avLst/>
          </a:prstGeom>
        </p:spPr>
        <p:txBody>
          <a:bodyPr lIns="91425" tIns="91425" rIns="91425" bIns="91425" anchor="t" anchorCtr="0">
            <a:noAutofit/>
          </a:bodyPr>
          <a:lstStyle/>
          <a:p>
            <a:pPr marL="457200" lvl="0" indent="-317500" rtl="0">
              <a:spcBef>
                <a:spcPts val="0"/>
              </a:spcBef>
              <a:buSzPct val="100000"/>
              <a:buFont typeface="Calibri"/>
            </a:pPr>
            <a:r>
              <a:rPr lang="en-US" sz="2400" b="1" dirty="0" smtClean="0">
                <a:solidFill>
                  <a:srgbClr val="7E7E7E"/>
                </a:solidFill>
              </a:rPr>
              <a:t>Democracy needs common ground: </a:t>
            </a:r>
            <a:r>
              <a:rPr lang="en-US" sz="1800" dirty="0" smtClean="0">
                <a:solidFill>
                  <a:srgbClr val="7E7E7E"/>
                </a:solidFill>
              </a:rPr>
              <a:t>Public </a:t>
            </a:r>
            <a:r>
              <a:rPr lang="en-US" sz="1800" dirty="0">
                <a:solidFill>
                  <a:srgbClr val="7E7E7E"/>
                </a:solidFill>
              </a:rPr>
              <a:t>discourse is a cornerstone of democratic societies. Awareness and understanding of other views is key to allow for consensus to emerge. Visibility of the </a:t>
            </a:r>
            <a:r>
              <a:rPr lang="en-US" sz="1800" dirty="0" smtClean="0">
                <a:solidFill>
                  <a:srgbClr val="7E7E7E"/>
                </a:solidFill>
              </a:rPr>
              <a:t>“other” </a:t>
            </a:r>
            <a:r>
              <a:rPr lang="en-US" sz="1800" dirty="0">
                <a:solidFill>
                  <a:srgbClr val="7E7E7E"/>
                </a:solidFill>
              </a:rPr>
              <a:t>enables people to map (dis-)agreement and opens a path of mutual understanding. </a:t>
            </a:r>
          </a:p>
          <a:p>
            <a:pPr marL="457200" lvl="0" indent="-317500" rtl="0">
              <a:spcBef>
                <a:spcPts val="0"/>
              </a:spcBef>
              <a:buSzPct val="100000"/>
              <a:buFont typeface="Calibri"/>
            </a:pPr>
            <a:endParaRPr lang="en-US" sz="1800" dirty="0">
              <a:solidFill>
                <a:srgbClr val="7E7E7E"/>
              </a:solidFill>
            </a:endParaRPr>
          </a:p>
          <a:p>
            <a:pPr marL="457200" lvl="0" indent="-317500" rtl="0">
              <a:spcBef>
                <a:spcPts val="0"/>
              </a:spcBef>
              <a:buSzPct val="100000"/>
              <a:buFont typeface="Calibri"/>
            </a:pPr>
            <a:r>
              <a:rPr lang="en-US" sz="2400" b="1" dirty="0" smtClean="0">
                <a:solidFill>
                  <a:srgbClr val="7E7E7E"/>
                </a:solidFill>
              </a:rPr>
              <a:t>The </a:t>
            </a:r>
            <a:r>
              <a:rPr lang="en-US" sz="2400" b="1" dirty="0">
                <a:solidFill>
                  <a:srgbClr val="7E7E7E"/>
                </a:solidFill>
              </a:rPr>
              <a:t>study uncovered a worrying fragmentation of </a:t>
            </a:r>
            <a:r>
              <a:rPr lang="en-US" sz="2400" b="1" dirty="0" smtClean="0">
                <a:solidFill>
                  <a:srgbClr val="7E7E7E"/>
                </a:solidFill>
              </a:rPr>
              <a:t>public </a:t>
            </a:r>
            <a:r>
              <a:rPr lang="en-US" sz="2400" b="1" dirty="0">
                <a:solidFill>
                  <a:srgbClr val="7E7E7E"/>
                </a:solidFill>
              </a:rPr>
              <a:t>discourse. </a:t>
            </a:r>
            <a:r>
              <a:rPr lang="en-US" sz="1800" dirty="0">
                <a:solidFill>
                  <a:srgbClr val="7E7E7E"/>
                </a:solidFill>
              </a:rPr>
              <a:t>Conversations around the French elections were partitioned into two camps: </a:t>
            </a:r>
            <a:r>
              <a:rPr lang="en-US" sz="1800" dirty="0" smtClean="0">
                <a:solidFill>
                  <a:srgbClr val="7E7E7E"/>
                </a:solidFill>
              </a:rPr>
              <a:t>(1) sources </a:t>
            </a:r>
            <a:r>
              <a:rPr lang="en-US" sz="1800" dirty="0">
                <a:solidFill>
                  <a:srgbClr val="7E7E7E"/>
                </a:solidFill>
              </a:rPr>
              <a:t>of traditional media and the Extend </a:t>
            </a:r>
            <a:r>
              <a:rPr lang="en-US" sz="1800" dirty="0" smtClean="0">
                <a:solidFill>
                  <a:srgbClr val="7E7E7E"/>
                </a:solidFill>
              </a:rPr>
              <a:t>section, </a:t>
            </a:r>
            <a:r>
              <a:rPr lang="en-US" sz="1800" dirty="0">
                <a:solidFill>
                  <a:srgbClr val="7E7E7E"/>
                </a:solidFill>
              </a:rPr>
              <a:t>and </a:t>
            </a:r>
            <a:r>
              <a:rPr lang="en-US" sz="1800" dirty="0" smtClean="0">
                <a:solidFill>
                  <a:srgbClr val="7E7E7E"/>
                </a:solidFill>
              </a:rPr>
              <a:t>(2) sources </a:t>
            </a:r>
            <a:r>
              <a:rPr lang="en-US" sz="1800" dirty="0">
                <a:solidFill>
                  <a:srgbClr val="7E7E7E"/>
                </a:solidFill>
              </a:rPr>
              <a:t>of the </a:t>
            </a:r>
            <a:r>
              <a:rPr lang="en-US" sz="1800" dirty="0" smtClean="0">
                <a:solidFill>
                  <a:schemeClr val="bg1">
                    <a:lumMod val="50000"/>
                  </a:schemeClr>
                </a:solidFill>
              </a:rPr>
              <a:t>Reframe and Alternative </a:t>
            </a:r>
            <a:r>
              <a:rPr lang="en-US" sz="1800" dirty="0" smtClean="0">
                <a:solidFill>
                  <a:srgbClr val="7E7E7E"/>
                </a:solidFill>
              </a:rPr>
              <a:t>section. </a:t>
            </a:r>
            <a:r>
              <a:rPr lang="en-US" sz="1800" dirty="0">
                <a:solidFill>
                  <a:srgbClr val="7E7E7E"/>
                </a:solidFill>
              </a:rPr>
              <a:t>The latter is home to multiple </a:t>
            </a:r>
            <a:r>
              <a:rPr lang="en-US" sz="1800" b="1" dirty="0" smtClean="0">
                <a:solidFill>
                  <a:srgbClr val="7E7E7E"/>
                </a:solidFill>
              </a:rPr>
              <a:t>echo chambers</a:t>
            </a:r>
            <a:r>
              <a:rPr lang="en-US" sz="1800" dirty="0">
                <a:solidFill>
                  <a:srgbClr val="7E7E7E"/>
                </a:solidFill>
              </a:rPr>
              <a:t>, which offer audiences different immersive and exclusive points of views. </a:t>
            </a:r>
          </a:p>
          <a:p>
            <a:pPr marL="457200" lvl="0" indent="-317500" rtl="0">
              <a:spcBef>
                <a:spcPts val="0"/>
              </a:spcBef>
              <a:buSzPct val="100000"/>
              <a:buFont typeface="Calibri"/>
            </a:pPr>
            <a:endParaRPr lang="en-US" sz="1800" dirty="0">
              <a:solidFill>
                <a:srgbClr val="7E7E7E"/>
              </a:solidFill>
            </a:endParaRPr>
          </a:p>
          <a:p>
            <a:pPr marL="457200" lvl="0" indent="-317500" rtl="0">
              <a:spcBef>
                <a:spcPts val="0"/>
              </a:spcBef>
              <a:buSzPct val="100000"/>
              <a:buFont typeface="Calibri"/>
            </a:pPr>
            <a:endParaRPr lang="en-US" sz="1800" dirty="0">
              <a:solidFill>
                <a:srgbClr val="7E7E7E"/>
              </a:solidFill>
            </a:endParaRPr>
          </a:p>
          <a:p>
            <a:pPr marL="457200" lvl="0" indent="-317500" rtl="0">
              <a:spcBef>
                <a:spcPts val="0"/>
              </a:spcBef>
              <a:buSzPct val="100000"/>
              <a:buFont typeface="Calibri"/>
            </a:pPr>
            <a:endParaRPr lang="en-US" sz="1800" dirty="0">
              <a:solidFill>
                <a:srgbClr val="7E7E7E"/>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9844" y="1838325"/>
            <a:ext cx="4096656" cy="4096656"/>
          </a:xfrm>
          <a:prstGeom prst="rect">
            <a:avLst/>
          </a:prstGeom>
        </p:spPr>
      </p:pic>
      <p:sp>
        <p:nvSpPr>
          <p:cNvPr id="6" name="Rectangle 5">
            <a:extLst>
              <a:ext uri="{FF2B5EF4-FFF2-40B4-BE49-F238E27FC236}">
                <a16:creationId xmlns:a16="http://schemas.microsoft.com/office/drawing/2014/main" xmlns="" id="{C17F3CDC-8788-41CB-B3C2-FCA510C5312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614449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all" dirty="0" smtClean="0">
                <a:solidFill>
                  <a:srgbClr val="243049"/>
                </a:solidFill>
                <a:latin typeface="Calibri"/>
                <a:ea typeface="Calibri"/>
                <a:cs typeface="Calibri"/>
                <a:sym typeface="Calibri"/>
              </a:rPr>
              <a:t>INTRODUCTION</a:t>
            </a:r>
            <a:endParaRPr lang="en-US" sz="4400" b="1" i="0" u="none" strike="noStrike" cap="all" dirty="0">
              <a:solidFill>
                <a:srgbClr val="243049"/>
              </a:solidFill>
              <a:latin typeface="Calibri"/>
              <a:ea typeface="Calibri"/>
              <a:cs typeface="Calibri"/>
              <a:sym typeface="Calibri"/>
            </a:endParaRPr>
          </a:p>
        </p:txBody>
      </p:sp>
      <p:sp>
        <p:nvSpPr>
          <p:cNvPr id="109" name="Shape 109"/>
          <p:cNvSpPr txBox="1">
            <a:spLocks noGrp="1"/>
          </p:cNvSpPr>
          <p:nvPr>
            <p:ph type="body" idx="1"/>
          </p:nvPr>
        </p:nvSpPr>
        <p:spPr>
          <a:xfrm>
            <a:off x="838200" y="1861989"/>
            <a:ext cx="10254343" cy="3996267"/>
          </a:xfrm>
          <a:prstGeom prst="rect">
            <a:avLst/>
          </a:prstGeom>
          <a:noFill/>
          <a:ln>
            <a:noFill/>
          </a:ln>
        </p:spPr>
        <p:txBody>
          <a:bodyPr lIns="91425" tIns="45700" rIns="91425" bIns="45700" anchor="t" anchorCtr="0">
            <a:noAutofit/>
          </a:bodyPr>
          <a:lstStyle/>
          <a:p>
            <a:pPr marL="0" lvl="0" indent="0">
              <a:lnSpc>
                <a:spcPct val="114000"/>
              </a:lnSpc>
              <a:spcBef>
                <a:spcPts val="0"/>
              </a:spcBef>
              <a:spcAft>
                <a:spcPts val="1200"/>
              </a:spcAft>
              <a:buNone/>
            </a:pPr>
            <a:r>
              <a:rPr lang="en-US" sz="1800" dirty="0">
                <a:solidFill>
                  <a:schemeClr val="bg1">
                    <a:lumMod val="50000"/>
                  </a:schemeClr>
                </a:solidFill>
              </a:rPr>
              <a:t>The role of social media in the context of elections is a hotly </a:t>
            </a:r>
            <a:r>
              <a:rPr lang="en-US" sz="1800" dirty="0" smtClean="0">
                <a:solidFill>
                  <a:schemeClr val="bg1">
                    <a:lumMod val="50000"/>
                  </a:schemeClr>
                </a:solidFill>
              </a:rPr>
              <a:t>debated </a:t>
            </a:r>
            <a:r>
              <a:rPr lang="en-US" sz="1800" dirty="0">
                <a:solidFill>
                  <a:schemeClr val="bg1">
                    <a:lumMod val="50000"/>
                  </a:schemeClr>
                </a:solidFill>
              </a:rPr>
              <a:t>topic. </a:t>
            </a:r>
            <a:r>
              <a:rPr lang="en-US" sz="1800" dirty="0" smtClean="0">
                <a:solidFill>
                  <a:schemeClr val="bg1">
                    <a:lumMod val="50000"/>
                  </a:schemeClr>
                </a:solidFill>
              </a:rPr>
              <a:t>Social </a:t>
            </a:r>
            <a:r>
              <a:rPr lang="en-US" sz="1800" dirty="0">
                <a:solidFill>
                  <a:schemeClr val="bg1">
                    <a:lumMod val="50000"/>
                  </a:schemeClr>
                </a:solidFill>
              </a:rPr>
              <a:t>media </a:t>
            </a:r>
            <a:r>
              <a:rPr lang="en-US" sz="1800" dirty="0" smtClean="0">
                <a:solidFill>
                  <a:schemeClr val="bg1">
                    <a:lumMod val="50000"/>
                  </a:schemeClr>
                </a:solidFill>
              </a:rPr>
              <a:t>exerts a growing impact on </a:t>
            </a:r>
            <a:r>
              <a:rPr lang="en-US" sz="1800" dirty="0">
                <a:solidFill>
                  <a:schemeClr val="bg1">
                    <a:lumMod val="50000"/>
                  </a:schemeClr>
                </a:solidFill>
              </a:rPr>
              <a:t>people’s opinions and </a:t>
            </a:r>
            <a:r>
              <a:rPr lang="en-US" sz="1800" dirty="0" smtClean="0">
                <a:solidFill>
                  <a:schemeClr val="bg1">
                    <a:lumMod val="50000"/>
                  </a:schemeClr>
                </a:solidFill>
              </a:rPr>
              <a:t>choices. Social </a:t>
            </a:r>
            <a:r>
              <a:rPr lang="en-US" sz="1800" dirty="0">
                <a:solidFill>
                  <a:schemeClr val="bg1">
                    <a:lumMod val="50000"/>
                  </a:schemeClr>
                </a:solidFill>
              </a:rPr>
              <a:t>media platforms are </a:t>
            </a:r>
            <a:r>
              <a:rPr lang="en-US" sz="1800" dirty="0" smtClean="0">
                <a:solidFill>
                  <a:schemeClr val="bg1">
                    <a:lumMod val="50000"/>
                  </a:schemeClr>
                </a:solidFill>
              </a:rPr>
              <a:t>increasingly </a:t>
            </a:r>
            <a:r>
              <a:rPr lang="en-US" sz="1800" dirty="0">
                <a:solidFill>
                  <a:schemeClr val="bg1">
                    <a:lumMod val="50000"/>
                  </a:schemeClr>
                </a:solidFill>
              </a:rPr>
              <a:t>immersive </a:t>
            </a:r>
            <a:r>
              <a:rPr lang="en-US" sz="1800" dirty="0" smtClean="0">
                <a:solidFill>
                  <a:schemeClr val="bg1">
                    <a:lumMod val="50000"/>
                  </a:schemeClr>
                </a:solidFill>
              </a:rPr>
              <a:t>and host </a:t>
            </a:r>
            <a:r>
              <a:rPr lang="en-US" sz="1800" dirty="0">
                <a:solidFill>
                  <a:schemeClr val="bg1">
                    <a:lumMod val="50000"/>
                  </a:schemeClr>
                </a:solidFill>
              </a:rPr>
              <a:t>a significant part of </a:t>
            </a:r>
            <a:r>
              <a:rPr lang="en-US" sz="1800" dirty="0" smtClean="0">
                <a:solidFill>
                  <a:schemeClr val="bg1">
                    <a:lumMod val="50000"/>
                  </a:schemeClr>
                </a:solidFill>
              </a:rPr>
              <a:t>public </a:t>
            </a:r>
            <a:r>
              <a:rPr lang="en-US" sz="1800" dirty="0">
                <a:solidFill>
                  <a:schemeClr val="bg1">
                    <a:lumMod val="50000"/>
                  </a:schemeClr>
                </a:solidFill>
              </a:rPr>
              <a:t>discourse. </a:t>
            </a:r>
          </a:p>
          <a:p>
            <a:pPr marL="0" lvl="0" indent="0">
              <a:lnSpc>
                <a:spcPct val="114000"/>
              </a:lnSpc>
              <a:spcBef>
                <a:spcPts val="0"/>
              </a:spcBef>
              <a:spcAft>
                <a:spcPts val="1200"/>
              </a:spcAft>
              <a:buNone/>
            </a:pPr>
            <a:r>
              <a:rPr lang="en-US" sz="1800" dirty="0" smtClean="0">
                <a:solidFill>
                  <a:schemeClr val="bg1">
                    <a:lumMod val="50000"/>
                  </a:schemeClr>
                </a:solidFill>
              </a:rPr>
              <a:t>Fueling </a:t>
            </a:r>
            <a:r>
              <a:rPr lang="en-US" sz="1800" dirty="0">
                <a:solidFill>
                  <a:schemeClr val="bg1">
                    <a:lumMod val="50000"/>
                  </a:schemeClr>
                </a:solidFill>
              </a:rPr>
              <a:t>the debate is the perceived rise of disinformation </a:t>
            </a:r>
            <a:r>
              <a:rPr lang="mr-IN" sz="1800" dirty="0">
                <a:solidFill>
                  <a:schemeClr val="bg1">
                    <a:lumMod val="50000"/>
                  </a:schemeClr>
                </a:solidFill>
              </a:rPr>
              <a:t>–</a:t>
            </a:r>
            <a:r>
              <a:rPr lang="en-US" sz="1800" dirty="0">
                <a:solidFill>
                  <a:schemeClr val="bg1">
                    <a:lumMod val="50000"/>
                  </a:schemeClr>
                </a:solidFill>
              </a:rPr>
              <a:t> fake news, </a:t>
            </a:r>
            <a:r>
              <a:rPr lang="en-US" sz="1800" dirty="0" smtClean="0">
                <a:solidFill>
                  <a:schemeClr val="bg1">
                    <a:lumMod val="50000"/>
                  </a:schemeClr>
                </a:solidFill>
              </a:rPr>
              <a:t>manipulation, </a:t>
            </a:r>
            <a:r>
              <a:rPr lang="en-US" sz="1800" dirty="0">
                <a:solidFill>
                  <a:schemeClr val="bg1">
                    <a:lumMod val="50000"/>
                  </a:schemeClr>
                </a:solidFill>
              </a:rPr>
              <a:t>and foreign </a:t>
            </a:r>
            <a:r>
              <a:rPr lang="en-US" sz="1800" dirty="0" smtClean="0">
                <a:solidFill>
                  <a:schemeClr val="bg1">
                    <a:lumMod val="50000"/>
                  </a:schemeClr>
                </a:solidFill>
              </a:rPr>
              <a:t>influence </a:t>
            </a:r>
            <a:r>
              <a:rPr lang="mr-IN" sz="1800" dirty="0">
                <a:solidFill>
                  <a:schemeClr val="bg1">
                    <a:lumMod val="50000"/>
                  </a:schemeClr>
                </a:solidFill>
              </a:rPr>
              <a:t>–</a:t>
            </a:r>
            <a:r>
              <a:rPr lang="en-US" sz="1800" dirty="0" smtClean="0">
                <a:solidFill>
                  <a:schemeClr val="bg1">
                    <a:lumMod val="50000"/>
                  </a:schemeClr>
                </a:solidFill>
              </a:rPr>
              <a:t> </a:t>
            </a:r>
            <a:r>
              <a:rPr lang="en-US" sz="1800" dirty="0">
                <a:solidFill>
                  <a:schemeClr val="bg1">
                    <a:lumMod val="50000"/>
                  </a:schemeClr>
                </a:solidFill>
              </a:rPr>
              <a:t>in recent </a:t>
            </a:r>
            <a:r>
              <a:rPr lang="en-US" sz="1800" dirty="0" smtClean="0">
                <a:solidFill>
                  <a:schemeClr val="bg1">
                    <a:lumMod val="50000"/>
                  </a:schemeClr>
                </a:solidFill>
              </a:rPr>
              <a:t>elections </a:t>
            </a:r>
            <a:r>
              <a:rPr lang="en-US" sz="1800" dirty="0">
                <a:solidFill>
                  <a:schemeClr val="bg1">
                    <a:lumMod val="50000"/>
                  </a:schemeClr>
                </a:solidFill>
              </a:rPr>
              <a:t>in the </a:t>
            </a:r>
            <a:r>
              <a:rPr lang="en-US" sz="1800" dirty="0" smtClean="0">
                <a:solidFill>
                  <a:schemeClr val="bg1">
                    <a:lumMod val="50000"/>
                  </a:schemeClr>
                </a:solidFill>
              </a:rPr>
              <a:t>United Kingdom, United States, and Columbia</a:t>
            </a:r>
            <a:r>
              <a:rPr lang="en-US" sz="1800" dirty="0">
                <a:solidFill>
                  <a:schemeClr val="bg1">
                    <a:lumMod val="50000"/>
                  </a:schemeClr>
                </a:solidFill>
              </a:rPr>
              <a:t>. While these are not new phenomena, the dissemination of information via social media </a:t>
            </a:r>
            <a:r>
              <a:rPr lang="en-US" sz="1800" dirty="0" smtClean="0">
                <a:solidFill>
                  <a:schemeClr val="bg1">
                    <a:lumMod val="50000"/>
                  </a:schemeClr>
                </a:solidFill>
              </a:rPr>
              <a:t>is new. The Internet has </a:t>
            </a:r>
            <a:r>
              <a:rPr lang="en-US" sz="1800" dirty="0">
                <a:solidFill>
                  <a:schemeClr val="bg1">
                    <a:lumMod val="50000"/>
                  </a:schemeClr>
                </a:solidFill>
              </a:rPr>
              <a:t>radically changed how people are exposed to and access </a:t>
            </a:r>
            <a:r>
              <a:rPr lang="en-US" sz="1800" dirty="0" smtClean="0">
                <a:solidFill>
                  <a:schemeClr val="bg1">
                    <a:lumMod val="50000"/>
                  </a:schemeClr>
                </a:solidFill>
              </a:rPr>
              <a:t>news; it has also </a:t>
            </a:r>
            <a:r>
              <a:rPr lang="en-US" sz="1800" dirty="0">
                <a:solidFill>
                  <a:schemeClr val="bg1">
                    <a:lumMod val="50000"/>
                  </a:schemeClr>
                </a:solidFill>
              </a:rPr>
              <a:t>reduced the role of information gatekeepers, such as traditional media. </a:t>
            </a:r>
            <a:endParaRPr lang="en-US" sz="1800" dirty="0" smtClean="0">
              <a:solidFill>
                <a:schemeClr val="bg1">
                  <a:lumMod val="50000"/>
                </a:schemeClr>
              </a:solidFill>
            </a:endParaRPr>
          </a:p>
          <a:p>
            <a:pPr marL="0" indent="0">
              <a:lnSpc>
                <a:spcPct val="114000"/>
              </a:lnSpc>
              <a:spcBef>
                <a:spcPts val="0"/>
              </a:spcBef>
              <a:spcAft>
                <a:spcPts val="1200"/>
              </a:spcAft>
              <a:buNone/>
            </a:pPr>
            <a:r>
              <a:rPr lang="en-US" sz="1800" dirty="0" smtClean="0">
                <a:solidFill>
                  <a:schemeClr val="bg1">
                    <a:lumMod val="50000"/>
                  </a:schemeClr>
                </a:solidFill>
              </a:rPr>
              <a:t>We </a:t>
            </a:r>
            <a:r>
              <a:rPr lang="en-US" sz="1800" dirty="0">
                <a:solidFill>
                  <a:schemeClr val="bg1">
                    <a:lumMod val="50000"/>
                  </a:schemeClr>
                </a:solidFill>
              </a:rPr>
              <a:t>analyzed more than </a:t>
            </a:r>
            <a:r>
              <a:rPr lang="en-US" sz="2400" b="1" dirty="0">
                <a:solidFill>
                  <a:schemeClr val="bg1">
                    <a:lumMod val="50000"/>
                  </a:schemeClr>
                </a:solidFill>
              </a:rPr>
              <a:t>8 million shared links </a:t>
            </a:r>
            <a:r>
              <a:rPr lang="en-US" sz="1800" dirty="0">
                <a:solidFill>
                  <a:schemeClr val="bg1">
                    <a:lumMod val="50000"/>
                  </a:schemeClr>
                </a:solidFill>
              </a:rPr>
              <a:t>on social media plus </a:t>
            </a:r>
            <a:r>
              <a:rPr lang="en-US" sz="2400" b="1" dirty="0">
                <a:solidFill>
                  <a:schemeClr val="bg1">
                    <a:lumMod val="50000"/>
                  </a:schemeClr>
                </a:solidFill>
              </a:rPr>
              <a:t>1,000+ media sources </a:t>
            </a:r>
            <a:r>
              <a:rPr lang="en-US" sz="1800" dirty="0">
                <a:solidFill>
                  <a:schemeClr val="bg1">
                    <a:lumMod val="50000"/>
                  </a:schemeClr>
                </a:solidFill>
              </a:rPr>
              <a:t>to provide a new perspective on the role of social media as a source of information and influence on the 2017 French Presidential election. </a:t>
            </a:r>
          </a:p>
          <a:p>
            <a:pPr marL="0" lvl="0" indent="0">
              <a:lnSpc>
                <a:spcPct val="100000"/>
              </a:lnSpc>
              <a:spcBef>
                <a:spcPts val="600"/>
              </a:spcBef>
              <a:buNone/>
            </a:pPr>
            <a:endParaRPr lang="en-US" sz="1800" dirty="0">
              <a:solidFill>
                <a:srgbClr val="7E7E7E"/>
              </a:solidFill>
            </a:endParaRPr>
          </a:p>
          <a:p>
            <a:pPr marL="165600" marR="0" lvl="0" indent="-165600" algn="l" rtl="0">
              <a:lnSpc>
                <a:spcPct val="100000"/>
              </a:lnSpc>
              <a:spcBef>
                <a:spcPts val="600"/>
              </a:spcBef>
              <a:spcAft>
                <a:spcPts val="0"/>
              </a:spcAft>
              <a:buClr>
                <a:schemeClr val="dk1"/>
              </a:buClr>
              <a:buSzPct val="100000"/>
              <a:buFont typeface="Arial"/>
              <a:buChar char="•"/>
            </a:pPr>
            <a:endParaRPr lang="en-US" sz="1800" dirty="0">
              <a:solidFill>
                <a:srgbClr val="7E7E7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No common ground </a:t>
            </a:r>
            <a:r>
              <a:rPr lang="en-US" sz="1800" dirty="0" smtClean="0">
                <a:solidFill>
                  <a:srgbClr val="243049"/>
                </a:solidFill>
              </a:rPr>
              <a:t>(continued)</a:t>
            </a:r>
            <a:endParaRPr lang="en-US" sz="1800" dirty="0">
              <a:solidFill>
                <a:srgbClr val="243049"/>
              </a:solidFill>
            </a:endParaRPr>
          </a:p>
        </p:txBody>
      </p:sp>
      <p:sp>
        <p:nvSpPr>
          <p:cNvPr id="151" name="Shape 151"/>
          <p:cNvSpPr txBox="1">
            <a:spLocks noGrp="1"/>
          </p:cNvSpPr>
          <p:nvPr>
            <p:ph type="body" idx="1"/>
          </p:nvPr>
        </p:nvSpPr>
        <p:spPr>
          <a:xfrm>
            <a:off x="5798127" y="1385455"/>
            <a:ext cx="6226233" cy="5356308"/>
          </a:xfrm>
          <a:prstGeom prst="rect">
            <a:avLst/>
          </a:prstGeom>
        </p:spPr>
        <p:txBody>
          <a:bodyPr lIns="91425" tIns="91425" rIns="91425" bIns="91425" anchor="t" anchorCtr="0">
            <a:noAutofit/>
          </a:bodyPr>
          <a:lstStyle/>
          <a:p>
            <a:pPr marL="139700" lvl="0" indent="0" rtl="0">
              <a:spcBef>
                <a:spcPts val="0"/>
              </a:spcBef>
              <a:buSzPct val="100000"/>
              <a:buNone/>
            </a:pPr>
            <a:r>
              <a:rPr lang="en-US" sz="1800" dirty="0" smtClean="0">
                <a:solidFill>
                  <a:srgbClr val="7E7E7E"/>
                </a:solidFill>
              </a:rPr>
              <a:t> </a:t>
            </a:r>
          </a:p>
          <a:p>
            <a:pPr marL="457200" lvl="0" indent="-317500">
              <a:spcBef>
                <a:spcPts val="0"/>
              </a:spcBef>
              <a:buFont typeface="Calibri"/>
            </a:pPr>
            <a:r>
              <a:rPr lang="en-US" sz="2400" b="1" dirty="0" smtClean="0">
                <a:solidFill>
                  <a:srgbClr val="7E7E7E"/>
                </a:solidFill>
              </a:rPr>
              <a:t>Re-information: </a:t>
            </a:r>
            <a:r>
              <a:rPr lang="en-US" sz="1800" dirty="0" smtClean="0">
                <a:solidFill>
                  <a:srgbClr val="7E7E7E"/>
                </a:solidFill>
              </a:rPr>
              <a:t>Narratives propagated by the </a:t>
            </a:r>
            <a:r>
              <a:rPr lang="en-US" sz="1800" dirty="0" smtClean="0">
                <a:solidFill>
                  <a:schemeClr val="bg1">
                    <a:lumMod val="50000"/>
                  </a:schemeClr>
                </a:solidFill>
              </a:rPr>
              <a:t>Reframe and Alternative </a:t>
            </a:r>
            <a:r>
              <a:rPr lang="en-US" sz="1800" dirty="0" smtClean="0">
                <a:solidFill>
                  <a:srgbClr val="7E7E7E"/>
                </a:solidFill>
              </a:rPr>
              <a:t>sections are rooted in the media sources self-definition of “re-information” </a:t>
            </a:r>
            <a:r>
              <a:rPr lang="mr-IN" sz="1800" dirty="0" smtClean="0">
                <a:solidFill>
                  <a:srgbClr val="7E7E7E"/>
                </a:solidFill>
              </a:rPr>
              <a:t>–</a:t>
            </a:r>
            <a:r>
              <a:rPr lang="en-US" sz="1800" dirty="0" smtClean="0">
                <a:solidFill>
                  <a:srgbClr val="7E7E7E"/>
                </a:solidFill>
              </a:rPr>
              <a:t> the need to counter an alleged elitist deceit perpetrated by traditional media. Content published by Reframe and Alternative sources aims to reduce the opportunity of common ground between its audience and people who do not hold the same views. </a:t>
            </a:r>
          </a:p>
          <a:p>
            <a:pPr marL="457200" lvl="0" indent="-317500" rtl="0">
              <a:spcBef>
                <a:spcPts val="0"/>
              </a:spcBef>
              <a:buSzPct val="100000"/>
              <a:buFont typeface="Calibri"/>
            </a:pPr>
            <a:endParaRPr lang="en-US" sz="1800" dirty="0" smtClean="0">
              <a:solidFill>
                <a:srgbClr val="7E7E7E"/>
              </a:solidFill>
            </a:endParaRPr>
          </a:p>
          <a:p>
            <a:pPr marL="457200" lvl="0" indent="-317500">
              <a:spcBef>
                <a:spcPts val="0"/>
              </a:spcBef>
              <a:buFont typeface="Calibri"/>
            </a:pPr>
            <a:r>
              <a:rPr lang="en-US" sz="2400" b="1" dirty="0" smtClean="0">
                <a:solidFill>
                  <a:srgbClr val="7E7E7E"/>
                </a:solidFill>
              </a:rPr>
              <a:t>Echo chambers:</a:t>
            </a:r>
            <a:r>
              <a:rPr lang="en-US" sz="1800" dirty="0" smtClean="0">
                <a:solidFill>
                  <a:srgbClr val="7E7E7E"/>
                </a:solidFill>
              </a:rPr>
              <a:t> Social </a:t>
            </a:r>
            <a:r>
              <a:rPr lang="en-US" sz="1800" dirty="0">
                <a:solidFill>
                  <a:srgbClr val="7E7E7E"/>
                </a:solidFill>
              </a:rPr>
              <a:t>media users appear not to engage with articles from </a:t>
            </a:r>
            <a:r>
              <a:rPr lang="en-US" sz="1800" dirty="0" smtClean="0">
                <a:solidFill>
                  <a:srgbClr val="7E7E7E"/>
                </a:solidFill>
              </a:rPr>
              <a:t>opposing </a:t>
            </a:r>
            <a:r>
              <a:rPr lang="en-US" sz="1800" dirty="0">
                <a:solidFill>
                  <a:srgbClr val="7E7E7E"/>
                </a:solidFill>
              </a:rPr>
              <a:t>views. In fact, users either share </a:t>
            </a:r>
            <a:r>
              <a:rPr lang="en-US" sz="1800" dirty="0" smtClean="0">
                <a:solidFill>
                  <a:srgbClr val="7E7E7E"/>
                </a:solidFill>
              </a:rPr>
              <a:t>(1) sources of traditional </a:t>
            </a:r>
            <a:r>
              <a:rPr lang="en-US" sz="1800" dirty="0">
                <a:solidFill>
                  <a:srgbClr val="7E7E7E"/>
                </a:solidFill>
              </a:rPr>
              <a:t>m</a:t>
            </a:r>
            <a:r>
              <a:rPr lang="en-US" sz="1800" dirty="0" smtClean="0">
                <a:solidFill>
                  <a:srgbClr val="7E7E7E"/>
                </a:solidFill>
              </a:rPr>
              <a:t>edia </a:t>
            </a:r>
            <a:r>
              <a:rPr lang="en-US" sz="1800" dirty="0">
                <a:solidFill>
                  <a:srgbClr val="7E7E7E"/>
                </a:solidFill>
              </a:rPr>
              <a:t>and the Extend sections, or </a:t>
            </a:r>
            <a:r>
              <a:rPr lang="en-US" sz="1800" dirty="0" smtClean="0">
                <a:solidFill>
                  <a:srgbClr val="7E7E7E"/>
                </a:solidFill>
              </a:rPr>
              <a:t>(2) sources of the Reframe </a:t>
            </a:r>
            <a:r>
              <a:rPr lang="en-US" sz="1800" dirty="0">
                <a:solidFill>
                  <a:srgbClr val="7E7E7E"/>
                </a:solidFill>
              </a:rPr>
              <a:t>and Alternative </a:t>
            </a:r>
            <a:r>
              <a:rPr lang="en-US" sz="1800" dirty="0" smtClean="0">
                <a:solidFill>
                  <a:srgbClr val="7E7E7E"/>
                </a:solidFill>
              </a:rPr>
              <a:t>sections – but not both. This </a:t>
            </a:r>
            <a:r>
              <a:rPr lang="en-US" sz="1800" dirty="0">
                <a:solidFill>
                  <a:srgbClr val="7E7E7E"/>
                </a:solidFill>
              </a:rPr>
              <a:t>phenomenon, also known as </a:t>
            </a:r>
            <a:r>
              <a:rPr lang="en-US" sz="1800" dirty="0" smtClean="0">
                <a:solidFill>
                  <a:srgbClr val="7E7E7E"/>
                </a:solidFill>
              </a:rPr>
              <a:t>the echo </a:t>
            </a:r>
            <a:r>
              <a:rPr lang="en-US" sz="1800" dirty="0">
                <a:solidFill>
                  <a:srgbClr val="7E7E7E"/>
                </a:solidFill>
              </a:rPr>
              <a:t>chamber, reduces the chance of </a:t>
            </a:r>
            <a:r>
              <a:rPr lang="en-US" sz="1800" dirty="0" smtClean="0">
                <a:solidFill>
                  <a:srgbClr val="7E7E7E"/>
                </a:solidFill>
              </a:rPr>
              <a:t>awareness </a:t>
            </a:r>
            <a:r>
              <a:rPr lang="en-US" sz="1800" dirty="0">
                <a:solidFill>
                  <a:srgbClr val="7E7E7E"/>
                </a:solidFill>
              </a:rPr>
              <a:t>and understanding of opposed views </a:t>
            </a:r>
            <a:r>
              <a:rPr lang="en-US" sz="1800" dirty="0" smtClean="0">
                <a:solidFill>
                  <a:srgbClr val="7E7E7E"/>
                </a:solidFill>
              </a:rPr>
              <a:t>(binary schematization).</a:t>
            </a:r>
            <a:endParaRPr lang="en-US" sz="1800" dirty="0">
              <a:solidFill>
                <a:srgbClr val="7E7E7E"/>
              </a:solidFil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199" y="2752725"/>
            <a:ext cx="4619625" cy="3465344"/>
          </a:xfrm>
          <a:prstGeom prst="rect">
            <a:avLst/>
          </a:prstGeom>
        </p:spPr>
      </p:pic>
      <p:sp>
        <p:nvSpPr>
          <p:cNvPr id="6" name="Rectangle 5">
            <a:extLst>
              <a:ext uri="{FF2B5EF4-FFF2-40B4-BE49-F238E27FC236}">
                <a16:creationId xmlns:a16="http://schemas.microsoft.com/office/drawing/2014/main" xmlns="" id="{E8D96F38-E914-411A-ADC0-893BA57A43D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TextBox 1"/>
          <p:cNvSpPr txBox="1"/>
          <p:nvPr/>
        </p:nvSpPr>
        <p:spPr>
          <a:xfrm>
            <a:off x="784460" y="1618665"/>
            <a:ext cx="4596014" cy="923330"/>
          </a:xfrm>
          <a:prstGeom prst="rect">
            <a:avLst/>
          </a:prstGeom>
          <a:noFill/>
        </p:spPr>
        <p:txBody>
          <a:bodyPr wrap="square" rtlCol="0">
            <a:spAutoFit/>
          </a:bodyPr>
          <a:lstStyle/>
          <a:p>
            <a:pPr marL="139700" lvl="0">
              <a:spcAft>
                <a:spcPts val="600"/>
              </a:spcAft>
              <a:buSzPct val="100000"/>
            </a:pPr>
            <a:r>
              <a:rPr lang="en-US" sz="1800" b="1" dirty="0">
                <a:solidFill>
                  <a:schemeClr val="bg1">
                    <a:lumMod val="50000"/>
                  </a:schemeClr>
                </a:solidFill>
                <a:latin typeface="Calibri" panose="020F0502020204030204" pitchFamily="34" charset="0"/>
              </a:rPr>
              <a:t>The schism in public discourse emerges on a content level and is manifested in (and reinforced by) people’s sharing behaviour</a:t>
            </a:r>
            <a:r>
              <a:rPr lang="en-US" sz="1800" b="1" dirty="0" smtClean="0">
                <a:solidFill>
                  <a:schemeClr val="bg1">
                    <a:lumMod val="50000"/>
                  </a:schemeClr>
                </a:solidFill>
                <a:latin typeface="Calibri" panose="020F0502020204030204" pitchFamily="34" charset="0"/>
              </a:rPr>
              <a:t>.</a:t>
            </a:r>
            <a:endParaRPr lang="en-US" sz="1800" b="1"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513227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08134"/>
            <a:ext cx="10515599" cy="1325562"/>
          </a:xfrm>
        </p:spPr>
        <p:txBody>
          <a:bodyPr/>
          <a:lstStyle/>
          <a:p>
            <a:r>
              <a:rPr lang="en-US" b="1" dirty="0" smtClean="0">
                <a:solidFill>
                  <a:srgbClr val="243049"/>
                </a:solidFill>
              </a:rPr>
              <a:t>What is fake news?</a:t>
            </a:r>
            <a:endParaRPr lang="en-US" b="1" dirty="0">
              <a:solidFill>
                <a:srgbClr val="243049"/>
              </a:solidFill>
            </a:endParaRPr>
          </a:p>
        </p:txBody>
      </p:sp>
      <p:sp>
        <p:nvSpPr>
          <p:cNvPr id="3" name="Text Placeholder 2"/>
          <p:cNvSpPr>
            <a:spLocks noGrp="1"/>
          </p:cNvSpPr>
          <p:nvPr>
            <p:ph type="body" idx="1"/>
          </p:nvPr>
        </p:nvSpPr>
        <p:spPr>
          <a:xfrm>
            <a:off x="4255477" y="1321390"/>
            <a:ext cx="7515976" cy="4351338"/>
          </a:xfrm>
        </p:spPr>
        <p:txBody>
          <a:bodyPr/>
          <a:lstStyle/>
          <a:p>
            <a:pPr marL="457200" indent="-317500">
              <a:spcBef>
                <a:spcPts val="0"/>
              </a:spcBef>
              <a:buFont typeface="Calibri"/>
              <a:buChar char="•"/>
            </a:pPr>
            <a:r>
              <a:rPr lang="en-US" sz="2000" b="1" dirty="0">
                <a:solidFill>
                  <a:srgbClr val="7E7E7E"/>
                </a:solidFill>
                <a:latin typeface="Calibri" panose="020F0502020204030204" pitchFamily="34" charset="0"/>
              </a:rPr>
              <a:t>Fake news is a popular but misleading term. </a:t>
            </a:r>
            <a:r>
              <a:rPr lang="en-US" sz="2000" dirty="0">
                <a:solidFill>
                  <a:srgbClr val="7E7E7E"/>
                </a:solidFill>
                <a:latin typeface="Calibri" panose="020F0502020204030204" pitchFamily="34" charset="0"/>
              </a:rPr>
              <a:t>Most simply, it is news (material reported in a newspaper or blog, etc.) that is fake (false, counterfeit). Fake news stories are episodic bursts. </a:t>
            </a:r>
          </a:p>
          <a:p>
            <a:pPr marL="457200" indent="-317500">
              <a:spcBef>
                <a:spcPts val="0"/>
              </a:spcBef>
              <a:buFont typeface="Calibri"/>
              <a:buChar char="•"/>
            </a:pPr>
            <a:endParaRPr lang="en-US" sz="2000" b="1" dirty="0" smtClean="0">
              <a:solidFill>
                <a:schemeClr val="bg1">
                  <a:lumMod val="50000"/>
                </a:schemeClr>
              </a:solidFill>
            </a:endParaRPr>
          </a:p>
          <a:p>
            <a:pPr marL="457200" indent="-317500">
              <a:spcBef>
                <a:spcPts val="0"/>
              </a:spcBef>
              <a:buFont typeface="Calibri"/>
              <a:buChar char="•"/>
            </a:pPr>
            <a:r>
              <a:rPr lang="en-US" sz="2000" b="1" dirty="0" smtClean="0">
                <a:solidFill>
                  <a:schemeClr val="bg1">
                    <a:lumMod val="50000"/>
                  </a:schemeClr>
                </a:solidFill>
              </a:rPr>
              <a:t>Fake </a:t>
            </a:r>
            <a:r>
              <a:rPr lang="en-US" sz="2000" b="1" dirty="0">
                <a:solidFill>
                  <a:schemeClr val="bg1">
                    <a:lumMod val="50000"/>
                  </a:schemeClr>
                </a:solidFill>
              </a:rPr>
              <a:t>news stories are elements of disinformation campaigns aiming to confuse audiences of opposed views. </a:t>
            </a:r>
            <a:r>
              <a:rPr lang="en-US" sz="1800" dirty="0">
                <a:solidFill>
                  <a:schemeClr val="bg1">
                    <a:lumMod val="50000"/>
                  </a:schemeClr>
                </a:solidFill>
              </a:rPr>
              <a:t>They do this by sowing doubt in the accuracy and credibility of reporting by </a:t>
            </a:r>
            <a:r>
              <a:rPr lang="en-US" sz="1800" dirty="0" smtClean="0">
                <a:solidFill>
                  <a:schemeClr val="bg1">
                    <a:lumMod val="50000"/>
                  </a:schemeClr>
                </a:solidFill>
              </a:rPr>
              <a:t>Traditional </a:t>
            </a:r>
            <a:r>
              <a:rPr lang="en-US" sz="1800" dirty="0">
                <a:solidFill>
                  <a:schemeClr val="bg1">
                    <a:lumMod val="50000"/>
                  </a:schemeClr>
                </a:solidFill>
              </a:rPr>
              <a:t>media sources. Disinformation campaigns can have both political and monetary motivations. </a:t>
            </a:r>
          </a:p>
          <a:p>
            <a:pPr marL="139700" indent="0">
              <a:spcBef>
                <a:spcPts val="0"/>
              </a:spcBef>
              <a:buNone/>
            </a:pPr>
            <a:endParaRPr lang="en-US" sz="1800" dirty="0">
              <a:solidFill>
                <a:schemeClr val="bg1">
                  <a:lumMod val="50000"/>
                </a:schemeClr>
              </a:solidFill>
            </a:endParaRPr>
          </a:p>
          <a:p>
            <a:pPr marL="457200" indent="-317500">
              <a:spcBef>
                <a:spcPts val="0"/>
              </a:spcBef>
              <a:buFont typeface="Calibri"/>
              <a:buChar char="•"/>
            </a:pPr>
            <a:r>
              <a:rPr lang="en-US" sz="2000" b="1" dirty="0" smtClean="0">
                <a:solidFill>
                  <a:schemeClr val="bg1">
                    <a:lumMod val="50000"/>
                  </a:schemeClr>
                </a:solidFill>
              </a:rPr>
              <a:t>Fake </a:t>
            </a:r>
            <a:r>
              <a:rPr lang="en-US" sz="2000" b="1" dirty="0">
                <a:solidFill>
                  <a:schemeClr val="bg1">
                    <a:lumMod val="50000"/>
                  </a:schemeClr>
                </a:solidFill>
              </a:rPr>
              <a:t>news stories emerge from the counter-narratives propagated by the Reframe and Alternative sections of the media landscape. </a:t>
            </a:r>
            <a:r>
              <a:rPr lang="en-US" sz="1800" dirty="0">
                <a:solidFill>
                  <a:schemeClr val="bg1">
                    <a:lumMod val="50000"/>
                  </a:schemeClr>
                </a:solidFill>
              </a:rPr>
              <a:t>The counter-narrative nests fake news stories </a:t>
            </a:r>
            <a:r>
              <a:rPr lang="en-US" sz="1800" dirty="0" smtClean="0">
                <a:solidFill>
                  <a:schemeClr val="bg1">
                    <a:lumMod val="50000"/>
                  </a:schemeClr>
                </a:solidFill>
              </a:rPr>
              <a:t>into the public discourse with a </a:t>
            </a:r>
            <a:r>
              <a:rPr lang="en-US" sz="1800" dirty="0">
                <a:solidFill>
                  <a:schemeClr val="bg1">
                    <a:lumMod val="50000"/>
                  </a:schemeClr>
                </a:solidFill>
              </a:rPr>
              <a:t>conspiratorial, cynical attitude towards an </a:t>
            </a:r>
            <a:r>
              <a:rPr lang="en-US" sz="1800" dirty="0" smtClean="0">
                <a:solidFill>
                  <a:schemeClr val="bg1">
                    <a:lumMod val="50000"/>
                  </a:schemeClr>
                </a:solidFill>
              </a:rPr>
              <a:t>alleged elitist scheme. The counter-narrative interprets </a:t>
            </a:r>
            <a:r>
              <a:rPr lang="en-US" sz="1800" dirty="0">
                <a:solidFill>
                  <a:schemeClr val="bg1">
                    <a:lumMod val="50000"/>
                  </a:schemeClr>
                </a:solidFill>
              </a:rPr>
              <a:t>news and events with the assumption of distrust and </a:t>
            </a:r>
            <a:r>
              <a:rPr lang="en-US" sz="1800" dirty="0" smtClean="0">
                <a:solidFill>
                  <a:schemeClr val="bg1">
                    <a:lumMod val="50000"/>
                  </a:schemeClr>
                </a:solidFill>
              </a:rPr>
              <a:t>deceit. The </a:t>
            </a:r>
            <a:r>
              <a:rPr lang="en-US" sz="1800" dirty="0">
                <a:solidFill>
                  <a:schemeClr val="bg1">
                    <a:lumMod val="50000"/>
                  </a:schemeClr>
                </a:solidFill>
              </a:rPr>
              <a:t>line between </a:t>
            </a:r>
            <a:r>
              <a:rPr lang="en-US" sz="1800" dirty="0" smtClean="0">
                <a:solidFill>
                  <a:schemeClr val="bg1">
                    <a:lumMod val="50000"/>
                  </a:schemeClr>
                </a:solidFill>
              </a:rPr>
              <a:t>its interpretations </a:t>
            </a:r>
            <a:r>
              <a:rPr lang="en-US" sz="1800" dirty="0">
                <a:solidFill>
                  <a:schemeClr val="bg1">
                    <a:lumMod val="50000"/>
                  </a:schemeClr>
                </a:solidFill>
              </a:rPr>
              <a:t>and </a:t>
            </a:r>
            <a:r>
              <a:rPr lang="en-US" sz="1800" dirty="0" smtClean="0">
                <a:solidFill>
                  <a:schemeClr val="bg1">
                    <a:lumMod val="50000"/>
                  </a:schemeClr>
                </a:solidFill>
              </a:rPr>
              <a:t>the fake </a:t>
            </a:r>
            <a:r>
              <a:rPr lang="en-US" sz="1800" dirty="0">
                <a:solidFill>
                  <a:schemeClr val="bg1">
                    <a:lumMod val="50000"/>
                  </a:schemeClr>
                </a:solidFill>
              </a:rPr>
              <a:t>news </a:t>
            </a:r>
            <a:r>
              <a:rPr lang="en-US" sz="1800" dirty="0" smtClean="0">
                <a:solidFill>
                  <a:schemeClr val="bg1">
                    <a:lumMod val="50000"/>
                  </a:schemeClr>
                </a:solidFill>
              </a:rPr>
              <a:t>stories it promulgates </a:t>
            </a:r>
            <a:r>
              <a:rPr lang="en-US" sz="1800" dirty="0">
                <a:solidFill>
                  <a:schemeClr val="bg1">
                    <a:lumMod val="50000"/>
                  </a:schemeClr>
                </a:solidFill>
              </a:rPr>
              <a:t>is opaque. In </a:t>
            </a:r>
            <a:r>
              <a:rPr lang="en-US" sz="1800" dirty="0" smtClean="0">
                <a:solidFill>
                  <a:schemeClr val="bg1">
                    <a:lumMod val="50000"/>
                  </a:schemeClr>
                </a:solidFill>
              </a:rPr>
              <a:t>practice, </a:t>
            </a:r>
            <a:r>
              <a:rPr lang="en-US" sz="1800" dirty="0">
                <a:solidFill>
                  <a:schemeClr val="bg1">
                    <a:lumMod val="50000"/>
                  </a:schemeClr>
                </a:solidFill>
              </a:rPr>
              <a:t>they are inseparable, forming a </a:t>
            </a:r>
            <a:r>
              <a:rPr lang="en-US" sz="1800" dirty="0" smtClean="0">
                <a:solidFill>
                  <a:schemeClr val="bg1">
                    <a:lumMod val="50000"/>
                  </a:schemeClr>
                </a:solidFill>
              </a:rPr>
              <a:t>coherent and </a:t>
            </a:r>
            <a:r>
              <a:rPr lang="en-US" sz="1800" dirty="0">
                <a:solidFill>
                  <a:schemeClr val="bg1">
                    <a:lumMod val="50000"/>
                  </a:schemeClr>
                </a:solidFill>
              </a:rPr>
              <a:t>mutually reinforcing source of influence.</a:t>
            </a:r>
            <a:endParaRPr lang="en-US" sz="1800" dirty="0" smtClean="0">
              <a:solidFill>
                <a:schemeClr val="bg1">
                  <a:lumMod val="50000"/>
                </a:schemeClr>
              </a:solidFill>
            </a:endParaRPr>
          </a:p>
          <a:p>
            <a:pPr marL="457200" indent="-317500">
              <a:spcBef>
                <a:spcPts val="0"/>
              </a:spcBef>
              <a:buFont typeface="Calibri"/>
              <a:buChar char="•"/>
            </a:pPr>
            <a:endParaRPr lang="en-US" sz="1800" dirty="0" smtClean="0">
              <a:solidFill>
                <a:srgbClr val="7E7E7E"/>
              </a:solidFill>
            </a:endParaRPr>
          </a:p>
          <a:p>
            <a:pPr marL="457200" indent="-317500">
              <a:spcBef>
                <a:spcPts val="0"/>
              </a:spcBef>
              <a:buFont typeface="Calibri"/>
              <a:buChar char="•"/>
            </a:pPr>
            <a:endParaRPr lang="en-US" sz="1800" dirty="0">
              <a:solidFill>
                <a:srgbClr val="7E7E7E"/>
              </a:solidFill>
            </a:endParaRPr>
          </a:p>
        </p:txBody>
      </p:sp>
      <p:sp>
        <p:nvSpPr>
          <p:cNvPr id="6" name="Rectangle 5">
            <a:extLst>
              <a:ext uri="{FF2B5EF4-FFF2-40B4-BE49-F238E27FC236}">
                <a16:creationId xmlns:a16="http://schemas.microsoft.com/office/drawing/2014/main" xmlns="" id="{6C72D440-362F-4D5F-AE7C-F4D45B40820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pic>
        <p:nvPicPr>
          <p:cNvPr id="8" name="Picture 7"/>
          <p:cNvPicPr/>
          <p:nvPr/>
        </p:nvPicPr>
        <p:blipFill rotWithShape="1">
          <a:blip r:embed="rId3" cstate="email">
            <a:extLst>
              <a:ext uri="{28A0092B-C50C-407E-A947-70E740481C1C}">
                <a14:useLocalDpi xmlns:a14="http://schemas.microsoft.com/office/drawing/2010/main"/>
              </a:ext>
            </a:extLst>
          </a:blip>
          <a:srcRect/>
          <a:stretch/>
        </p:blipFill>
        <p:spPr>
          <a:xfrm>
            <a:off x="838199" y="2069824"/>
            <a:ext cx="3395417" cy="3140527"/>
          </a:xfrm>
          <a:prstGeom prst="rect">
            <a:avLst/>
          </a:prstGeom>
        </p:spPr>
      </p:pic>
      <p:sp>
        <p:nvSpPr>
          <p:cNvPr id="4" name="Rectangle 3"/>
          <p:cNvSpPr/>
          <p:nvPr/>
        </p:nvSpPr>
        <p:spPr>
          <a:xfrm>
            <a:off x="529675" y="1321390"/>
            <a:ext cx="3725802" cy="338554"/>
          </a:xfrm>
          <a:prstGeom prst="rect">
            <a:avLst/>
          </a:prstGeom>
        </p:spPr>
        <p:txBody>
          <a:bodyPr wrap="square">
            <a:spAutoFit/>
          </a:bodyPr>
          <a:lstStyle/>
          <a:p>
            <a:pPr marL="139700"/>
            <a:endParaRPr lang="en-US" sz="1600" dirty="0">
              <a:solidFill>
                <a:srgbClr val="7E7E7E"/>
              </a:solidFill>
              <a:latin typeface="Calibri" panose="020F0502020204030204" pitchFamily="34" charset="0"/>
            </a:endParaRPr>
          </a:p>
        </p:txBody>
      </p:sp>
    </p:spTree>
    <p:extLst>
      <p:ext uri="{BB962C8B-B14F-4D97-AF65-F5344CB8AC3E}">
        <p14:creationId xmlns:p14="http://schemas.microsoft.com/office/powerpoint/2010/main" val="127392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243049"/>
                </a:solidFill>
              </a:rPr>
              <a:t>Fake news is emotional, not factual</a:t>
            </a:r>
            <a:endParaRPr lang="en-US" b="1" dirty="0">
              <a:solidFill>
                <a:srgbClr val="243049"/>
              </a:solidFill>
            </a:endParaRPr>
          </a:p>
        </p:txBody>
      </p:sp>
      <p:sp>
        <p:nvSpPr>
          <p:cNvPr id="3" name="Text Placeholder 2"/>
          <p:cNvSpPr>
            <a:spLocks noGrp="1"/>
          </p:cNvSpPr>
          <p:nvPr>
            <p:ph type="body" idx="1"/>
          </p:nvPr>
        </p:nvSpPr>
        <p:spPr>
          <a:xfrm>
            <a:off x="734291" y="1534679"/>
            <a:ext cx="5607740" cy="4416149"/>
          </a:xfrm>
        </p:spPr>
        <p:txBody>
          <a:bodyPr/>
          <a:lstStyle/>
          <a:p>
            <a:pPr marL="139700" indent="0">
              <a:spcBef>
                <a:spcPts val="0"/>
              </a:spcBef>
              <a:spcAft>
                <a:spcPts val="600"/>
              </a:spcAft>
              <a:buNone/>
            </a:pPr>
            <a:r>
              <a:rPr lang="en-US" sz="1800" dirty="0" smtClean="0">
                <a:solidFill>
                  <a:srgbClr val="7E7E7E"/>
                </a:solidFill>
              </a:rPr>
              <a:t>Our analysis of sharing behaviour sheds light on the emotional dimension of fake news and the underlying counter-narratives. </a:t>
            </a:r>
          </a:p>
          <a:p>
            <a:pPr marL="425450" indent="-285750">
              <a:spcBef>
                <a:spcPts val="0"/>
              </a:spcBef>
              <a:spcAft>
                <a:spcPts val="600"/>
              </a:spcAft>
              <a:buFont typeface="Arial" panose="020B0604020202020204" pitchFamily="34" charset="0"/>
              <a:buChar char="•"/>
            </a:pPr>
            <a:r>
              <a:rPr lang="en-US" sz="1800" dirty="0" smtClean="0">
                <a:solidFill>
                  <a:srgbClr val="7E7E7E"/>
                </a:solidFill>
              </a:rPr>
              <a:t>Counter-narratives resonate with audiences on </a:t>
            </a:r>
            <a:r>
              <a:rPr lang="en-US" sz="1800" dirty="0">
                <a:solidFill>
                  <a:srgbClr val="7E7E7E"/>
                </a:solidFill>
              </a:rPr>
              <a:t>a </a:t>
            </a:r>
            <a:r>
              <a:rPr lang="en-US" sz="1800" dirty="0" smtClean="0">
                <a:solidFill>
                  <a:srgbClr val="7E7E7E"/>
                </a:solidFill>
              </a:rPr>
              <a:t>personal and </a:t>
            </a:r>
            <a:r>
              <a:rPr lang="en-US" sz="1800" dirty="0">
                <a:solidFill>
                  <a:srgbClr val="7E7E7E"/>
                </a:solidFill>
              </a:rPr>
              <a:t>emotional </a:t>
            </a:r>
            <a:r>
              <a:rPr lang="en-US" sz="1800" dirty="0" smtClean="0">
                <a:solidFill>
                  <a:srgbClr val="7E7E7E"/>
                </a:solidFill>
              </a:rPr>
              <a:t>level. The stories speak </a:t>
            </a:r>
            <a:r>
              <a:rPr lang="en-US" sz="1800" dirty="0">
                <a:solidFill>
                  <a:srgbClr val="7E7E7E"/>
                </a:solidFill>
              </a:rPr>
              <a:t>to their sense of frustration and fear. Fake news, seen from this vantage point, is an outcry to </a:t>
            </a:r>
            <a:r>
              <a:rPr lang="en-US" sz="1800" dirty="0" smtClean="0">
                <a:solidFill>
                  <a:srgbClr val="7E7E7E"/>
                </a:solidFill>
              </a:rPr>
              <a:t>gain attention</a:t>
            </a:r>
            <a:r>
              <a:rPr lang="en-US" sz="1800" dirty="0">
                <a:solidFill>
                  <a:srgbClr val="7E7E7E"/>
                </a:solidFill>
              </a:rPr>
              <a:t>. </a:t>
            </a:r>
            <a:endParaRPr lang="en-US" sz="1800" dirty="0" smtClean="0">
              <a:solidFill>
                <a:srgbClr val="7E7E7E"/>
              </a:solidFill>
            </a:endParaRPr>
          </a:p>
          <a:p>
            <a:pPr marL="425450" indent="-285750">
              <a:spcBef>
                <a:spcPts val="0"/>
              </a:spcBef>
              <a:spcAft>
                <a:spcPts val="600"/>
              </a:spcAft>
              <a:buFont typeface="Arial" panose="020B0604020202020204" pitchFamily="34" charset="0"/>
              <a:buChar char="•"/>
            </a:pPr>
            <a:r>
              <a:rPr lang="en-US" sz="1800" dirty="0" smtClean="0">
                <a:solidFill>
                  <a:srgbClr val="7E7E7E"/>
                </a:solidFill>
              </a:rPr>
              <a:t>Counter-narratives </a:t>
            </a:r>
            <a:r>
              <a:rPr lang="en-US" sz="1800" dirty="0">
                <a:solidFill>
                  <a:srgbClr val="7E7E7E"/>
                </a:solidFill>
              </a:rPr>
              <a:t>and fake news </a:t>
            </a:r>
            <a:r>
              <a:rPr lang="en-US" sz="1800" dirty="0" smtClean="0">
                <a:solidFill>
                  <a:srgbClr val="7E7E7E"/>
                </a:solidFill>
              </a:rPr>
              <a:t>are soothing and meet emotional </a:t>
            </a:r>
            <a:r>
              <a:rPr lang="en-US" sz="1800" dirty="0">
                <a:solidFill>
                  <a:srgbClr val="7E7E7E"/>
                </a:solidFill>
              </a:rPr>
              <a:t>needs. They help in elevating the user’s sense of </a:t>
            </a:r>
            <a:r>
              <a:rPr lang="en-US" sz="1800" dirty="0" smtClean="0">
                <a:solidFill>
                  <a:srgbClr val="7E7E7E"/>
                </a:solidFill>
              </a:rPr>
              <a:t>self-worth.</a:t>
            </a:r>
          </a:p>
          <a:p>
            <a:pPr marL="425450" indent="-285750">
              <a:spcBef>
                <a:spcPts val="0"/>
              </a:spcBef>
              <a:spcAft>
                <a:spcPts val="600"/>
              </a:spcAft>
              <a:buFont typeface="Arial" panose="020B0604020202020204" pitchFamily="34" charset="0"/>
              <a:buChar char="•"/>
            </a:pPr>
            <a:r>
              <a:rPr lang="en-US" sz="1800" dirty="0" smtClean="0">
                <a:solidFill>
                  <a:srgbClr val="7E7E7E"/>
                </a:solidFill>
              </a:rPr>
              <a:t>Fake </a:t>
            </a:r>
            <a:r>
              <a:rPr lang="en-US" sz="1800" dirty="0">
                <a:solidFill>
                  <a:srgbClr val="7E7E7E"/>
                </a:solidFill>
              </a:rPr>
              <a:t>news functions as a proof-point to </a:t>
            </a:r>
            <a:r>
              <a:rPr lang="en-US" sz="1800" dirty="0" smtClean="0">
                <a:solidFill>
                  <a:srgbClr val="7E7E7E"/>
                </a:solidFill>
              </a:rPr>
              <a:t>counter- </a:t>
            </a:r>
            <a:r>
              <a:rPr lang="en-US" sz="1800" dirty="0">
                <a:solidFill>
                  <a:srgbClr val="7E7E7E"/>
                </a:solidFill>
              </a:rPr>
              <a:t>narratives whose credibility is reinforced by efforts to debunk the piece of news by traditional sources of authority. </a:t>
            </a:r>
            <a:endParaRPr lang="en-US" sz="1800" dirty="0" smtClean="0">
              <a:solidFill>
                <a:srgbClr val="7E7E7E"/>
              </a:solidFill>
            </a:endParaRPr>
          </a:p>
          <a:p>
            <a:pPr marL="425450" indent="-285750">
              <a:spcBef>
                <a:spcPts val="0"/>
              </a:spcBef>
              <a:buFont typeface="Arial" panose="020B0604020202020204" pitchFamily="34" charset="0"/>
              <a:buChar char="•"/>
            </a:pPr>
            <a:r>
              <a:rPr lang="en-US" sz="1800" dirty="0" smtClean="0">
                <a:solidFill>
                  <a:srgbClr val="7E7E7E"/>
                </a:solidFill>
              </a:rPr>
              <a:t>Fake </a:t>
            </a:r>
            <a:r>
              <a:rPr lang="en-US" sz="1800" dirty="0">
                <a:solidFill>
                  <a:srgbClr val="7E7E7E"/>
                </a:solidFill>
              </a:rPr>
              <a:t>news often </a:t>
            </a:r>
            <a:r>
              <a:rPr lang="en-US" sz="1800" dirty="0" smtClean="0">
                <a:solidFill>
                  <a:srgbClr val="7E7E7E"/>
                </a:solidFill>
              </a:rPr>
              <a:t>carries </a:t>
            </a:r>
            <a:r>
              <a:rPr lang="en-US" sz="1800" dirty="0">
                <a:solidFill>
                  <a:srgbClr val="7E7E7E"/>
                </a:solidFill>
              </a:rPr>
              <a:t>highly symbolic meanings that can be decoded as such. </a:t>
            </a:r>
          </a:p>
        </p:txBody>
      </p:sp>
      <p:grpSp>
        <p:nvGrpSpPr>
          <p:cNvPr id="7" name="Group 6"/>
          <p:cNvGrpSpPr/>
          <p:nvPr/>
        </p:nvGrpSpPr>
        <p:grpSpPr>
          <a:xfrm>
            <a:off x="6354910" y="1609222"/>
            <a:ext cx="5630142" cy="4267062"/>
            <a:chOff x="6458819" y="1825625"/>
            <a:chExt cx="5630142" cy="4267062"/>
          </a:xfrm>
        </p:grpSpPr>
        <p:pic>
          <p:nvPicPr>
            <p:cNvPr id="4" name="Picture 3">
              <a:extLst>
                <a:ext uri="{FF2B5EF4-FFF2-40B4-BE49-F238E27FC236}">
                  <a16:creationId xmlns:a16="http://schemas.microsoft.com/office/drawing/2014/main" xmlns="" id="{951CD4A6-B31B-4028-81E6-38A622210B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8819" y="1825625"/>
              <a:ext cx="5436100" cy="4267062"/>
            </a:xfrm>
            <a:prstGeom prst="rect">
              <a:avLst/>
            </a:prstGeom>
          </p:spPr>
        </p:pic>
        <p:sp>
          <p:nvSpPr>
            <p:cNvPr id="5" name="Content Placeholder 4">
              <a:extLst>
                <a:ext uri="{FF2B5EF4-FFF2-40B4-BE49-F238E27FC236}">
                  <a16:creationId xmlns:a16="http://schemas.microsoft.com/office/drawing/2014/main" xmlns="" id="{7A7C428D-A27B-4327-B4B9-3DDF22CFE27F}"/>
                </a:ext>
              </a:extLst>
            </p:cNvPr>
            <p:cNvSpPr txBox="1">
              <a:spLocks/>
            </p:cNvSpPr>
            <p:nvPr/>
          </p:nvSpPr>
          <p:spPr>
            <a:xfrm>
              <a:off x="9290767" y="1991938"/>
              <a:ext cx="2798194" cy="387602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600" b="0" i="0" kern="1200">
                  <a:solidFill>
                    <a:schemeClr val="accent3"/>
                  </a:solidFill>
                  <a:latin typeface="Roboto" panose="02000000000000000000" pitchFamily="2" charset="0"/>
                  <a:ea typeface="Roboto" panose="02000000000000000000" pitchFamily="2" charset="0"/>
                  <a:cs typeface="Roboto" panose="02000000000000000000" pitchFamily="2" charset="0"/>
                </a:defRPr>
              </a:lvl1pPr>
              <a:lvl2pPr marL="0" indent="0" algn="l" defTabSz="914400" rtl="0" eaLnBrk="1" latinLnBrk="0" hangingPunct="1">
                <a:lnSpc>
                  <a:spcPct val="100000"/>
                </a:lnSpc>
                <a:spcBef>
                  <a:spcPts val="1200"/>
                </a:spcBef>
                <a:spcAft>
                  <a:spcPts val="600"/>
                </a:spcAft>
                <a:buFont typeface="Calibri" panose="020F0502020204030204" pitchFamily="34" charset="0"/>
                <a:buChar char="​"/>
                <a:defRPr sz="1500" i="1" kern="1200">
                  <a:solidFill>
                    <a:schemeClr val="accent1"/>
                  </a:solidFill>
                  <a:latin typeface="+mn-lt"/>
                  <a:ea typeface="+mn-ea"/>
                  <a:cs typeface="+mn-cs"/>
                </a:defRPr>
              </a:lvl2pPr>
              <a:lvl3pPr marL="0" indent="0" algn="l" defTabSz="914400" rtl="0" eaLnBrk="1" latinLnBrk="0" hangingPunct="1">
                <a:lnSpc>
                  <a:spcPct val="110000"/>
                </a:lnSpc>
                <a:spcBef>
                  <a:spcPts val="1200"/>
                </a:spcBef>
                <a:spcAft>
                  <a:spcPts val="600"/>
                </a:spcAft>
                <a:buFont typeface="Calibri" panose="020F0502020204030204" pitchFamily="34" charset="0"/>
                <a:buChar char="​"/>
                <a:defRPr sz="1400" b="0" i="0" kern="1200">
                  <a:solidFill>
                    <a:schemeClr val="tx2"/>
                  </a:solidFill>
                  <a:latin typeface="Roboto" panose="02000000000000000000" pitchFamily="2" charset="0"/>
                  <a:ea typeface="Roboto" panose="02000000000000000000" pitchFamily="2" charset="0"/>
                  <a:cs typeface="Roboto" panose="02000000000000000000" pitchFamily="2" charset="0"/>
                </a:defRPr>
              </a:lvl3pPr>
              <a:lvl4pPr marL="0" indent="0" algn="l" defTabSz="914400" rtl="0" eaLnBrk="1" latinLnBrk="0" hangingPunct="1">
                <a:lnSpc>
                  <a:spcPct val="110000"/>
                </a:lnSpc>
                <a:spcBef>
                  <a:spcPts val="600"/>
                </a:spcBef>
                <a:buFont typeface="Calibri" panose="020F0502020204030204" pitchFamily="34" charset="0"/>
                <a:buChar char="​"/>
                <a:defRPr sz="1200" i="1" kern="1200">
                  <a:solidFill>
                    <a:schemeClr val="accent2"/>
                  </a:solidFill>
                  <a:latin typeface="+mn-lt"/>
                  <a:ea typeface="+mn-ea"/>
                  <a:cs typeface="+mn-cs"/>
                </a:defRPr>
              </a:lvl4pPr>
              <a:lvl5pPr marL="0" indent="0" algn="l" defTabSz="914400" rtl="0" eaLnBrk="1" latinLnBrk="0" hangingPunct="1">
                <a:lnSpc>
                  <a:spcPct val="110000"/>
                </a:lnSpc>
                <a:spcBef>
                  <a:spcPts val="600"/>
                </a:spcBef>
                <a:buFont typeface="Calibri" panose="020F0502020204030204" pitchFamily="34" charset="0"/>
                <a:buChar char="​"/>
                <a:defRPr sz="1100" b="0" i="0" kern="1200">
                  <a:solidFill>
                    <a:schemeClr val="tx2"/>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1200"/>
                </a:spcBef>
              </a:pPr>
              <a:r>
                <a:rPr lang="en-GB" sz="3600" dirty="0">
                  <a:solidFill>
                    <a:schemeClr val="tx1"/>
                  </a:solidFill>
                </a:rPr>
                <a:t>Fake </a:t>
              </a:r>
              <a:r>
                <a:rPr lang="en-GB" sz="3600" dirty="0" smtClean="0">
                  <a:solidFill>
                    <a:schemeClr val="tx1"/>
                  </a:solidFill>
                </a:rPr>
                <a:t>news</a:t>
              </a:r>
              <a:endParaRPr lang="en-GB" sz="3600" dirty="0">
                <a:solidFill>
                  <a:schemeClr val="tx1"/>
                </a:solidFill>
              </a:endParaRPr>
            </a:p>
            <a:p>
              <a:pPr>
                <a:lnSpc>
                  <a:spcPct val="100000"/>
                </a:lnSpc>
                <a:spcBef>
                  <a:spcPts val="1200"/>
                </a:spcBef>
                <a:buFont typeface="Calibri" panose="020F0502020204030204" pitchFamily="34" charset="0"/>
                <a:buNone/>
              </a:pPr>
              <a:r>
                <a:rPr lang="en-GB" sz="3600" dirty="0" smtClean="0">
                  <a:solidFill>
                    <a:schemeClr val="bg1"/>
                  </a:solidFill>
                </a:rPr>
                <a:t>Counter-</a:t>
              </a:r>
              <a:r>
                <a:rPr lang="en-GB" sz="3600" dirty="0">
                  <a:solidFill>
                    <a:schemeClr val="bg1"/>
                  </a:solidFill>
                </a:rPr>
                <a:t/>
              </a:r>
              <a:br>
                <a:rPr lang="en-GB" sz="3600" dirty="0">
                  <a:solidFill>
                    <a:schemeClr val="bg1"/>
                  </a:solidFill>
                </a:rPr>
              </a:br>
              <a:r>
                <a:rPr lang="en-GB" sz="3600" dirty="0" smtClean="0">
                  <a:solidFill>
                    <a:schemeClr val="bg1"/>
                  </a:solidFill>
                </a:rPr>
                <a:t>narratives</a:t>
              </a:r>
              <a:endParaRPr lang="en-GB" sz="3600" dirty="0">
                <a:solidFill>
                  <a:schemeClr val="bg1"/>
                </a:solidFill>
              </a:endParaRPr>
            </a:p>
            <a:p>
              <a:pPr>
                <a:lnSpc>
                  <a:spcPct val="100000"/>
                </a:lnSpc>
                <a:spcBef>
                  <a:spcPts val="1200"/>
                </a:spcBef>
                <a:buFont typeface="Calibri" panose="020F0502020204030204" pitchFamily="34" charset="0"/>
                <a:buNone/>
              </a:pPr>
              <a:r>
                <a:rPr lang="en-US" sz="3600" dirty="0">
                  <a:solidFill>
                    <a:schemeClr val="accent4">
                      <a:lumMod val="40000"/>
                      <a:lumOff val="60000"/>
                    </a:schemeClr>
                  </a:solidFill>
                </a:rPr>
                <a:t>Emotional </a:t>
              </a:r>
              <a:r>
                <a:rPr lang="en-US" sz="3600" dirty="0" smtClean="0">
                  <a:solidFill>
                    <a:schemeClr val="accent4">
                      <a:lumMod val="40000"/>
                      <a:lumOff val="60000"/>
                    </a:schemeClr>
                  </a:solidFill>
                </a:rPr>
                <a:t>needs</a:t>
              </a:r>
              <a:r>
                <a:rPr lang="en-US" sz="4800" dirty="0">
                  <a:solidFill>
                    <a:schemeClr val="accent4">
                      <a:lumMod val="40000"/>
                      <a:lumOff val="60000"/>
                    </a:schemeClr>
                  </a:solidFill>
                </a:rPr>
                <a:t/>
              </a:r>
              <a:br>
                <a:rPr lang="en-US" sz="4800" dirty="0">
                  <a:solidFill>
                    <a:schemeClr val="accent4">
                      <a:lumMod val="40000"/>
                      <a:lumOff val="60000"/>
                    </a:schemeClr>
                  </a:solidFill>
                </a:rPr>
              </a:br>
              <a:endParaRPr lang="en-GB" sz="2400" dirty="0">
                <a:solidFill>
                  <a:schemeClr val="accent4">
                    <a:lumMod val="40000"/>
                    <a:lumOff val="60000"/>
                  </a:schemeClr>
                </a:solidFill>
              </a:endParaRPr>
            </a:p>
          </p:txBody>
        </p:sp>
      </p:grpSp>
      <p:sp>
        <p:nvSpPr>
          <p:cNvPr id="8" name="Rectangle 7">
            <a:extLst>
              <a:ext uri="{FF2B5EF4-FFF2-40B4-BE49-F238E27FC236}">
                <a16:creationId xmlns:a16="http://schemas.microsoft.com/office/drawing/2014/main" xmlns="" id="{7699B3CD-46D3-47E1-83F5-7CD1319AF53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20801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02795"/>
            <a:ext cx="10515599" cy="1467540"/>
          </a:xfrm>
        </p:spPr>
        <p:txBody>
          <a:bodyPr/>
          <a:lstStyle/>
          <a:p>
            <a:r>
              <a:rPr lang="en-US" sz="4200" b="1" dirty="0" smtClean="0">
                <a:solidFill>
                  <a:srgbClr val="243049"/>
                </a:solidFill>
              </a:rPr>
              <a:t>Information dynamics: how narratives move</a:t>
            </a:r>
            <a:endParaRPr lang="en-US" sz="4200" b="1" dirty="0">
              <a:solidFill>
                <a:srgbClr val="243049"/>
              </a:solidFill>
            </a:endParaRPr>
          </a:p>
        </p:txBody>
      </p:sp>
      <p:sp>
        <p:nvSpPr>
          <p:cNvPr id="3" name="Text Placeholder 2"/>
          <p:cNvSpPr>
            <a:spLocks noGrp="1"/>
          </p:cNvSpPr>
          <p:nvPr>
            <p:ph type="body" idx="1"/>
          </p:nvPr>
        </p:nvSpPr>
        <p:spPr>
          <a:xfrm>
            <a:off x="4976446" y="1627878"/>
            <a:ext cx="6725304" cy="4596503"/>
          </a:xfrm>
        </p:spPr>
        <p:txBody>
          <a:bodyPr/>
          <a:lstStyle/>
          <a:p>
            <a:pPr marL="139700" indent="0">
              <a:spcBef>
                <a:spcPts val="0"/>
              </a:spcBef>
              <a:buNone/>
            </a:pPr>
            <a:r>
              <a:rPr lang="en-US" sz="1800" b="1" dirty="0" smtClean="0">
                <a:solidFill>
                  <a:srgbClr val="7E7E7E"/>
                </a:solidFill>
              </a:rPr>
              <a:t>Narratives </a:t>
            </a:r>
            <a:r>
              <a:rPr lang="en-US" sz="1800" b="1" dirty="0">
                <a:solidFill>
                  <a:srgbClr val="7E7E7E"/>
                </a:solidFill>
              </a:rPr>
              <a:t>move around the </a:t>
            </a:r>
            <a:r>
              <a:rPr lang="en-US" sz="1800" b="1" dirty="0" smtClean="0">
                <a:solidFill>
                  <a:srgbClr val="7E7E7E"/>
                </a:solidFill>
              </a:rPr>
              <a:t>Media </a:t>
            </a:r>
            <a:r>
              <a:rPr lang="en-US" sz="1800" b="1" dirty="0">
                <a:solidFill>
                  <a:srgbClr val="7E7E7E"/>
                </a:solidFill>
              </a:rPr>
              <a:t>M</a:t>
            </a:r>
            <a:r>
              <a:rPr lang="en-US" sz="1800" b="1" dirty="0" smtClean="0">
                <a:solidFill>
                  <a:srgbClr val="7E7E7E"/>
                </a:solidFill>
              </a:rPr>
              <a:t>ap </a:t>
            </a:r>
            <a:r>
              <a:rPr lang="en-US" sz="1800" b="1" dirty="0">
                <a:solidFill>
                  <a:srgbClr val="7E7E7E"/>
                </a:solidFill>
              </a:rPr>
              <a:t>by being cited and reflected on </a:t>
            </a:r>
            <a:r>
              <a:rPr lang="en-US" sz="1800" b="1" dirty="0" smtClean="0">
                <a:solidFill>
                  <a:srgbClr val="7E7E7E"/>
                </a:solidFill>
              </a:rPr>
              <a:t>by </a:t>
            </a:r>
            <a:r>
              <a:rPr lang="en-US" sz="1800" b="1" dirty="0">
                <a:solidFill>
                  <a:srgbClr val="7E7E7E"/>
                </a:solidFill>
              </a:rPr>
              <a:t>other publications. </a:t>
            </a:r>
            <a:r>
              <a:rPr lang="en-US" sz="1800" dirty="0" smtClean="0">
                <a:solidFill>
                  <a:srgbClr val="7E7E7E"/>
                </a:solidFill>
              </a:rPr>
              <a:t>Media </a:t>
            </a:r>
            <a:r>
              <a:rPr lang="en-US" sz="1800" dirty="0">
                <a:solidFill>
                  <a:srgbClr val="7E7E7E"/>
                </a:solidFill>
              </a:rPr>
              <a:t>sources reference stories along three haulage routes</a:t>
            </a:r>
            <a:r>
              <a:rPr lang="en-US" sz="1800" dirty="0" smtClean="0">
                <a:solidFill>
                  <a:srgbClr val="7E7E7E"/>
                </a:solidFill>
              </a:rPr>
              <a:t>:</a:t>
            </a:r>
          </a:p>
          <a:p>
            <a:pPr marL="457200" indent="-317500">
              <a:spcBef>
                <a:spcPts val="0"/>
              </a:spcBef>
              <a:buFont typeface="Calibri"/>
              <a:buChar char="•"/>
            </a:pPr>
            <a:endParaRPr lang="en-US" sz="1800" b="1" dirty="0">
              <a:solidFill>
                <a:srgbClr val="7E7E7E"/>
              </a:solidFill>
            </a:endParaRPr>
          </a:p>
          <a:p>
            <a:pPr marL="457200" indent="-317500">
              <a:spcBef>
                <a:spcPts val="0"/>
              </a:spcBef>
              <a:spcAft>
                <a:spcPts val="1200"/>
              </a:spcAft>
              <a:buFont typeface="Calibri"/>
              <a:buChar char="•"/>
            </a:pPr>
            <a:r>
              <a:rPr lang="en-US" sz="1800" b="1" dirty="0" smtClean="0">
                <a:solidFill>
                  <a:srgbClr val="7E7E7E"/>
                </a:solidFill>
              </a:rPr>
              <a:t>Traditional </a:t>
            </a:r>
            <a:r>
              <a:rPr lang="en-US" sz="1800" b="1" dirty="0">
                <a:solidFill>
                  <a:srgbClr val="7E7E7E"/>
                </a:solidFill>
              </a:rPr>
              <a:t>to </a:t>
            </a:r>
            <a:r>
              <a:rPr lang="en-US" sz="1800" b="1" dirty="0" smtClean="0">
                <a:solidFill>
                  <a:srgbClr val="7E7E7E"/>
                </a:solidFill>
              </a:rPr>
              <a:t>Extend</a:t>
            </a:r>
            <a:r>
              <a:rPr lang="en-US" sz="1800" dirty="0" smtClean="0">
                <a:solidFill>
                  <a:srgbClr val="7E7E7E"/>
                </a:solidFill>
              </a:rPr>
              <a:t>: Extend </a:t>
            </a:r>
            <a:r>
              <a:rPr lang="en-US" sz="1800" dirty="0">
                <a:solidFill>
                  <a:srgbClr val="7E7E7E"/>
                </a:solidFill>
              </a:rPr>
              <a:t>publications elaborate on and critique news and opinions from Traditional </a:t>
            </a:r>
            <a:r>
              <a:rPr lang="en-US" sz="1800" dirty="0" smtClean="0">
                <a:solidFill>
                  <a:srgbClr val="7E7E7E"/>
                </a:solidFill>
              </a:rPr>
              <a:t>media</a:t>
            </a:r>
            <a:r>
              <a:rPr lang="en-US" sz="1800" dirty="0">
                <a:solidFill>
                  <a:srgbClr val="7E7E7E"/>
                </a:solidFill>
              </a:rPr>
              <a:t>.  </a:t>
            </a:r>
          </a:p>
          <a:p>
            <a:pPr marL="457200" indent="-317500">
              <a:spcBef>
                <a:spcPts val="0"/>
              </a:spcBef>
              <a:spcAft>
                <a:spcPts val="1200"/>
              </a:spcAft>
              <a:buFont typeface="Calibri"/>
              <a:buChar char="•"/>
            </a:pPr>
            <a:r>
              <a:rPr lang="en-US" sz="1800" b="1" dirty="0">
                <a:solidFill>
                  <a:schemeClr val="bg1">
                    <a:lumMod val="50000"/>
                  </a:schemeClr>
                </a:solidFill>
              </a:rPr>
              <a:t>Alternative to Reframe</a:t>
            </a:r>
            <a:r>
              <a:rPr lang="en-US" sz="1800" dirty="0">
                <a:solidFill>
                  <a:schemeClr val="bg1">
                    <a:lumMod val="50000"/>
                  </a:schemeClr>
                </a:solidFill>
              </a:rPr>
              <a:t>: Conspiratorial and nativist narratives of the Alternative media sources are used to </a:t>
            </a:r>
            <a:r>
              <a:rPr lang="en-US" sz="1800" dirty="0" smtClean="0">
                <a:solidFill>
                  <a:schemeClr val="bg1">
                    <a:lumMod val="50000"/>
                  </a:schemeClr>
                </a:solidFill>
              </a:rPr>
              <a:t>prove wrong </a:t>
            </a:r>
            <a:r>
              <a:rPr lang="en-US" sz="1800" dirty="0">
                <a:solidFill>
                  <a:schemeClr val="bg1">
                    <a:lumMod val="50000"/>
                  </a:schemeClr>
                </a:solidFill>
              </a:rPr>
              <a:t>Traditional media sources </a:t>
            </a:r>
            <a:r>
              <a:rPr lang="en-US" sz="1800" dirty="0" smtClean="0">
                <a:solidFill>
                  <a:schemeClr val="bg1">
                    <a:lumMod val="50000"/>
                  </a:schemeClr>
                </a:solidFill>
              </a:rPr>
              <a:t>in </a:t>
            </a:r>
            <a:r>
              <a:rPr lang="en-US" sz="1800" dirty="0">
                <a:solidFill>
                  <a:schemeClr val="bg1">
                    <a:lumMod val="50000"/>
                  </a:schemeClr>
                </a:solidFill>
              </a:rPr>
              <a:t>the Reframe </a:t>
            </a:r>
            <a:r>
              <a:rPr lang="en-US" sz="1800" dirty="0" smtClean="0">
                <a:solidFill>
                  <a:schemeClr val="bg1">
                    <a:lumMod val="50000"/>
                  </a:schemeClr>
                </a:solidFill>
              </a:rPr>
              <a:t>section – </a:t>
            </a:r>
            <a:r>
              <a:rPr lang="en-US" sz="1800" dirty="0">
                <a:solidFill>
                  <a:schemeClr val="bg1">
                    <a:lumMod val="50000"/>
                  </a:schemeClr>
                </a:solidFill>
              </a:rPr>
              <a:t>exposing a broader audience </a:t>
            </a:r>
            <a:r>
              <a:rPr lang="en-US" sz="1800" dirty="0" smtClean="0">
                <a:solidFill>
                  <a:schemeClr val="bg1">
                    <a:lumMod val="50000"/>
                  </a:schemeClr>
                </a:solidFill>
              </a:rPr>
              <a:t>to </a:t>
            </a:r>
            <a:r>
              <a:rPr lang="en-US" sz="1800" dirty="0" err="1" smtClean="0">
                <a:solidFill>
                  <a:schemeClr val="bg1">
                    <a:lumMod val="50000"/>
                  </a:schemeClr>
                </a:solidFill>
              </a:rPr>
              <a:t>confusionist</a:t>
            </a:r>
            <a:r>
              <a:rPr lang="en-US" sz="1800" dirty="0" smtClean="0">
                <a:solidFill>
                  <a:schemeClr val="bg1">
                    <a:lumMod val="50000"/>
                  </a:schemeClr>
                </a:solidFill>
              </a:rPr>
              <a:t> </a:t>
            </a:r>
            <a:r>
              <a:rPr lang="en-US" sz="1800" dirty="0">
                <a:solidFill>
                  <a:schemeClr val="bg1">
                    <a:lumMod val="50000"/>
                  </a:schemeClr>
                </a:solidFill>
              </a:rPr>
              <a:t>ideas. </a:t>
            </a:r>
          </a:p>
          <a:p>
            <a:pPr marL="457200" indent="-317500">
              <a:spcBef>
                <a:spcPts val="0"/>
              </a:spcBef>
              <a:buFont typeface="Calibri"/>
              <a:buChar char="•"/>
            </a:pPr>
            <a:r>
              <a:rPr lang="en-US" sz="1800" b="1" dirty="0">
                <a:solidFill>
                  <a:srgbClr val="7E7E7E"/>
                </a:solidFill>
              </a:rPr>
              <a:t>Foreign Influence to Alternative and Reframe</a:t>
            </a:r>
            <a:r>
              <a:rPr lang="en-US" sz="1800" dirty="0">
                <a:solidFill>
                  <a:srgbClr val="7E7E7E"/>
                </a:solidFill>
              </a:rPr>
              <a:t>: Publishers </a:t>
            </a:r>
            <a:r>
              <a:rPr lang="en-US" sz="1800" dirty="0" smtClean="0">
                <a:solidFill>
                  <a:srgbClr val="7E7E7E"/>
                </a:solidFill>
              </a:rPr>
              <a:t>in the </a:t>
            </a:r>
            <a:r>
              <a:rPr lang="en-US" sz="1800" dirty="0">
                <a:solidFill>
                  <a:srgbClr val="7E7E7E"/>
                </a:solidFill>
              </a:rPr>
              <a:t>Reframe and Alternative sections </a:t>
            </a:r>
            <a:r>
              <a:rPr lang="en-US" sz="1800" dirty="0" smtClean="0">
                <a:solidFill>
                  <a:srgbClr val="7E7E7E"/>
                </a:solidFill>
              </a:rPr>
              <a:t>of the Media Map cite </a:t>
            </a:r>
            <a:r>
              <a:rPr lang="en-US" sz="1800" dirty="0">
                <a:solidFill>
                  <a:srgbClr val="7E7E7E"/>
                </a:solidFill>
              </a:rPr>
              <a:t>French language content from Russian sources. These stories </a:t>
            </a:r>
            <a:r>
              <a:rPr lang="en-US" sz="1800" dirty="0" smtClean="0">
                <a:solidFill>
                  <a:srgbClr val="7E7E7E"/>
                </a:solidFill>
              </a:rPr>
              <a:t>dovetail </a:t>
            </a:r>
            <a:r>
              <a:rPr lang="en-US" sz="1800" dirty="0">
                <a:solidFill>
                  <a:srgbClr val="7E7E7E"/>
                </a:solidFill>
              </a:rPr>
              <a:t>with the </a:t>
            </a:r>
            <a:r>
              <a:rPr lang="en-US" sz="1800" dirty="0" smtClean="0">
                <a:solidFill>
                  <a:srgbClr val="7E7E7E"/>
                </a:solidFill>
              </a:rPr>
              <a:t>counter-narrative, </a:t>
            </a:r>
            <a:r>
              <a:rPr lang="en-US" sz="1800" dirty="0">
                <a:solidFill>
                  <a:srgbClr val="7E7E7E"/>
                </a:solidFill>
              </a:rPr>
              <a:t>providing it with a constant stream of </a:t>
            </a:r>
            <a:r>
              <a:rPr lang="en-US" sz="1800" dirty="0" smtClean="0">
                <a:solidFill>
                  <a:srgbClr val="7E7E7E"/>
                </a:solidFill>
              </a:rPr>
              <a:t>stories</a:t>
            </a:r>
            <a:r>
              <a:rPr lang="en-US" sz="1800" dirty="0">
                <a:solidFill>
                  <a:srgbClr val="7E7E7E"/>
                </a:solidFill>
              </a:rPr>
              <a:t>. </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6300" y="3373384"/>
            <a:ext cx="3876674" cy="2816645"/>
          </a:xfrm>
          <a:prstGeom prst="rect">
            <a:avLst/>
          </a:prstGeom>
        </p:spPr>
      </p:pic>
      <p:sp>
        <p:nvSpPr>
          <p:cNvPr id="7" name="Rectangle 6">
            <a:extLst>
              <a:ext uri="{FF2B5EF4-FFF2-40B4-BE49-F238E27FC236}">
                <a16:creationId xmlns:a16="http://schemas.microsoft.com/office/drawing/2014/main" xmlns="" id="{DCC97AD7-502A-4391-AE15-40D1A8E9DFD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4" name="TextBox 3"/>
          <p:cNvSpPr txBox="1"/>
          <p:nvPr/>
        </p:nvSpPr>
        <p:spPr>
          <a:xfrm>
            <a:off x="720218" y="1627878"/>
            <a:ext cx="4032756" cy="1569660"/>
          </a:xfrm>
          <a:prstGeom prst="rect">
            <a:avLst/>
          </a:prstGeom>
          <a:noFill/>
        </p:spPr>
        <p:txBody>
          <a:bodyPr wrap="square" rtlCol="0">
            <a:spAutoFit/>
          </a:bodyPr>
          <a:lstStyle/>
          <a:p>
            <a:pPr marL="139700"/>
            <a:r>
              <a:rPr lang="en-US" sz="2400" b="1" dirty="0">
                <a:solidFill>
                  <a:schemeClr val="bg1">
                    <a:lumMod val="50000"/>
                  </a:schemeClr>
                </a:solidFill>
                <a:latin typeface="Calibri" panose="020F0502020204030204" pitchFamily="34" charset="0"/>
              </a:rPr>
              <a:t>Information dynamics </a:t>
            </a:r>
            <a:endParaRPr lang="en-US" sz="2400" b="1" dirty="0" smtClean="0">
              <a:solidFill>
                <a:schemeClr val="bg1">
                  <a:lumMod val="50000"/>
                </a:schemeClr>
              </a:solidFill>
              <a:latin typeface="Calibri" panose="020F0502020204030204" pitchFamily="34" charset="0"/>
            </a:endParaRPr>
          </a:p>
          <a:p>
            <a:pPr marL="139700"/>
            <a:r>
              <a:rPr lang="en-US" sz="1800" dirty="0" smtClean="0">
                <a:solidFill>
                  <a:schemeClr val="bg1">
                    <a:lumMod val="50000"/>
                  </a:schemeClr>
                </a:solidFill>
                <a:latin typeface="Calibri" panose="020F0502020204030204" pitchFamily="34" charset="0"/>
              </a:rPr>
              <a:t>are discernable on two levels: </a:t>
            </a:r>
          </a:p>
          <a:p>
            <a:pPr marL="139700"/>
            <a:r>
              <a:rPr lang="en-US" sz="1800" dirty="0" smtClean="0">
                <a:solidFill>
                  <a:schemeClr val="bg1">
                    <a:lumMod val="50000"/>
                  </a:schemeClr>
                </a:solidFill>
                <a:latin typeface="Calibri" panose="020F0502020204030204" pitchFamily="34" charset="0"/>
              </a:rPr>
              <a:t>(</a:t>
            </a:r>
            <a:r>
              <a:rPr lang="en-US" sz="1800" dirty="0">
                <a:solidFill>
                  <a:schemeClr val="bg1">
                    <a:lumMod val="50000"/>
                  </a:schemeClr>
                </a:solidFill>
                <a:latin typeface="Calibri" panose="020F0502020204030204" pitchFamily="34" charset="0"/>
              </a:rPr>
              <a:t>1) narratives and (2) dissemination of content. This is about the circulation of ideas.</a:t>
            </a:r>
          </a:p>
        </p:txBody>
      </p:sp>
    </p:spTree>
    <p:extLst>
      <p:ext uri="{BB962C8B-B14F-4D97-AF65-F5344CB8AC3E}">
        <p14:creationId xmlns:p14="http://schemas.microsoft.com/office/powerpoint/2010/main" val="123303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331" y="373624"/>
            <a:ext cx="10515599" cy="1325562"/>
          </a:xfrm>
        </p:spPr>
        <p:txBody>
          <a:bodyPr/>
          <a:lstStyle/>
          <a:p>
            <a:r>
              <a:rPr lang="en-US" b="1" dirty="0" smtClean="0">
                <a:solidFill>
                  <a:schemeClr val="tx1"/>
                </a:solidFill>
              </a:rPr>
              <a:t>Sharing a post moves and amplifies content</a:t>
            </a:r>
            <a:endParaRPr lang="en-US" b="1" dirty="0">
              <a:solidFill>
                <a:schemeClr val="tx1"/>
              </a:solidFill>
            </a:endParaRPr>
          </a:p>
        </p:txBody>
      </p:sp>
      <p:sp>
        <p:nvSpPr>
          <p:cNvPr id="3" name="Text Placeholder 2"/>
          <p:cNvSpPr>
            <a:spLocks noGrp="1"/>
          </p:cNvSpPr>
          <p:nvPr>
            <p:ph type="body" idx="1"/>
          </p:nvPr>
        </p:nvSpPr>
        <p:spPr>
          <a:xfrm>
            <a:off x="838200" y="1855787"/>
            <a:ext cx="6917716" cy="4351338"/>
          </a:xfrm>
        </p:spPr>
        <p:txBody>
          <a:bodyPr/>
          <a:lstStyle/>
          <a:p>
            <a:pPr marL="457200" indent="-317500">
              <a:spcBef>
                <a:spcPts val="0"/>
              </a:spcBef>
              <a:spcAft>
                <a:spcPts val="600"/>
              </a:spcAft>
              <a:buFont typeface="Calibri"/>
              <a:buChar char="•"/>
            </a:pPr>
            <a:r>
              <a:rPr lang="en-US" sz="1800" dirty="0" smtClean="0">
                <a:solidFill>
                  <a:srgbClr val="7E7E7E"/>
                </a:solidFill>
              </a:rPr>
              <a:t>Social </a:t>
            </a:r>
            <a:r>
              <a:rPr lang="en-US" sz="1800" dirty="0">
                <a:solidFill>
                  <a:srgbClr val="7E7E7E"/>
                </a:solidFill>
              </a:rPr>
              <a:t>media networks, especially Facebook and Twitter, are the persistent layer of information dissemination. These sites host the public’s discourse and are the venues where people share and encounter news content. </a:t>
            </a:r>
          </a:p>
          <a:p>
            <a:pPr marL="457200" indent="-317500">
              <a:spcBef>
                <a:spcPts val="0"/>
              </a:spcBef>
              <a:spcAft>
                <a:spcPts val="600"/>
              </a:spcAft>
              <a:buFont typeface="Calibri"/>
              <a:buChar char="•"/>
            </a:pPr>
            <a:r>
              <a:rPr lang="en-US" sz="2400" b="1" dirty="0">
                <a:solidFill>
                  <a:srgbClr val="7E7E7E"/>
                </a:solidFill>
              </a:rPr>
              <a:t>The study found that social media users form a symbolic relationship with publications aligned with their views and opinions. </a:t>
            </a:r>
            <a:r>
              <a:rPr lang="en-US" sz="1800" dirty="0">
                <a:solidFill>
                  <a:srgbClr val="7E7E7E"/>
                </a:solidFill>
              </a:rPr>
              <a:t>The media source publishes content that resonates with the audience, while members of the audience take it upon themselves to to amplify the publications’ impact. They do this by sharing its content to their friends and followers. </a:t>
            </a:r>
          </a:p>
          <a:p>
            <a:pPr marL="457200" indent="-317500">
              <a:spcBef>
                <a:spcPts val="0"/>
              </a:spcBef>
              <a:buFont typeface="Calibri"/>
              <a:buChar char="•"/>
            </a:pPr>
            <a:r>
              <a:rPr lang="en-US" sz="1800" dirty="0">
                <a:solidFill>
                  <a:srgbClr val="7E7E7E"/>
                </a:solidFill>
              </a:rPr>
              <a:t>This relationship is mutually beneficial for publication and the audience, as the boosted voice of the publication substantiates the audiences’ sense of self-worth and identity: “My opinion is that of </a:t>
            </a:r>
            <a:r>
              <a:rPr lang="en-US" sz="1800" dirty="0" smtClean="0">
                <a:solidFill>
                  <a:srgbClr val="7E7E7E"/>
                </a:solidFill>
              </a:rPr>
              <a:t>many.” </a:t>
            </a:r>
            <a:endParaRPr lang="en-US" sz="1800" dirty="0">
              <a:solidFill>
                <a:srgbClr val="7E7E7E"/>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4370" y="1983734"/>
            <a:ext cx="4169933" cy="3126259"/>
          </a:xfrm>
          <a:prstGeom prst="rect">
            <a:avLst/>
          </a:prstGeom>
        </p:spPr>
      </p:pic>
      <p:sp>
        <p:nvSpPr>
          <p:cNvPr id="7" name="Rectangle 6">
            <a:extLst>
              <a:ext uri="{FF2B5EF4-FFF2-40B4-BE49-F238E27FC236}">
                <a16:creationId xmlns:a16="http://schemas.microsoft.com/office/drawing/2014/main" xmlns="" id="{A9E3C6D8-0242-43D1-B4B2-0A6D52066A8E}"/>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919230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4"/>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sz="4200" b="1" dirty="0" smtClean="0">
                <a:solidFill>
                  <a:srgbClr val="243049"/>
                </a:solidFill>
              </a:rPr>
              <a:t>By sharing, people seek community &amp; identity</a:t>
            </a:r>
            <a:endParaRPr lang="en-US" sz="4200" b="1" dirty="0">
              <a:solidFill>
                <a:srgbClr val="243049"/>
              </a:solidFill>
            </a:endParaRPr>
          </a:p>
        </p:txBody>
      </p:sp>
      <p:sp>
        <p:nvSpPr>
          <p:cNvPr id="6" name="TextBox 5"/>
          <p:cNvSpPr txBox="1"/>
          <p:nvPr/>
        </p:nvSpPr>
        <p:spPr>
          <a:xfrm>
            <a:off x="4276725" y="1690824"/>
            <a:ext cx="7077075" cy="4216539"/>
          </a:xfrm>
          <a:prstGeom prst="rect">
            <a:avLst/>
          </a:prstGeom>
          <a:noFill/>
        </p:spPr>
        <p:txBody>
          <a:bodyPr wrap="square" rtlCol="0">
            <a:spAutoFit/>
          </a:bodyPr>
          <a:lstStyle/>
          <a:p>
            <a:pPr marL="285750" indent="-285750">
              <a:spcAft>
                <a:spcPts val="600"/>
              </a:spcAft>
              <a:buFont typeface="Arial" charset="0"/>
              <a:buChar char="•"/>
            </a:pPr>
            <a:r>
              <a:rPr lang="en-US" sz="1800" dirty="0" smtClean="0">
                <a:solidFill>
                  <a:srgbClr val="7E7E7E"/>
                </a:solidFill>
                <a:latin typeface="Calibri"/>
                <a:ea typeface="Calibri"/>
                <a:cs typeface="Calibri"/>
                <a:sym typeface="Calibri"/>
              </a:rPr>
              <a:t>Our analysis indicates that </a:t>
            </a:r>
            <a:r>
              <a:rPr lang="en-US" sz="1800" dirty="0">
                <a:solidFill>
                  <a:srgbClr val="7E7E7E"/>
                </a:solidFill>
                <a:latin typeface="Calibri"/>
                <a:ea typeface="Calibri"/>
                <a:cs typeface="Calibri"/>
                <a:sym typeface="Calibri"/>
              </a:rPr>
              <a:t>the quest for belonging is a strong motivational driver of user behaviour. </a:t>
            </a:r>
            <a:r>
              <a:rPr lang="en-US" sz="1800" dirty="0" smtClean="0">
                <a:solidFill>
                  <a:srgbClr val="7E7E7E"/>
                </a:solidFill>
                <a:latin typeface="Calibri"/>
                <a:ea typeface="Calibri"/>
                <a:cs typeface="Calibri"/>
                <a:sym typeface="Calibri"/>
              </a:rPr>
              <a:t>Users of social media form </a:t>
            </a:r>
            <a:r>
              <a:rPr lang="en-US" sz="1800" dirty="0">
                <a:solidFill>
                  <a:srgbClr val="7E7E7E"/>
                </a:solidFill>
                <a:latin typeface="Calibri"/>
                <a:ea typeface="Calibri"/>
                <a:cs typeface="Calibri"/>
                <a:sym typeface="Calibri"/>
              </a:rPr>
              <a:t>tribal communities differentiated by topics, </a:t>
            </a:r>
            <a:r>
              <a:rPr lang="en-US" sz="1800" dirty="0" smtClean="0">
                <a:solidFill>
                  <a:srgbClr val="7E7E7E"/>
                </a:solidFill>
                <a:latin typeface="Calibri"/>
                <a:ea typeface="Calibri"/>
                <a:cs typeface="Calibri"/>
                <a:sym typeface="Calibri"/>
              </a:rPr>
              <a:t>attitudes </a:t>
            </a:r>
            <a:r>
              <a:rPr lang="en-US" sz="1800" dirty="0">
                <a:solidFill>
                  <a:srgbClr val="7E7E7E"/>
                </a:solidFill>
                <a:latin typeface="Calibri"/>
                <a:ea typeface="Calibri"/>
                <a:cs typeface="Calibri"/>
                <a:sym typeface="Calibri"/>
              </a:rPr>
              <a:t>and patterns of sharing to enter a symbolic relationship with publications. </a:t>
            </a:r>
          </a:p>
          <a:p>
            <a:pPr marL="285750" indent="-285750">
              <a:spcAft>
                <a:spcPts val="600"/>
              </a:spcAft>
              <a:buFont typeface="Arial" charset="0"/>
              <a:buChar char="•"/>
            </a:pPr>
            <a:r>
              <a:rPr lang="en-US" sz="1800" b="1" dirty="0">
                <a:solidFill>
                  <a:srgbClr val="7E7E7E"/>
                </a:solidFill>
                <a:latin typeface="Calibri"/>
                <a:ea typeface="Calibri"/>
                <a:cs typeface="Calibri"/>
                <a:sym typeface="Calibri"/>
              </a:rPr>
              <a:t>This </a:t>
            </a:r>
            <a:r>
              <a:rPr lang="en-US" sz="1800" b="1" dirty="0" smtClean="0">
                <a:solidFill>
                  <a:srgbClr val="7E7E7E"/>
                </a:solidFill>
                <a:latin typeface="Calibri"/>
                <a:ea typeface="Calibri"/>
                <a:cs typeface="Calibri"/>
                <a:sym typeface="Calibri"/>
              </a:rPr>
              <a:t>behaviour </a:t>
            </a:r>
            <a:r>
              <a:rPr lang="en-US" sz="1800" b="1" dirty="0">
                <a:solidFill>
                  <a:srgbClr val="7E7E7E"/>
                </a:solidFill>
                <a:latin typeface="Calibri"/>
                <a:ea typeface="Calibri"/>
                <a:cs typeface="Calibri"/>
                <a:sym typeface="Calibri"/>
              </a:rPr>
              <a:t>is most </a:t>
            </a:r>
            <a:r>
              <a:rPr lang="en-US" sz="1800" b="1" dirty="0" smtClean="0">
                <a:solidFill>
                  <a:srgbClr val="7E7E7E"/>
                </a:solidFill>
                <a:latin typeface="Calibri"/>
                <a:ea typeface="Calibri"/>
                <a:cs typeface="Calibri"/>
                <a:sym typeface="Calibri"/>
              </a:rPr>
              <a:t>evident </a:t>
            </a:r>
            <a:r>
              <a:rPr lang="en-US" sz="1800" b="1" dirty="0">
                <a:solidFill>
                  <a:srgbClr val="7E7E7E"/>
                </a:solidFill>
                <a:latin typeface="Calibri"/>
                <a:ea typeface="Calibri"/>
                <a:cs typeface="Calibri"/>
                <a:sym typeface="Calibri"/>
              </a:rPr>
              <a:t>around </a:t>
            </a:r>
            <a:r>
              <a:rPr lang="en-US" sz="1800" b="1" dirty="0" smtClean="0">
                <a:solidFill>
                  <a:srgbClr val="7E7E7E"/>
                </a:solidFill>
                <a:latin typeface="Calibri"/>
                <a:ea typeface="Calibri"/>
                <a:cs typeface="Calibri"/>
                <a:sym typeface="Calibri"/>
              </a:rPr>
              <a:t>sources </a:t>
            </a:r>
            <a:r>
              <a:rPr lang="en-US" sz="1800" b="1" dirty="0">
                <a:solidFill>
                  <a:srgbClr val="7E7E7E"/>
                </a:solidFill>
                <a:latin typeface="Calibri"/>
                <a:ea typeface="Calibri"/>
                <a:cs typeface="Calibri"/>
                <a:sym typeface="Calibri"/>
              </a:rPr>
              <a:t>of the Reframe and Alternative sections of the Media Map. </a:t>
            </a:r>
            <a:r>
              <a:rPr lang="en-US" sz="1800" dirty="0" smtClean="0">
                <a:solidFill>
                  <a:srgbClr val="7E7E7E"/>
                </a:solidFill>
                <a:latin typeface="Calibri"/>
                <a:ea typeface="Calibri"/>
                <a:cs typeface="Calibri"/>
                <a:sym typeface="Calibri"/>
              </a:rPr>
              <a:t>Polarizing and </a:t>
            </a:r>
            <a:r>
              <a:rPr lang="en-US" sz="1800" dirty="0">
                <a:solidFill>
                  <a:srgbClr val="7E7E7E"/>
                </a:solidFill>
                <a:latin typeface="Calibri"/>
                <a:ea typeface="Calibri"/>
                <a:cs typeface="Calibri"/>
                <a:sym typeface="Calibri"/>
              </a:rPr>
              <a:t>controversial </a:t>
            </a:r>
            <a:r>
              <a:rPr lang="en-US" sz="1800" dirty="0" smtClean="0">
                <a:solidFill>
                  <a:srgbClr val="7E7E7E"/>
                </a:solidFill>
                <a:latin typeface="Calibri"/>
                <a:ea typeface="Calibri"/>
                <a:cs typeface="Calibri"/>
                <a:sym typeface="Calibri"/>
              </a:rPr>
              <a:t>content (such </a:t>
            </a:r>
            <a:r>
              <a:rPr lang="en-US" sz="1800" dirty="0">
                <a:solidFill>
                  <a:srgbClr val="7E7E7E"/>
                </a:solidFill>
                <a:latin typeface="Calibri"/>
                <a:ea typeface="Calibri"/>
                <a:cs typeface="Calibri"/>
                <a:sym typeface="Calibri"/>
              </a:rPr>
              <a:t>as anti-homosexual, anti-migrant or anti-elite </a:t>
            </a:r>
            <a:r>
              <a:rPr lang="en-US" sz="1800" dirty="0" smtClean="0">
                <a:solidFill>
                  <a:srgbClr val="7E7E7E"/>
                </a:solidFill>
                <a:latin typeface="Calibri"/>
                <a:ea typeface="Calibri"/>
                <a:cs typeface="Calibri"/>
                <a:sym typeface="Calibri"/>
              </a:rPr>
              <a:t>narratives) has </a:t>
            </a:r>
            <a:r>
              <a:rPr lang="en-US" sz="1800" dirty="0">
                <a:solidFill>
                  <a:srgbClr val="7E7E7E"/>
                </a:solidFill>
                <a:latin typeface="Calibri"/>
                <a:ea typeface="Calibri"/>
                <a:cs typeface="Calibri"/>
                <a:sym typeface="Calibri"/>
              </a:rPr>
              <a:t>the capacity to self-reflexively enable the individual user to stand out. The act of sharing becomes a performative, compensating display of identity.</a:t>
            </a:r>
          </a:p>
          <a:p>
            <a:pPr marL="285750" indent="-285750">
              <a:buFont typeface="Arial" charset="0"/>
              <a:buChar char="•"/>
            </a:pPr>
            <a:r>
              <a:rPr lang="en-US" sz="1800" dirty="0">
                <a:solidFill>
                  <a:srgbClr val="7E7E7E"/>
                </a:solidFill>
                <a:latin typeface="Calibri"/>
                <a:ea typeface="Calibri"/>
                <a:cs typeface="Calibri"/>
                <a:sym typeface="Calibri"/>
              </a:rPr>
              <a:t>The quest to strengthen identity, </a:t>
            </a:r>
            <a:r>
              <a:rPr lang="en-US" sz="1800" dirty="0" smtClean="0">
                <a:solidFill>
                  <a:srgbClr val="7E7E7E"/>
                </a:solidFill>
                <a:latin typeface="Calibri"/>
                <a:ea typeface="Calibri"/>
                <a:cs typeface="Calibri"/>
                <a:sym typeface="Calibri"/>
              </a:rPr>
              <a:t>belonging </a:t>
            </a:r>
            <a:r>
              <a:rPr lang="en-US" sz="1800" dirty="0">
                <a:solidFill>
                  <a:srgbClr val="7E7E7E"/>
                </a:solidFill>
                <a:latin typeface="Calibri"/>
                <a:ea typeface="Calibri"/>
                <a:cs typeface="Calibri"/>
                <a:sym typeface="Calibri"/>
              </a:rPr>
              <a:t>and self-worth indicates that participating users experience a sense of insecurity and emotional distress in their everyday life. </a:t>
            </a:r>
          </a:p>
          <a:p>
            <a:pPr marL="285750" indent="-285750">
              <a:buFont typeface="Arial" charset="0"/>
              <a:buChar char="•"/>
            </a:pPr>
            <a:endParaRPr lang="en-US" sz="2400" b="1" dirty="0">
              <a:solidFill>
                <a:srgbClr val="ED2E52"/>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6000" y="1862053"/>
            <a:ext cx="3086100" cy="3684329"/>
          </a:xfrm>
          <a:prstGeom prst="rect">
            <a:avLst/>
          </a:prstGeom>
        </p:spPr>
      </p:pic>
      <p:sp>
        <p:nvSpPr>
          <p:cNvPr id="7" name="Rectangle 6">
            <a:extLst>
              <a:ext uri="{FF2B5EF4-FFF2-40B4-BE49-F238E27FC236}">
                <a16:creationId xmlns:a16="http://schemas.microsoft.com/office/drawing/2014/main" xmlns="" id="{F0FE0C61-0EFC-42B1-B6D8-80F717D3825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213244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838200" y="365125"/>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smtClean="0">
                <a:solidFill>
                  <a:srgbClr val="243049"/>
                </a:solidFill>
              </a:rPr>
              <a:t>Debunking fake news has its limits</a:t>
            </a:r>
            <a:endParaRPr lang="en-US" b="1" dirty="0">
              <a:solidFill>
                <a:srgbClr val="243049"/>
              </a:solidFill>
            </a:endParaRPr>
          </a:p>
        </p:txBody>
      </p:sp>
      <p:sp>
        <p:nvSpPr>
          <p:cNvPr id="177" name="Shape 177"/>
          <p:cNvSpPr txBox="1">
            <a:spLocks noGrp="1"/>
          </p:cNvSpPr>
          <p:nvPr>
            <p:ph type="body" idx="1"/>
          </p:nvPr>
        </p:nvSpPr>
        <p:spPr>
          <a:xfrm>
            <a:off x="838200" y="1505559"/>
            <a:ext cx="7315200" cy="4351200"/>
          </a:xfrm>
          <a:prstGeom prst="rect">
            <a:avLst/>
          </a:prstGeom>
          <a:noFill/>
          <a:ln>
            <a:noFill/>
          </a:ln>
        </p:spPr>
        <p:txBody>
          <a:bodyPr lIns="91425" tIns="45700" rIns="91425" bIns="45700" anchor="t" anchorCtr="0">
            <a:noAutofit/>
          </a:bodyPr>
          <a:lstStyle/>
          <a:p>
            <a:pPr marL="457200" marR="0" lvl="0" indent="-317500" algn="l" rtl="0">
              <a:lnSpc>
                <a:spcPct val="90000"/>
              </a:lnSpc>
              <a:spcBef>
                <a:spcPts val="0"/>
              </a:spcBef>
              <a:buClr>
                <a:schemeClr val="dk1"/>
              </a:buClr>
              <a:buSzPct val="100000"/>
              <a:buFont typeface="Calibri"/>
            </a:pPr>
            <a:endParaRPr lang="en-US" sz="1800" dirty="0">
              <a:solidFill>
                <a:srgbClr val="7E7E7E"/>
              </a:solidFill>
            </a:endParaRPr>
          </a:p>
          <a:p>
            <a:pPr marL="457200" indent="-317500">
              <a:spcBef>
                <a:spcPts val="0"/>
              </a:spcBef>
              <a:spcAft>
                <a:spcPts val="600"/>
              </a:spcAft>
              <a:buFont typeface="Calibri"/>
              <a:buChar char="•"/>
            </a:pPr>
            <a:r>
              <a:rPr lang="en-US" sz="1800" dirty="0" smtClean="0">
                <a:solidFill>
                  <a:srgbClr val="7E7E7E"/>
                </a:solidFill>
              </a:rPr>
              <a:t>Fact-checking and debunking “fake news” </a:t>
            </a:r>
            <a:r>
              <a:rPr lang="en-US" sz="1800" dirty="0">
                <a:solidFill>
                  <a:srgbClr val="7E7E7E"/>
                </a:solidFill>
              </a:rPr>
              <a:t>is </a:t>
            </a:r>
            <a:r>
              <a:rPr lang="en-US" sz="1800" dirty="0" smtClean="0">
                <a:solidFill>
                  <a:srgbClr val="7E7E7E"/>
                </a:solidFill>
              </a:rPr>
              <a:t>necessary </a:t>
            </a:r>
            <a:r>
              <a:rPr lang="en-US" sz="1800" dirty="0">
                <a:solidFill>
                  <a:srgbClr val="7E7E7E"/>
                </a:solidFill>
              </a:rPr>
              <a:t>but </a:t>
            </a:r>
            <a:r>
              <a:rPr lang="en-US" sz="1800" dirty="0" smtClean="0">
                <a:solidFill>
                  <a:srgbClr val="7E7E7E"/>
                </a:solidFill>
              </a:rPr>
              <a:t>has limited impact, </a:t>
            </a:r>
            <a:r>
              <a:rPr lang="en-US" sz="1800" dirty="0">
                <a:solidFill>
                  <a:srgbClr val="7E7E7E"/>
                </a:solidFill>
              </a:rPr>
              <a:t>and may even backfire</a:t>
            </a:r>
            <a:r>
              <a:rPr lang="en-US" sz="1800" dirty="0" smtClean="0">
                <a:solidFill>
                  <a:srgbClr val="7E7E7E"/>
                </a:solidFill>
              </a:rPr>
              <a:t>. Refutations of </a:t>
            </a:r>
            <a:r>
              <a:rPr lang="en-US" sz="1800" dirty="0">
                <a:solidFill>
                  <a:srgbClr val="7E7E7E"/>
                </a:solidFill>
              </a:rPr>
              <a:t>stories will not </a:t>
            </a:r>
            <a:r>
              <a:rPr lang="en-US" sz="1800" dirty="0" smtClean="0">
                <a:solidFill>
                  <a:srgbClr val="7E7E7E"/>
                </a:solidFill>
              </a:rPr>
              <a:t>directly reach those who posted them in the first place (largely Reframe </a:t>
            </a:r>
            <a:r>
              <a:rPr lang="en-US" sz="1800" dirty="0">
                <a:solidFill>
                  <a:srgbClr val="7E7E7E"/>
                </a:solidFill>
              </a:rPr>
              <a:t>and Alternative </a:t>
            </a:r>
            <a:r>
              <a:rPr lang="en-US" sz="1800" dirty="0" smtClean="0">
                <a:solidFill>
                  <a:srgbClr val="7E7E7E"/>
                </a:solidFill>
              </a:rPr>
              <a:t>audiences), </a:t>
            </a:r>
            <a:r>
              <a:rPr lang="en-US" sz="1800" dirty="0">
                <a:solidFill>
                  <a:srgbClr val="7E7E7E"/>
                </a:solidFill>
              </a:rPr>
              <a:t>and may be interpreted as confirmation of the information’s validity. </a:t>
            </a:r>
          </a:p>
          <a:p>
            <a:pPr marL="457200" marR="0" lvl="0" indent="-317500" algn="l" rtl="0">
              <a:lnSpc>
                <a:spcPct val="90000"/>
              </a:lnSpc>
              <a:spcBef>
                <a:spcPts val="0"/>
              </a:spcBef>
              <a:spcAft>
                <a:spcPts val="600"/>
              </a:spcAft>
              <a:buClr>
                <a:schemeClr val="dk1"/>
              </a:buClr>
              <a:buSzPct val="100000"/>
              <a:buFont typeface="Calibri"/>
            </a:pPr>
            <a:r>
              <a:rPr lang="en-US" sz="1800" dirty="0" smtClean="0">
                <a:solidFill>
                  <a:srgbClr val="7E7E7E"/>
                </a:solidFill>
              </a:rPr>
              <a:t>Viewed </a:t>
            </a:r>
            <a:r>
              <a:rPr lang="en-US" sz="1800" dirty="0">
                <a:solidFill>
                  <a:srgbClr val="7E7E7E"/>
                </a:solidFill>
              </a:rPr>
              <a:t>through the lens of </a:t>
            </a:r>
            <a:r>
              <a:rPr lang="en-US" sz="1800" dirty="0" smtClean="0">
                <a:solidFill>
                  <a:srgbClr val="7E7E7E"/>
                </a:solidFill>
              </a:rPr>
              <a:t>audiences for Reframe </a:t>
            </a:r>
            <a:r>
              <a:rPr lang="en-US" sz="1800" dirty="0">
                <a:solidFill>
                  <a:srgbClr val="7E7E7E"/>
                </a:solidFill>
              </a:rPr>
              <a:t>and Alternative media </a:t>
            </a:r>
            <a:r>
              <a:rPr lang="en-US" sz="1800" dirty="0" smtClean="0">
                <a:solidFill>
                  <a:srgbClr val="7E7E7E"/>
                </a:solidFill>
              </a:rPr>
              <a:t>sources, it is </a:t>
            </a:r>
            <a:r>
              <a:rPr lang="en-US" sz="1800" dirty="0">
                <a:solidFill>
                  <a:srgbClr val="7E7E7E"/>
                </a:solidFill>
              </a:rPr>
              <a:t>a futile attempt to obstruct truth. In this narrative </a:t>
            </a:r>
            <a:r>
              <a:rPr lang="en-US" sz="1800" dirty="0" smtClean="0">
                <a:solidFill>
                  <a:srgbClr val="7E7E7E"/>
                </a:solidFill>
              </a:rPr>
              <a:t>frame, </a:t>
            </a:r>
            <a:r>
              <a:rPr lang="en-US" sz="1800" dirty="0">
                <a:solidFill>
                  <a:srgbClr val="7E7E7E"/>
                </a:solidFill>
              </a:rPr>
              <a:t>fact-checking becomes entangled with conspiratorial, anti-elitist narratives. </a:t>
            </a:r>
          </a:p>
          <a:p>
            <a:pPr marL="457200" indent="-317500">
              <a:spcBef>
                <a:spcPts val="0"/>
              </a:spcBef>
              <a:spcAft>
                <a:spcPts val="600"/>
              </a:spcAft>
              <a:buFont typeface="Calibri"/>
            </a:pPr>
            <a:r>
              <a:rPr lang="en-US" sz="1800" dirty="0">
                <a:solidFill>
                  <a:srgbClr val="7E7E7E"/>
                </a:solidFill>
              </a:rPr>
              <a:t>It works both ways. </a:t>
            </a:r>
            <a:r>
              <a:rPr lang="en-US" sz="1800" dirty="0" smtClean="0">
                <a:solidFill>
                  <a:srgbClr val="7E7E7E"/>
                </a:solidFill>
              </a:rPr>
              <a:t>Media </a:t>
            </a:r>
            <a:r>
              <a:rPr lang="en-US" sz="1800" dirty="0">
                <a:solidFill>
                  <a:srgbClr val="7E7E7E"/>
                </a:solidFill>
              </a:rPr>
              <a:t>organizations located in the Reframe and Alternative maintain counter fact-checkers. They are aligned with their </a:t>
            </a:r>
            <a:r>
              <a:rPr lang="en-US" sz="1800" dirty="0" smtClean="0">
                <a:solidFill>
                  <a:srgbClr val="7E7E7E"/>
                </a:solidFill>
              </a:rPr>
              <a:t>counter-narrative </a:t>
            </a:r>
            <a:r>
              <a:rPr lang="en-US" sz="1800" dirty="0">
                <a:solidFill>
                  <a:srgbClr val="7E7E7E"/>
                </a:solidFill>
              </a:rPr>
              <a:t>and </a:t>
            </a:r>
            <a:r>
              <a:rPr lang="en-US" sz="1800" dirty="0" smtClean="0">
                <a:solidFill>
                  <a:srgbClr val="7E7E7E"/>
                </a:solidFill>
              </a:rPr>
              <a:t>are charged with debunking </a:t>
            </a:r>
            <a:r>
              <a:rPr lang="en-US" sz="1800" dirty="0">
                <a:solidFill>
                  <a:srgbClr val="7E7E7E"/>
                </a:solidFill>
              </a:rPr>
              <a:t>news stories published by </a:t>
            </a:r>
            <a:r>
              <a:rPr lang="en-US" sz="1800" dirty="0" smtClean="0">
                <a:solidFill>
                  <a:srgbClr val="7E7E7E"/>
                </a:solidFill>
              </a:rPr>
              <a:t>Traditional </a:t>
            </a:r>
            <a:r>
              <a:rPr lang="en-US" sz="1800" dirty="0">
                <a:solidFill>
                  <a:srgbClr val="7E7E7E"/>
                </a:solidFill>
              </a:rPr>
              <a:t>media organizations. </a:t>
            </a:r>
          </a:p>
          <a:p>
            <a:pPr marL="457200" indent="-317500">
              <a:spcBef>
                <a:spcPts val="0"/>
              </a:spcBef>
              <a:buFont typeface="Calibri"/>
            </a:pPr>
            <a:r>
              <a:rPr lang="en-US" sz="1800" dirty="0" smtClean="0">
                <a:solidFill>
                  <a:schemeClr val="bg1">
                    <a:lumMod val="50000"/>
                  </a:schemeClr>
                </a:solidFill>
              </a:rPr>
              <a:t>Debunking </a:t>
            </a:r>
            <a:r>
              <a:rPr lang="en-US" sz="1800" dirty="0">
                <a:solidFill>
                  <a:schemeClr val="bg1">
                    <a:lumMod val="50000"/>
                  </a:schemeClr>
                </a:solidFill>
              </a:rPr>
              <a:t>of individual false stories </a:t>
            </a:r>
            <a:r>
              <a:rPr lang="en-US" sz="1800" dirty="0" smtClean="0">
                <a:solidFill>
                  <a:schemeClr val="bg1">
                    <a:lumMod val="50000"/>
                  </a:schemeClr>
                </a:solidFill>
              </a:rPr>
              <a:t>obscures engagement with the larger and arguably more important counter-narrative</a:t>
            </a:r>
            <a:r>
              <a:rPr lang="en-US" sz="1800" dirty="0">
                <a:solidFill>
                  <a:schemeClr val="bg1">
                    <a:lumMod val="50000"/>
                  </a:schemeClr>
                </a:solidFill>
              </a:rPr>
              <a:t>. Fighting fake stories one by one does not resolve the issues that inspired them in the first place.</a:t>
            </a:r>
          </a:p>
        </p:txBody>
      </p:sp>
      <p:sp>
        <p:nvSpPr>
          <p:cNvPr id="2" name="Right Arrow 1"/>
          <p:cNvSpPr/>
          <p:nvPr/>
        </p:nvSpPr>
        <p:spPr>
          <a:xfrm>
            <a:off x="8674100" y="2438400"/>
            <a:ext cx="2857500" cy="16002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Truth </a:t>
            </a:r>
          </a:p>
        </p:txBody>
      </p:sp>
      <p:sp>
        <p:nvSpPr>
          <p:cNvPr id="3" name="Left Arrow 2"/>
          <p:cNvSpPr/>
          <p:nvPr/>
        </p:nvSpPr>
        <p:spPr>
          <a:xfrm>
            <a:off x="8382000" y="3530600"/>
            <a:ext cx="2776239" cy="1562100"/>
          </a:xfrm>
          <a:prstGeom prst="leftArrow">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Myth</a:t>
            </a:r>
          </a:p>
        </p:txBody>
      </p:sp>
      <p:sp>
        <p:nvSpPr>
          <p:cNvPr id="7" name="Rectangle 6">
            <a:extLst>
              <a:ext uri="{FF2B5EF4-FFF2-40B4-BE49-F238E27FC236}">
                <a16:creationId xmlns:a16="http://schemas.microsoft.com/office/drawing/2014/main" xmlns="" id="{8E3DF8C7-2649-49F3-8030-C933047D798E}"/>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47392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 name="Rectangle 3">
            <a:extLst>
              <a:ext uri="{FF2B5EF4-FFF2-40B4-BE49-F238E27FC236}">
                <a16:creationId xmlns:a16="http://schemas.microsoft.com/office/drawing/2014/main" xmlns="" id="{A9E1C65B-EF26-4F90-9DB5-4B3BE739039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5" name="Shape 471"/>
          <p:cNvSpPr txBox="1">
            <a:spLocks noGrp="1"/>
          </p:cNvSpPr>
          <p:nvPr>
            <p:ph type="title"/>
          </p:nvPr>
        </p:nvSpPr>
        <p:spPr>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nSpc>
                <a:spcPts val="4620"/>
              </a:lnSpc>
            </a:pPr>
            <a:r>
              <a:rPr lang="en-US" sz="6600" b="1" dirty="0" smtClean="0">
                <a:solidFill>
                  <a:srgbClr val="C19C3F"/>
                </a:solidFill>
              </a:rPr>
              <a:t>EXECUTIVE SUMMARY</a:t>
            </a: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RECOMMENDATIONS</a:t>
            </a:r>
            <a:r>
              <a:rPr lang="en-US" sz="6600" b="1" dirty="0" smtClean="0"/>
              <a:t/>
            </a:r>
            <a:br>
              <a:rPr lang="en-US" sz="6600" b="1" dirty="0" smtClean="0"/>
            </a:br>
            <a:endParaRPr lang="en-US" sz="6600" b="1" dirty="0"/>
          </a:p>
        </p:txBody>
      </p:sp>
      <p:sp>
        <p:nvSpPr>
          <p:cNvPr id="3" name="Rectangle 2"/>
          <p:cNvSpPr/>
          <p:nvPr/>
        </p:nvSpPr>
        <p:spPr>
          <a:xfrm>
            <a:off x="704849" y="4152097"/>
            <a:ext cx="8984273" cy="923330"/>
          </a:xfrm>
          <a:prstGeom prst="rect">
            <a:avLst/>
          </a:prstGeom>
        </p:spPr>
        <p:txBody>
          <a:bodyPr wrap="square">
            <a:spAutoFit/>
          </a:bodyPr>
          <a:lstStyle/>
          <a:p>
            <a:pPr marL="139700">
              <a:buSzPct val="100000"/>
            </a:pPr>
            <a:r>
              <a:rPr lang="en-US" sz="1800" b="1" dirty="0" smtClean="0">
                <a:solidFill>
                  <a:srgbClr val="7E7E7E"/>
                </a:solidFill>
                <a:latin typeface="Calibri" panose="020F0502020204030204" pitchFamily="34" charset="0"/>
              </a:rPr>
              <a:t>The study formulates a set of recommendations to address the worrying issues discovered. The </a:t>
            </a:r>
            <a:r>
              <a:rPr lang="en-US" sz="1800" b="1" dirty="0">
                <a:solidFill>
                  <a:srgbClr val="7E7E7E"/>
                </a:solidFill>
                <a:latin typeface="Calibri" panose="020F0502020204030204" pitchFamily="34" charset="0"/>
              </a:rPr>
              <a:t>recommendations are based on the understanding that open, </a:t>
            </a:r>
            <a:r>
              <a:rPr lang="en-US" sz="1800" b="1" dirty="0" smtClean="0">
                <a:solidFill>
                  <a:srgbClr val="7E7E7E"/>
                </a:solidFill>
                <a:latin typeface="Calibri" panose="020F0502020204030204" pitchFamily="34" charset="0"/>
              </a:rPr>
              <a:t>successful, </a:t>
            </a:r>
            <a:r>
              <a:rPr lang="en-US" sz="1800" b="1" dirty="0">
                <a:solidFill>
                  <a:srgbClr val="7E7E7E"/>
                </a:solidFill>
                <a:latin typeface="Calibri" panose="020F0502020204030204" pitchFamily="34" charset="0"/>
              </a:rPr>
              <a:t>and democratic societies require a healthy public discourse. </a:t>
            </a:r>
          </a:p>
        </p:txBody>
      </p:sp>
    </p:spTree>
    <p:extLst>
      <p:ext uri="{BB962C8B-B14F-4D97-AF65-F5344CB8AC3E}">
        <p14:creationId xmlns:p14="http://schemas.microsoft.com/office/powerpoint/2010/main" val="750033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xmlns="" id="{C4B6AEDD-CE77-44CF-B700-DF49095BF7D8}"/>
              </a:ext>
            </a:extLst>
          </p:cNvPr>
          <p:cNvGraphicFramePr/>
          <p:nvPr>
            <p:extLst>
              <p:ext uri="{D42A27DB-BD31-4B8C-83A1-F6EECF244321}">
                <p14:modId xmlns:p14="http://schemas.microsoft.com/office/powerpoint/2010/main" val="2768972262"/>
              </p:ext>
            </p:extLst>
          </p:nvPr>
        </p:nvGraphicFramePr>
        <p:xfrm>
          <a:off x="1202661" y="3009013"/>
          <a:ext cx="9578752" cy="3700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Shape 176">
            <a:extLst>
              <a:ext uri="{FF2B5EF4-FFF2-40B4-BE49-F238E27FC236}">
                <a16:creationId xmlns:a16="http://schemas.microsoft.com/office/drawing/2014/main" xmlns="" id="{D76C83E6-F6CF-42DD-A289-938A72F946FD}"/>
              </a:ext>
            </a:extLst>
          </p:cNvPr>
          <p:cNvSpPr txBox="1">
            <a:spLocks noGrp="1"/>
          </p:cNvSpPr>
          <p:nvPr>
            <p:ph type="title"/>
          </p:nvPr>
        </p:nvSpPr>
        <p:spPr>
          <a:xfrm>
            <a:off x="838199" y="365125"/>
            <a:ext cx="10933253"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dirty="0" smtClean="0">
                <a:solidFill>
                  <a:srgbClr val="CFB475"/>
                </a:solidFill>
              </a:rPr>
              <a:t>EXECUTIVE SUMMARY: </a:t>
            </a:r>
            <a:r>
              <a:rPr lang="en-US" sz="4400" b="1" dirty="0" smtClean="0">
                <a:solidFill>
                  <a:srgbClr val="243049"/>
                </a:solidFill>
              </a:rPr>
              <a:t>RECOMMENDATIONS</a:t>
            </a:r>
            <a:endParaRPr lang="en-US" sz="4400" b="1" dirty="0">
              <a:solidFill>
                <a:srgbClr val="243049"/>
              </a:solidFill>
            </a:endParaRPr>
          </a:p>
        </p:txBody>
      </p:sp>
      <p:sp>
        <p:nvSpPr>
          <p:cNvPr id="20" name="Shape 177">
            <a:extLst>
              <a:ext uri="{FF2B5EF4-FFF2-40B4-BE49-F238E27FC236}">
                <a16:creationId xmlns:a16="http://schemas.microsoft.com/office/drawing/2014/main" xmlns="" id="{C3D247C8-5D75-4FB0-9C45-E0A60C846F4F}"/>
              </a:ext>
            </a:extLst>
          </p:cNvPr>
          <p:cNvSpPr txBox="1">
            <a:spLocks noGrp="1"/>
          </p:cNvSpPr>
          <p:nvPr>
            <p:ph type="body" idx="1"/>
          </p:nvPr>
        </p:nvSpPr>
        <p:spPr>
          <a:xfrm>
            <a:off x="657445" y="1552353"/>
            <a:ext cx="10472439" cy="1924494"/>
          </a:xfrm>
          <a:prstGeom prst="rect">
            <a:avLst/>
          </a:prstGeom>
          <a:noFill/>
          <a:ln>
            <a:noFill/>
          </a:ln>
        </p:spPr>
        <p:txBody>
          <a:bodyPr lIns="91425" tIns="45700" rIns="91425" bIns="45700" anchor="t" anchorCtr="0">
            <a:noAutofit/>
          </a:bodyPr>
          <a:lstStyle/>
          <a:p>
            <a:pPr marL="139700">
              <a:spcBef>
                <a:spcPts val="0"/>
              </a:spcBef>
            </a:pPr>
            <a:r>
              <a:rPr lang="en-US" sz="1800" dirty="0" smtClean="0">
                <a:solidFill>
                  <a:srgbClr val="7E7E7E"/>
                </a:solidFill>
              </a:rPr>
              <a:t>Recommendations </a:t>
            </a:r>
            <a:r>
              <a:rPr lang="en-US" sz="1800" dirty="0">
                <a:solidFill>
                  <a:srgbClr val="7E7E7E"/>
                </a:solidFill>
              </a:rPr>
              <a:t>are presented for the four stakeholders: </a:t>
            </a:r>
            <a:endParaRPr lang="en-US" sz="1800" dirty="0" smtClean="0">
              <a:solidFill>
                <a:srgbClr val="7E7E7E"/>
              </a:solidFill>
            </a:endParaRPr>
          </a:p>
          <a:p>
            <a:pPr marL="139700">
              <a:spcBef>
                <a:spcPts val="0"/>
              </a:spcBef>
            </a:pPr>
            <a:endParaRPr lang="en-US" sz="1800" dirty="0" smtClean="0">
              <a:solidFill>
                <a:srgbClr val="7E7E7E"/>
              </a:solidFill>
            </a:endParaRPr>
          </a:p>
          <a:p>
            <a:pPr marL="482600" indent="-342900">
              <a:spcBef>
                <a:spcPts val="0"/>
              </a:spcBef>
              <a:buFont typeface="+mj-lt"/>
              <a:buAutoNum type="arabicPeriod"/>
            </a:pPr>
            <a:r>
              <a:rPr lang="en-US" sz="1800" dirty="0" smtClean="0">
                <a:solidFill>
                  <a:srgbClr val="7E7E7E"/>
                </a:solidFill>
              </a:rPr>
              <a:t>Media </a:t>
            </a:r>
          </a:p>
          <a:p>
            <a:pPr marL="482600" indent="-342900">
              <a:spcBef>
                <a:spcPts val="0"/>
              </a:spcBef>
              <a:buFont typeface="+mj-lt"/>
              <a:buAutoNum type="arabicPeriod"/>
            </a:pPr>
            <a:r>
              <a:rPr lang="en-US" sz="1800" dirty="0" smtClean="0">
                <a:solidFill>
                  <a:srgbClr val="7E7E7E"/>
                </a:solidFill>
              </a:rPr>
              <a:t>Social </a:t>
            </a:r>
            <a:r>
              <a:rPr lang="en-US" sz="1800" dirty="0">
                <a:solidFill>
                  <a:srgbClr val="7E7E7E"/>
                </a:solidFill>
              </a:rPr>
              <a:t>media </a:t>
            </a:r>
            <a:r>
              <a:rPr lang="en-US" sz="1800" dirty="0" smtClean="0">
                <a:solidFill>
                  <a:srgbClr val="7E7E7E"/>
                </a:solidFill>
              </a:rPr>
              <a:t>platforms</a:t>
            </a:r>
          </a:p>
          <a:p>
            <a:pPr marL="482600" indent="-342900">
              <a:spcBef>
                <a:spcPts val="0"/>
              </a:spcBef>
              <a:buFont typeface="+mj-lt"/>
              <a:buAutoNum type="arabicPeriod"/>
            </a:pPr>
            <a:r>
              <a:rPr lang="en-US" sz="1800" dirty="0">
                <a:solidFill>
                  <a:srgbClr val="7E7E7E"/>
                </a:solidFill>
              </a:rPr>
              <a:t>R</a:t>
            </a:r>
            <a:r>
              <a:rPr lang="en-US" sz="1800" dirty="0" smtClean="0">
                <a:solidFill>
                  <a:srgbClr val="7E7E7E"/>
                </a:solidFill>
              </a:rPr>
              <a:t>egulatory bodies </a:t>
            </a:r>
          </a:p>
          <a:p>
            <a:pPr marL="482600" indent="-342900">
              <a:spcBef>
                <a:spcPts val="0"/>
              </a:spcBef>
              <a:buFont typeface="+mj-lt"/>
              <a:buAutoNum type="arabicPeriod"/>
            </a:pPr>
            <a:r>
              <a:rPr lang="en-US" sz="1800" dirty="0" smtClean="0">
                <a:solidFill>
                  <a:srgbClr val="7E7E7E"/>
                </a:solidFill>
              </a:rPr>
              <a:t>Citizens</a:t>
            </a:r>
            <a:endParaRPr lang="en-US" sz="1800" dirty="0">
              <a:solidFill>
                <a:srgbClr val="7E7E7E"/>
              </a:solidFill>
            </a:endParaRPr>
          </a:p>
          <a:p>
            <a:pPr marL="457200" marR="0" lvl="0" indent="-317500" algn="l" rtl="0">
              <a:lnSpc>
                <a:spcPct val="90000"/>
              </a:lnSpc>
              <a:spcBef>
                <a:spcPts val="0"/>
              </a:spcBef>
              <a:buClr>
                <a:schemeClr val="dk1"/>
              </a:buClr>
              <a:buSzPct val="100000"/>
              <a:buFont typeface="Arial" panose="020B0604020202020204" pitchFamily="34" charset="0"/>
              <a:buChar char="•"/>
            </a:pPr>
            <a:endParaRPr lang="en-US" sz="1800" dirty="0">
              <a:solidFill>
                <a:srgbClr val="7E7E7E"/>
              </a:solidFill>
            </a:endParaRPr>
          </a:p>
        </p:txBody>
      </p:sp>
      <p:sp>
        <p:nvSpPr>
          <p:cNvPr id="6" name="Rectangle 5">
            <a:extLst>
              <a:ext uri="{FF2B5EF4-FFF2-40B4-BE49-F238E27FC236}">
                <a16:creationId xmlns:a16="http://schemas.microsoft.com/office/drawing/2014/main" xmlns="" id="{867824CC-D6F8-4B8B-BACB-D2AD1E4B6A8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418260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838200" y="365125"/>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smtClean="0">
                <a:solidFill>
                  <a:srgbClr val="243049"/>
                </a:solidFill>
              </a:rPr>
              <a:t>Win larger audiences for traditional media</a:t>
            </a:r>
            <a:endParaRPr lang="en-US" b="1" dirty="0">
              <a:solidFill>
                <a:srgbClr val="243049"/>
              </a:solidFill>
            </a:endParaRPr>
          </a:p>
        </p:txBody>
      </p:sp>
      <p:sp>
        <p:nvSpPr>
          <p:cNvPr id="177" name="Shape 177"/>
          <p:cNvSpPr txBox="1">
            <a:spLocks noGrp="1"/>
          </p:cNvSpPr>
          <p:nvPr>
            <p:ph type="body" idx="1"/>
          </p:nvPr>
        </p:nvSpPr>
        <p:spPr>
          <a:xfrm>
            <a:off x="838200" y="1620365"/>
            <a:ext cx="4584700" cy="1733142"/>
          </a:xfrm>
          <a:prstGeom prst="rect">
            <a:avLst/>
          </a:prstGeom>
          <a:noFill/>
          <a:ln>
            <a:noFill/>
          </a:ln>
        </p:spPr>
        <p:txBody>
          <a:bodyPr lIns="91425" tIns="45700" rIns="91425" bIns="45700" anchor="t" anchorCtr="0">
            <a:noAutofit/>
          </a:bodyPr>
          <a:lstStyle/>
          <a:p>
            <a:pPr marL="139700" marR="0" lvl="0" indent="0" algn="l" rtl="0">
              <a:lnSpc>
                <a:spcPct val="90000"/>
              </a:lnSpc>
              <a:spcBef>
                <a:spcPts val="0"/>
              </a:spcBef>
              <a:buClr>
                <a:schemeClr val="dk1"/>
              </a:buClr>
              <a:buSzPct val="100000"/>
              <a:buNone/>
            </a:pPr>
            <a:r>
              <a:rPr lang="en-US" sz="1800" dirty="0">
                <a:solidFill>
                  <a:srgbClr val="7E7E7E"/>
                </a:solidFill>
              </a:rPr>
              <a:t>Traditional media organizations adhering to journalistic standards are under attack by </a:t>
            </a:r>
            <a:r>
              <a:rPr lang="en-US" sz="1800" dirty="0" smtClean="0">
                <a:solidFill>
                  <a:srgbClr val="7E7E7E"/>
                </a:solidFill>
              </a:rPr>
              <a:t>non-traditional media </a:t>
            </a:r>
            <a:r>
              <a:rPr lang="en-US" sz="1800" dirty="0">
                <a:solidFill>
                  <a:srgbClr val="7E7E7E"/>
                </a:solidFill>
              </a:rPr>
              <a:t>organizations propagating a </a:t>
            </a:r>
            <a:r>
              <a:rPr lang="en-US" sz="1800" dirty="0" smtClean="0">
                <a:solidFill>
                  <a:srgbClr val="7E7E7E"/>
                </a:solidFill>
              </a:rPr>
              <a:t>counter-narrative</a:t>
            </a:r>
            <a:r>
              <a:rPr lang="en-US" sz="1800" dirty="0">
                <a:solidFill>
                  <a:srgbClr val="7E7E7E"/>
                </a:solidFill>
              </a:rPr>
              <a:t>. </a:t>
            </a:r>
            <a:r>
              <a:rPr lang="en-US" sz="1800" dirty="0" smtClean="0">
                <a:solidFill>
                  <a:srgbClr val="7E7E7E"/>
                </a:solidFill>
              </a:rPr>
              <a:t>They are losing audiences to Reframe and Alternative media sources.</a:t>
            </a:r>
          </a:p>
          <a:p>
            <a:pPr marL="139700" marR="0" lvl="0" indent="0" algn="l" rtl="0">
              <a:lnSpc>
                <a:spcPct val="90000"/>
              </a:lnSpc>
              <a:spcBef>
                <a:spcPts val="0"/>
              </a:spcBef>
              <a:buClr>
                <a:schemeClr val="dk1"/>
              </a:buClr>
              <a:buSzPct val="100000"/>
              <a:buNone/>
            </a:pPr>
            <a:endParaRPr lang="en-US" sz="1800" dirty="0" smtClean="0">
              <a:solidFill>
                <a:srgbClr val="7E7E7E"/>
              </a:solidFill>
            </a:endParaRPr>
          </a:p>
          <a:p>
            <a:pPr marL="139700" marR="0" lvl="0" indent="0" algn="l" rtl="0">
              <a:lnSpc>
                <a:spcPct val="90000"/>
              </a:lnSpc>
              <a:spcBef>
                <a:spcPts val="0"/>
              </a:spcBef>
              <a:buClr>
                <a:schemeClr val="dk1"/>
              </a:buClr>
              <a:buSzPct val="100000"/>
              <a:buNone/>
            </a:pPr>
            <a:r>
              <a:rPr lang="en-US" sz="2400" b="1" dirty="0" smtClean="0">
                <a:solidFill>
                  <a:srgbClr val="7E7E7E"/>
                </a:solidFill>
              </a:rPr>
              <a:t>The </a:t>
            </a:r>
            <a:r>
              <a:rPr lang="en-US" sz="2400" b="1" dirty="0">
                <a:solidFill>
                  <a:srgbClr val="7E7E7E"/>
                </a:solidFill>
              </a:rPr>
              <a:t>study indicates that about </a:t>
            </a:r>
            <a:r>
              <a:rPr lang="en-US" sz="2400" b="1" dirty="0" smtClean="0">
                <a:solidFill>
                  <a:srgbClr val="7E7E7E"/>
                </a:solidFill>
              </a:rPr>
              <a:t>one third of the audience </a:t>
            </a:r>
            <a:r>
              <a:rPr lang="en-US" sz="2400" b="1" dirty="0">
                <a:solidFill>
                  <a:srgbClr val="7E7E7E"/>
                </a:solidFill>
              </a:rPr>
              <a:t>has disengaged with traditional sources of information.</a:t>
            </a:r>
          </a:p>
        </p:txBody>
      </p:sp>
      <p:sp>
        <p:nvSpPr>
          <p:cNvPr id="2" name="Rectangle 1"/>
          <p:cNvSpPr/>
          <p:nvPr/>
        </p:nvSpPr>
        <p:spPr>
          <a:xfrm>
            <a:off x="5422900" y="1620365"/>
            <a:ext cx="6228080" cy="4555093"/>
          </a:xfrm>
          <a:prstGeom prst="rect">
            <a:avLst/>
          </a:prstGeom>
        </p:spPr>
        <p:txBody>
          <a:bodyPr wrap="square">
            <a:spAutoFit/>
          </a:bodyPr>
          <a:lstStyle/>
          <a:p>
            <a:pPr marL="457200" lvl="0" indent="-317500">
              <a:spcBef>
                <a:spcPts val="600"/>
              </a:spcBef>
              <a:buClr>
                <a:schemeClr val="dk1"/>
              </a:buClr>
              <a:buSzPct val="100000"/>
              <a:buFont typeface="Calibri"/>
            </a:pPr>
            <a:r>
              <a:rPr lang="en-US" sz="1800" b="1" cap="all" dirty="0" smtClean="0">
                <a:solidFill>
                  <a:schemeClr val="accent1">
                    <a:lumMod val="75000"/>
                  </a:schemeClr>
                </a:solidFill>
                <a:latin typeface="Calibri" panose="020F0502020204030204" pitchFamily="34" charset="0"/>
              </a:rPr>
              <a:t>Recommendations </a:t>
            </a:r>
            <a:r>
              <a:rPr lang="en-US" sz="1800" b="1" cap="all" dirty="0">
                <a:solidFill>
                  <a:schemeClr val="accent1">
                    <a:lumMod val="75000"/>
                  </a:schemeClr>
                </a:solidFill>
                <a:latin typeface="Calibri" panose="020F0502020204030204" pitchFamily="34" charset="0"/>
              </a:rPr>
              <a:t>for media organizations:</a:t>
            </a:r>
          </a:p>
          <a:p>
            <a:pPr marL="457200" lvl="0" indent="-317500">
              <a:spcBef>
                <a:spcPts val="600"/>
              </a:spcBef>
              <a:buClr>
                <a:schemeClr val="dk1"/>
              </a:buClr>
              <a:buSzPct val="100000"/>
              <a:buFont typeface="Arial" charset="0"/>
              <a:buChar char="•"/>
            </a:pPr>
            <a:r>
              <a:rPr lang="en-US" sz="1800" b="1" dirty="0">
                <a:solidFill>
                  <a:srgbClr val="7E7E7E"/>
                </a:solidFill>
                <a:latin typeface="Calibri" panose="020F0502020204030204" pitchFamily="34" charset="0"/>
              </a:rPr>
              <a:t>Develop offerings </a:t>
            </a:r>
            <a:r>
              <a:rPr lang="en-US" sz="1800" b="1" dirty="0" smtClean="0">
                <a:solidFill>
                  <a:srgbClr val="7E7E7E"/>
                </a:solidFill>
                <a:latin typeface="Calibri" panose="020F0502020204030204" pitchFamily="34" charset="0"/>
              </a:rPr>
              <a:t>that resonate </a:t>
            </a:r>
            <a:r>
              <a:rPr lang="en-US" sz="1800" dirty="0">
                <a:solidFill>
                  <a:srgbClr val="7E7E7E"/>
                </a:solidFill>
                <a:latin typeface="Calibri" panose="020F0502020204030204" pitchFamily="34" charset="0"/>
              </a:rPr>
              <a:t>with </a:t>
            </a:r>
            <a:r>
              <a:rPr lang="en-US" sz="1800" dirty="0" smtClean="0">
                <a:solidFill>
                  <a:srgbClr val="7E7E7E"/>
                </a:solidFill>
                <a:latin typeface="Calibri" panose="020F0502020204030204" pitchFamily="34" charset="0"/>
              </a:rPr>
              <a:t>audiences </a:t>
            </a:r>
            <a:r>
              <a:rPr lang="en-US" sz="1800" dirty="0">
                <a:solidFill>
                  <a:srgbClr val="7E7E7E"/>
                </a:solidFill>
                <a:latin typeface="Calibri" panose="020F0502020204030204" pitchFamily="34" charset="0"/>
              </a:rPr>
              <a:t>currently unengaged with traditional media. </a:t>
            </a:r>
            <a:r>
              <a:rPr lang="en-US" sz="1800" dirty="0" smtClean="0">
                <a:solidFill>
                  <a:srgbClr val="7E7E7E"/>
                </a:solidFill>
                <a:latin typeface="Calibri" panose="020F0502020204030204" pitchFamily="34" charset="0"/>
              </a:rPr>
              <a:t>Address </a:t>
            </a:r>
            <a:r>
              <a:rPr lang="en-US" sz="1800" dirty="0">
                <a:solidFill>
                  <a:srgbClr val="7E7E7E"/>
                </a:solidFill>
                <a:latin typeface="Calibri" panose="020F0502020204030204" pitchFamily="34" charset="0"/>
              </a:rPr>
              <a:t>contentious topics and issues such as national </a:t>
            </a:r>
            <a:r>
              <a:rPr lang="en-US" sz="1800" dirty="0" smtClean="0">
                <a:solidFill>
                  <a:srgbClr val="7E7E7E"/>
                </a:solidFill>
                <a:latin typeface="Calibri" panose="020F0502020204030204" pitchFamily="34" charset="0"/>
              </a:rPr>
              <a:t>identity, community and </a:t>
            </a:r>
            <a:r>
              <a:rPr lang="en-US" sz="1800" dirty="0">
                <a:solidFill>
                  <a:srgbClr val="7E7E7E"/>
                </a:solidFill>
                <a:latin typeface="Calibri" panose="020F0502020204030204" pitchFamily="34" charset="0"/>
              </a:rPr>
              <a:t>migration. Speaking to </a:t>
            </a:r>
            <a:r>
              <a:rPr lang="en-US" sz="1800" dirty="0" smtClean="0">
                <a:solidFill>
                  <a:srgbClr val="7E7E7E"/>
                </a:solidFill>
                <a:latin typeface="Calibri" panose="020F0502020204030204" pitchFamily="34" charset="0"/>
              </a:rPr>
              <a:t>themes associated </a:t>
            </a:r>
            <a:r>
              <a:rPr lang="en-US" sz="1800" dirty="0">
                <a:solidFill>
                  <a:srgbClr val="7E7E7E"/>
                </a:solidFill>
                <a:latin typeface="Calibri" panose="020F0502020204030204" pitchFamily="34" charset="0"/>
              </a:rPr>
              <a:t>with existential fears in non-nativist frames </a:t>
            </a:r>
            <a:r>
              <a:rPr lang="en-US" sz="1800" dirty="0" smtClean="0">
                <a:solidFill>
                  <a:srgbClr val="7E7E7E"/>
                </a:solidFill>
                <a:latin typeface="Calibri" panose="020F0502020204030204" pitchFamily="34" charset="0"/>
              </a:rPr>
              <a:t>will gain </a:t>
            </a:r>
            <a:r>
              <a:rPr lang="en-US" sz="1800" dirty="0">
                <a:solidFill>
                  <a:srgbClr val="7E7E7E"/>
                </a:solidFill>
                <a:latin typeface="Calibri" panose="020F0502020204030204" pitchFamily="34" charset="0"/>
              </a:rPr>
              <a:t>trust and journalistic authority.</a:t>
            </a:r>
          </a:p>
          <a:p>
            <a:pPr marL="457200" lvl="0" indent="-317500">
              <a:spcBef>
                <a:spcPts val="600"/>
              </a:spcBef>
              <a:buClr>
                <a:schemeClr val="dk1"/>
              </a:buClr>
              <a:buSzPct val="100000"/>
              <a:buFont typeface="Arial" charset="0"/>
              <a:buChar char="•"/>
            </a:pPr>
            <a:r>
              <a:rPr lang="en-US" sz="1800" b="1" dirty="0">
                <a:solidFill>
                  <a:srgbClr val="7E7E7E"/>
                </a:solidFill>
                <a:latin typeface="Calibri" panose="020F0502020204030204" pitchFamily="34" charset="0"/>
              </a:rPr>
              <a:t>Simplify language and avoid labels</a:t>
            </a:r>
            <a:r>
              <a:rPr lang="en-US" sz="1800" dirty="0">
                <a:solidFill>
                  <a:srgbClr val="7E7E7E"/>
                </a:solidFill>
                <a:latin typeface="Calibri" panose="020F0502020204030204" pitchFamily="34" charset="0"/>
              </a:rPr>
              <a:t>. </a:t>
            </a:r>
            <a:r>
              <a:rPr lang="en-US" sz="1800" dirty="0" smtClean="0">
                <a:solidFill>
                  <a:srgbClr val="7E7E7E"/>
                </a:solidFill>
                <a:latin typeface="Calibri" panose="020F0502020204030204" pitchFamily="34" charset="0"/>
              </a:rPr>
              <a:t>Labels are </a:t>
            </a:r>
            <a:r>
              <a:rPr lang="en-US" sz="1800" dirty="0">
                <a:solidFill>
                  <a:srgbClr val="7E7E7E"/>
                </a:solidFill>
                <a:latin typeface="Calibri" panose="020F0502020204030204" pitchFamily="34" charset="0"/>
              </a:rPr>
              <a:t>counterproductive as they create distance rather than engage the issue at </a:t>
            </a:r>
            <a:r>
              <a:rPr lang="en-US" sz="1800" dirty="0" smtClean="0">
                <a:solidFill>
                  <a:srgbClr val="7E7E7E"/>
                </a:solidFill>
                <a:latin typeface="Calibri" panose="020F0502020204030204" pitchFamily="34" charset="0"/>
              </a:rPr>
              <a:t>hand (e.g., racist).     </a:t>
            </a:r>
            <a:endParaRPr lang="en-US" sz="1800" dirty="0">
              <a:solidFill>
                <a:srgbClr val="7E7E7E"/>
              </a:solidFill>
              <a:latin typeface="Calibri" panose="020F0502020204030204" pitchFamily="34" charset="0"/>
            </a:endParaRPr>
          </a:p>
          <a:p>
            <a:pPr marL="457200" lvl="0" indent="-317500">
              <a:spcBef>
                <a:spcPts val="600"/>
              </a:spcBef>
              <a:buClr>
                <a:schemeClr val="dk1"/>
              </a:buClr>
              <a:buSzPct val="100000"/>
              <a:buFont typeface="Arial" charset="0"/>
              <a:buChar char="•"/>
            </a:pPr>
            <a:r>
              <a:rPr lang="en-US" sz="1800" b="1" dirty="0">
                <a:solidFill>
                  <a:srgbClr val="7E7E7E"/>
                </a:solidFill>
                <a:latin typeface="Calibri" panose="020F0502020204030204" pitchFamily="34" charset="0"/>
              </a:rPr>
              <a:t>Educate audiences </a:t>
            </a:r>
            <a:r>
              <a:rPr lang="en-US" sz="1800" dirty="0">
                <a:solidFill>
                  <a:srgbClr val="7E7E7E"/>
                </a:solidFill>
                <a:latin typeface="Calibri" panose="020F0502020204030204" pitchFamily="34" charset="0"/>
              </a:rPr>
              <a:t>about the existence of the </a:t>
            </a:r>
            <a:r>
              <a:rPr lang="en-US" sz="1800" dirty="0" smtClean="0">
                <a:solidFill>
                  <a:srgbClr val="7E7E7E"/>
                </a:solidFill>
                <a:latin typeface="Calibri" panose="020F0502020204030204" pitchFamily="34" charset="0"/>
              </a:rPr>
              <a:t>counter-narrative </a:t>
            </a:r>
            <a:r>
              <a:rPr lang="en-US" sz="1800" dirty="0">
                <a:solidFill>
                  <a:srgbClr val="7E7E7E"/>
                </a:solidFill>
                <a:latin typeface="Calibri" panose="020F0502020204030204" pitchFamily="34" charset="0"/>
              </a:rPr>
              <a:t>and their </a:t>
            </a:r>
            <a:r>
              <a:rPr lang="en-US" sz="1800" dirty="0" smtClean="0">
                <a:solidFill>
                  <a:srgbClr val="7E7E7E"/>
                </a:solidFill>
                <a:latin typeface="Calibri" panose="020F0502020204030204" pitchFamily="34" charset="0"/>
              </a:rPr>
              <a:t>alternative </a:t>
            </a:r>
            <a:r>
              <a:rPr lang="en-US" sz="1800" dirty="0">
                <a:solidFill>
                  <a:srgbClr val="7E7E7E"/>
                </a:solidFill>
                <a:latin typeface="Calibri" panose="020F0502020204030204" pitchFamily="34" charset="0"/>
              </a:rPr>
              <a:t>interpretations </a:t>
            </a:r>
            <a:r>
              <a:rPr lang="en-US" sz="1800" dirty="0" smtClean="0">
                <a:solidFill>
                  <a:srgbClr val="7E7E7E"/>
                </a:solidFill>
                <a:latin typeface="Calibri" panose="020F0502020204030204" pitchFamily="34" charset="0"/>
              </a:rPr>
              <a:t>of </a:t>
            </a:r>
            <a:r>
              <a:rPr lang="en-US" sz="1800" dirty="0">
                <a:solidFill>
                  <a:srgbClr val="7E7E7E"/>
                </a:solidFill>
                <a:latin typeface="Calibri" panose="020F0502020204030204" pitchFamily="34" charset="0"/>
              </a:rPr>
              <a:t>issues. </a:t>
            </a:r>
          </a:p>
          <a:p>
            <a:pPr marL="457200" lvl="0" indent="-317500">
              <a:spcBef>
                <a:spcPts val="600"/>
              </a:spcBef>
              <a:buClr>
                <a:schemeClr val="dk1"/>
              </a:buClr>
              <a:buSzPct val="100000"/>
              <a:buFont typeface="Arial" charset="0"/>
              <a:buChar char="•"/>
            </a:pPr>
            <a:r>
              <a:rPr lang="en-US" sz="1800" b="1" dirty="0">
                <a:solidFill>
                  <a:srgbClr val="7E7E7E"/>
                </a:solidFill>
                <a:latin typeface="Calibri" panose="020F0502020204030204" pitchFamily="34" charset="0"/>
              </a:rPr>
              <a:t>Engage hateful audiences in </a:t>
            </a:r>
            <a:r>
              <a:rPr lang="en-US" sz="1800" b="1" dirty="0" smtClean="0">
                <a:solidFill>
                  <a:srgbClr val="7E7E7E"/>
                </a:solidFill>
                <a:latin typeface="Calibri" panose="020F0502020204030204" pitchFamily="34" charset="0"/>
              </a:rPr>
              <a:t>conversations</a:t>
            </a:r>
            <a:r>
              <a:rPr lang="en-US" sz="1800" dirty="0" smtClean="0">
                <a:solidFill>
                  <a:srgbClr val="7E7E7E"/>
                </a:solidFill>
                <a:latin typeface="Calibri" panose="020F0502020204030204" pitchFamily="34" charset="0"/>
              </a:rPr>
              <a:t>; provide </a:t>
            </a:r>
            <a:r>
              <a:rPr lang="en-US" sz="1800" dirty="0">
                <a:solidFill>
                  <a:srgbClr val="7E7E7E"/>
                </a:solidFill>
                <a:latin typeface="Calibri" panose="020F0502020204030204" pitchFamily="34" charset="0"/>
              </a:rPr>
              <a:t>space to sound their concerns and vent frustrations. An emotional discharge lays the foundation </a:t>
            </a:r>
            <a:r>
              <a:rPr lang="en-US" sz="1800" dirty="0" smtClean="0">
                <a:solidFill>
                  <a:srgbClr val="7E7E7E"/>
                </a:solidFill>
                <a:latin typeface="Calibri" panose="020F0502020204030204" pitchFamily="34" charset="0"/>
              </a:rPr>
              <a:t>for </a:t>
            </a:r>
            <a:r>
              <a:rPr lang="en-US" sz="1800" dirty="0">
                <a:solidFill>
                  <a:srgbClr val="7E7E7E"/>
                </a:solidFill>
                <a:latin typeface="Calibri" panose="020F0502020204030204" pitchFamily="34" charset="0"/>
              </a:rPr>
              <a:t>meaningful </a:t>
            </a:r>
            <a:r>
              <a:rPr lang="en-US" sz="1800" dirty="0" smtClean="0">
                <a:solidFill>
                  <a:srgbClr val="7E7E7E"/>
                </a:solidFill>
                <a:latin typeface="Calibri" panose="020F0502020204030204" pitchFamily="34" charset="0"/>
              </a:rPr>
              <a:t>conversations.</a:t>
            </a:r>
            <a:endParaRPr lang="en-US" sz="1800" dirty="0">
              <a:solidFill>
                <a:srgbClr val="7E7E7E"/>
              </a:solidFill>
              <a:latin typeface="Calibri" panose="020F0502020204030204" pitchFamily="34" charset="0"/>
            </a:endParaRPr>
          </a:p>
        </p:txBody>
      </p:sp>
      <p:sp>
        <p:nvSpPr>
          <p:cNvPr id="7" name="Rectangle 6">
            <a:extLst>
              <a:ext uri="{FF2B5EF4-FFF2-40B4-BE49-F238E27FC236}">
                <a16:creationId xmlns:a16="http://schemas.microsoft.com/office/drawing/2014/main" xmlns="" id="{6C76305F-F31F-44F9-A32F-375B06FFDAC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48660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INTRODUCTION</a:t>
            </a:r>
            <a:endParaRPr lang="en-US" b="1" cap="all" dirty="0">
              <a:solidFill>
                <a:srgbClr val="243049"/>
              </a:solidFill>
            </a:endParaRPr>
          </a:p>
        </p:txBody>
      </p:sp>
      <p:sp>
        <p:nvSpPr>
          <p:cNvPr id="96" name="Shape 96"/>
          <p:cNvSpPr txBox="1">
            <a:spLocks noGrp="1"/>
          </p:cNvSpPr>
          <p:nvPr>
            <p:ph type="body" idx="1"/>
          </p:nvPr>
        </p:nvSpPr>
        <p:spPr>
          <a:xfrm>
            <a:off x="838201" y="1419225"/>
            <a:ext cx="10800282" cy="4437177"/>
          </a:xfrm>
          <a:prstGeom prst="rect">
            <a:avLst/>
          </a:prstGeom>
        </p:spPr>
        <p:txBody>
          <a:bodyPr lIns="91425" tIns="91425" rIns="91425" bIns="91425" anchor="t" anchorCtr="0">
            <a:noAutofit/>
          </a:bodyPr>
          <a:lstStyle/>
          <a:p>
            <a:pPr marL="0" indent="0">
              <a:lnSpc>
                <a:spcPct val="114000"/>
              </a:lnSpc>
              <a:spcBef>
                <a:spcPts val="0"/>
              </a:spcBef>
              <a:spcAft>
                <a:spcPts val="1200"/>
              </a:spcAft>
              <a:buNone/>
            </a:pPr>
            <a:r>
              <a:rPr lang="en-US" sz="1800" dirty="0" smtClean="0">
                <a:solidFill>
                  <a:schemeClr val="bg1">
                    <a:lumMod val="50000"/>
                  </a:schemeClr>
                </a:solidFill>
              </a:rPr>
              <a:t>The </a:t>
            </a:r>
            <a:r>
              <a:rPr lang="en-US" sz="2400" b="1" i="1" dirty="0" smtClean="0">
                <a:solidFill>
                  <a:schemeClr val="bg1">
                    <a:lumMod val="50000"/>
                  </a:schemeClr>
                </a:solidFill>
              </a:rPr>
              <a:t>French Election Social Media Landscape Report 2017 </a:t>
            </a:r>
            <a:r>
              <a:rPr lang="en-US" sz="1800" dirty="0" smtClean="0">
                <a:solidFill>
                  <a:schemeClr val="bg1">
                    <a:lumMod val="50000"/>
                  </a:schemeClr>
                </a:solidFill>
              </a:rPr>
              <a:t>has three phases: this is the final report. It summarizes previously published reports and presents new findings that leverage people’s </a:t>
            </a:r>
            <a:r>
              <a:rPr lang="en-US" sz="1800" dirty="0">
                <a:solidFill>
                  <a:schemeClr val="bg1">
                    <a:lumMod val="50000"/>
                  </a:schemeClr>
                </a:solidFill>
              </a:rPr>
              <a:t>behaviour to learn about what and why people share. </a:t>
            </a:r>
            <a:r>
              <a:rPr lang="en-US" sz="1800" dirty="0" smtClean="0">
                <a:solidFill>
                  <a:schemeClr val="bg1">
                    <a:lumMod val="50000"/>
                  </a:schemeClr>
                </a:solidFill>
              </a:rPr>
              <a:t>This exploratory study was produced by </a:t>
            </a:r>
            <a:r>
              <a:rPr lang="en-US" sz="1800" dirty="0" err="1" smtClean="0">
                <a:solidFill>
                  <a:schemeClr val="bg1">
                    <a:lumMod val="50000"/>
                  </a:schemeClr>
                </a:solidFill>
              </a:rPr>
              <a:t>Bakamo.Social</a:t>
            </a:r>
            <a:r>
              <a:rPr lang="en-US" sz="1800" dirty="0" smtClean="0">
                <a:solidFill>
                  <a:schemeClr val="bg1">
                    <a:lumMod val="50000"/>
                  </a:schemeClr>
                </a:solidFill>
              </a:rPr>
              <a:t> and a team of 20 analysts with support from The Open Society Foundation and input from journalist Pierre </a:t>
            </a:r>
            <a:r>
              <a:rPr lang="en-US" sz="1800" dirty="0" err="1" smtClean="0">
                <a:solidFill>
                  <a:schemeClr val="bg1">
                    <a:lumMod val="50000"/>
                  </a:schemeClr>
                </a:solidFill>
              </a:rPr>
              <a:t>Haski</a:t>
            </a:r>
            <a:r>
              <a:rPr lang="en-US" sz="1800" dirty="0" smtClean="0">
                <a:solidFill>
                  <a:schemeClr val="bg1">
                    <a:lumMod val="50000"/>
                  </a:schemeClr>
                </a:solidFill>
              </a:rPr>
              <a:t>. </a:t>
            </a:r>
          </a:p>
          <a:p>
            <a:pPr marL="0" indent="0">
              <a:lnSpc>
                <a:spcPct val="114000"/>
              </a:lnSpc>
              <a:spcBef>
                <a:spcPts val="0"/>
              </a:spcBef>
              <a:spcAft>
                <a:spcPts val="1200"/>
              </a:spcAft>
              <a:buNone/>
            </a:pPr>
            <a:r>
              <a:rPr lang="en-US" sz="1800" dirty="0" smtClean="0">
                <a:solidFill>
                  <a:schemeClr val="bg1">
                    <a:lumMod val="50000"/>
                  </a:schemeClr>
                </a:solidFill>
              </a:rPr>
              <a:t>The report:</a:t>
            </a:r>
            <a:endParaRPr lang="en-US" sz="1800" i="1" dirty="0" smtClean="0">
              <a:solidFill>
                <a:schemeClr val="bg1">
                  <a:lumMod val="50000"/>
                </a:schemeClr>
              </a:solidFill>
            </a:endParaRPr>
          </a:p>
          <a:p>
            <a:pPr marL="285750" indent="-285750">
              <a:lnSpc>
                <a:spcPct val="114000"/>
              </a:lnSpc>
              <a:spcBef>
                <a:spcPts val="0"/>
              </a:spcBef>
              <a:spcAft>
                <a:spcPts val="1200"/>
              </a:spcAft>
              <a:buFont typeface="Arial" panose="020B0604020202020204" pitchFamily="34" charset="0"/>
              <a:buChar char="•"/>
            </a:pPr>
            <a:r>
              <a:rPr lang="en-US" sz="1800" dirty="0" smtClean="0">
                <a:solidFill>
                  <a:schemeClr val="bg1">
                    <a:lumMod val="50000"/>
                  </a:schemeClr>
                </a:solidFill>
              </a:rPr>
              <a:t>Illuminates the emerging space between the news media and audiences, covering types of content, users’ </a:t>
            </a:r>
            <a:r>
              <a:rPr lang="en-US" sz="1800" dirty="0" err="1" smtClean="0">
                <a:solidFill>
                  <a:schemeClr val="bg1">
                    <a:lumMod val="50000"/>
                  </a:schemeClr>
                </a:solidFill>
              </a:rPr>
              <a:t>behaviours</a:t>
            </a:r>
            <a:r>
              <a:rPr lang="en-US" sz="1800" dirty="0" smtClean="0">
                <a:solidFill>
                  <a:schemeClr val="bg1">
                    <a:lumMod val="50000"/>
                  </a:schemeClr>
                </a:solidFill>
              </a:rPr>
              <a:t>, and patterns of disinformation.</a:t>
            </a:r>
          </a:p>
          <a:p>
            <a:pPr marL="285750" indent="-285750">
              <a:lnSpc>
                <a:spcPct val="114000"/>
              </a:lnSpc>
              <a:spcBef>
                <a:spcPts val="0"/>
              </a:spcBef>
              <a:spcAft>
                <a:spcPts val="1200"/>
              </a:spcAft>
              <a:buFont typeface="Arial" panose="020B0604020202020204" pitchFamily="34" charset="0"/>
              <a:buChar char="•"/>
            </a:pPr>
            <a:r>
              <a:rPr lang="en-US" sz="1800" dirty="0" smtClean="0">
                <a:solidFill>
                  <a:schemeClr val="bg1">
                    <a:lumMod val="50000"/>
                  </a:schemeClr>
                </a:solidFill>
              </a:rPr>
              <a:t>Maps and documents the role of social media in the dissemination of news and the influence exerted by social media networks. </a:t>
            </a:r>
          </a:p>
          <a:p>
            <a:pPr marL="285750" indent="-285750">
              <a:lnSpc>
                <a:spcPct val="114000"/>
              </a:lnSpc>
              <a:spcBef>
                <a:spcPts val="0"/>
              </a:spcBef>
              <a:spcAft>
                <a:spcPts val="1200"/>
              </a:spcAft>
              <a:buFont typeface="Arial" panose="020B0604020202020204" pitchFamily="34" charset="0"/>
              <a:buChar char="•"/>
            </a:pPr>
            <a:r>
              <a:rPr lang="en-US" sz="1800" dirty="0" smtClean="0">
                <a:solidFill>
                  <a:schemeClr val="bg1">
                    <a:lumMod val="50000"/>
                  </a:schemeClr>
                </a:solidFill>
              </a:rPr>
              <a:t>Confirms a set of widely-held assumptions, provides additional detail and a broad basis, and contributes to the body of knowledge on the subject.  </a:t>
            </a:r>
          </a:p>
          <a:p>
            <a:pPr marL="165600" indent="-165600">
              <a:lnSpc>
                <a:spcPct val="100000"/>
              </a:lnSpc>
              <a:spcBef>
                <a:spcPts val="600"/>
              </a:spcBef>
            </a:pPr>
            <a:endParaRPr lang="en-US" sz="1800" dirty="0">
              <a:solidFill>
                <a:srgbClr val="7E7E7E"/>
              </a:solidFill>
            </a:endParaRPr>
          </a:p>
          <a:p>
            <a:pPr marL="165600" lvl="0" indent="-165600" rtl="0">
              <a:lnSpc>
                <a:spcPct val="100000"/>
              </a:lnSpc>
              <a:spcBef>
                <a:spcPts val="600"/>
              </a:spcBef>
            </a:pPr>
            <a:endParaRPr lang="en-US" sz="1800" dirty="0">
              <a:solidFill>
                <a:srgbClr val="7E7E7E"/>
              </a:solidFill>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031178" y="2821190"/>
              <a:ext cx="360" cy="360"/>
            </p14:xfrm>
          </p:contentPart>
        </mc:Choice>
        <mc:Fallback xmlns="">
          <p:pic>
            <p:nvPicPr>
              <p:cNvPr id="3" name="Ink 2"/>
              <p:cNvPicPr/>
              <p:nvPr/>
            </p:nvPicPr>
            <p:blipFill>
              <a:blip r:embed="rId4"/>
              <a:stretch>
                <a:fillRect/>
              </a:stretch>
            </p:blipFill>
            <p:spPr>
              <a:xfrm>
                <a:off x="1016058" y="2806070"/>
                <a:ext cx="30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953418" y="2772230"/>
              <a:ext cx="10080" cy="360"/>
            </p14:xfrm>
          </p:contentPart>
        </mc:Choice>
        <mc:Fallback xmlns="">
          <p:pic>
            <p:nvPicPr>
              <p:cNvPr id="4" name="Ink 3"/>
              <p:cNvPicPr/>
              <p:nvPr/>
            </p:nvPicPr>
            <p:blipFill>
              <a:blip r:embed="rId6"/>
              <a:stretch>
                <a:fillRect/>
              </a:stretch>
            </p:blipFill>
            <p:spPr>
              <a:xfrm>
                <a:off x="938298" y="2757110"/>
                <a:ext cx="40320" cy="30600"/>
              </a:xfrm>
              <a:prstGeom prst="rect">
                <a:avLst/>
              </a:prstGeom>
            </p:spPr>
          </p:pic>
        </mc:Fallback>
      </mc:AlternateContent>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838200" y="433835"/>
            <a:ext cx="10515600" cy="1254738"/>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Call on platforms to reverse harmful trends</a:t>
            </a:r>
            <a:endParaRPr lang="en-US" b="1" dirty="0">
              <a:solidFill>
                <a:srgbClr val="243049"/>
              </a:solidFill>
            </a:endParaRPr>
          </a:p>
        </p:txBody>
      </p:sp>
      <p:sp>
        <p:nvSpPr>
          <p:cNvPr id="184" name="Shape 184"/>
          <p:cNvSpPr txBox="1">
            <a:spLocks noGrp="1"/>
          </p:cNvSpPr>
          <p:nvPr>
            <p:ph type="body" idx="1"/>
          </p:nvPr>
        </p:nvSpPr>
        <p:spPr>
          <a:xfrm>
            <a:off x="838200" y="1701593"/>
            <a:ext cx="5372100" cy="3865489"/>
          </a:xfrm>
          <a:prstGeom prst="rect">
            <a:avLst/>
          </a:prstGeom>
        </p:spPr>
        <p:txBody>
          <a:bodyPr lIns="91425" tIns="91425" rIns="91425" bIns="91425" anchor="t" anchorCtr="0">
            <a:noAutofit/>
          </a:bodyPr>
          <a:lstStyle/>
          <a:p>
            <a:pPr marL="0" indent="0">
              <a:lnSpc>
                <a:spcPts val="1920"/>
              </a:lnSpc>
              <a:spcBef>
                <a:spcPts val="0"/>
              </a:spcBef>
              <a:buNone/>
            </a:pPr>
            <a:r>
              <a:rPr lang="en-US" sz="1800" dirty="0">
                <a:solidFill>
                  <a:srgbClr val="7E7E7E"/>
                </a:solidFill>
              </a:rPr>
              <a:t>The </a:t>
            </a:r>
            <a:r>
              <a:rPr lang="en-US" sz="1800" dirty="0" smtClean="0">
                <a:solidFill>
                  <a:srgbClr val="7E7E7E"/>
                </a:solidFill>
              </a:rPr>
              <a:t>role </a:t>
            </a:r>
            <a:r>
              <a:rPr lang="en-US" sz="1800" dirty="0">
                <a:solidFill>
                  <a:srgbClr val="7E7E7E"/>
                </a:solidFill>
              </a:rPr>
              <a:t>of social media </a:t>
            </a:r>
            <a:r>
              <a:rPr lang="en-US" sz="1800" dirty="0" smtClean="0">
                <a:solidFill>
                  <a:srgbClr val="7E7E7E"/>
                </a:solidFill>
              </a:rPr>
              <a:t>platforms </a:t>
            </a:r>
            <a:r>
              <a:rPr lang="en-US" sz="1800" dirty="0">
                <a:solidFill>
                  <a:srgbClr val="7E7E7E"/>
                </a:solidFill>
              </a:rPr>
              <a:t>such as </a:t>
            </a:r>
            <a:r>
              <a:rPr lang="en-US" sz="1800" dirty="0" smtClean="0">
                <a:solidFill>
                  <a:srgbClr val="7E7E7E"/>
                </a:solidFill>
              </a:rPr>
              <a:t>Facebook and Twitter </a:t>
            </a:r>
            <a:r>
              <a:rPr lang="en-US" sz="1800" dirty="0">
                <a:solidFill>
                  <a:srgbClr val="7E7E7E"/>
                </a:solidFill>
              </a:rPr>
              <a:t>in the </a:t>
            </a:r>
            <a:r>
              <a:rPr lang="en-US" sz="1800" dirty="0" smtClean="0">
                <a:solidFill>
                  <a:srgbClr val="7E7E7E"/>
                </a:solidFill>
              </a:rPr>
              <a:t>dissemination of information and </a:t>
            </a:r>
            <a:r>
              <a:rPr lang="en-US" sz="1800" dirty="0">
                <a:solidFill>
                  <a:srgbClr val="7E7E7E"/>
                </a:solidFill>
              </a:rPr>
              <a:t>formation of </a:t>
            </a:r>
            <a:r>
              <a:rPr lang="en-US" sz="1800" dirty="0" smtClean="0">
                <a:solidFill>
                  <a:srgbClr val="7E7E7E"/>
                </a:solidFill>
              </a:rPr>
              <a:t>opinions – and </a:t>
            </a:r>
            <a:r>
              <a:rPr lang="en-US" sz="1800" dirty="0">
                <a:solidFill>
                  <a:srgbClr val="7E7E7E"/>
                </a:solidFill>
              </a:rPr>
              <a:t>hence the democratic election process – </a:t>
            </a:r>
            <a:r>
              <a:rPr lang="en-US" sz="1800" dirty="0" smtClean="0">
                <a:solidFill>
                  <a:srgbClr val="7E7E7E"/>
                </a:solidFill>
              </a:rPr>
              <a:t>is </a:t>
            </a:r>
            <a:r>
              <a:rPr lang="en-US" sz="1800" dirty="0">
                <a:solidFill>
                  <a:srgbClr val="7E7E7E"/>
                </a:solidFill>
              </a:rPr>
              <a:t>hard to overestimate. </a:t>
            </a:r>
          </a:p>
          <a:p>
            <a:pPr marL="0" indent="0">
              <a:lnSpc>
                <a:spcPts val="1920"/>
              </a:lnSpc>
              <a:spcBef>
                <a:spcPts val="0"/>
              </a:spcBef>
              <a:buNone/>
            </a:pPr>
            <a:endParaRPr lang="en-US" sz="1800" dirty="0">
              <a:solidFill>
                <a:srgbClr val="7E7E7E"/>
              </a:solidFill>
            </a:endParaRPr>
          </a:p>
          <a:p>
            <a:pPr marL="0" indent="0">
              <a:lnSpc>
                <a:spcPts val="1920"/>
              </a:lnSpc>
              <a:spcBef>
                <a:spcPts val="0"/>
              </a:spcBef>
              <a:buNone/>
            </a:pPr>
            <a:r>
              <a:rPr lang="en-US" sz="1800" dirty="0">
                <a:solidFill>
                  <a:srgbClr val="7E7E7E"/>
                </a:solidFill>
              </a:rPr>
              <a:t>Social networks </a:t>
            </a:r>
            <a:r>
              <a:rPr lang="en-US" sz="1800" dirty="0" smtClean="0">
                <a:solidFill>
                  <a:srgbClr val="7E7E7E"/>
                </a:solidFill>
              </a:rPr>
              <a:t>act </a:t>
            </a:r>
            <a:r>
              <a:rPr lang="en-US" sz="1800" dirty="0">
                <a:solidFill>
                  <a:srgbClr val="7E7E7E"/>
                </a:solidFill>
              </a:rPr>
              <a:t>as </a:t>
            </a:r>
            <a:r>
              <a:rPr lang="en-US" sz="1800" dirty="0" smtClean="0">
                <a:solidFill>
                  <a:srgbClr val="7E7E7E"/>
                </a:solidFill>
              </a:rPr>
              <a:t>a persistent </a:t>
            </a:r>
            <a:r>
              <a:rPr lang="en-US" sz="1800" dirty="0">
                <a:solidFill>
                  <a:srgbClr val="7E7E7E"/>
                </a:solidFill>
              </a:rPr>
              <a:t>layer of information distribution. This means people use these venues to learn and share about news. Thus these online venues form a part of the infrastructure of the </a:t>
            </a:r>
            <a:r>
              <a:rPr lang="en-US" sz="1800" dirty="0" smtClean="0">
                <a:solidFill>
                  <a:srgbClr val="7E7E7E"/>
                </a:solidFill>
              </a:rPr>
              <a:t>public </a:t>
            </a:r>
            <a:r>
              <a:rPr lang="en-US" sz="1800" dirty="0">
                <a:solidFill>
                  <a:srgbClr val="7E7E7E"/>
                </a:solidFill>
              </a:rPr>
              <a:t>discourse, which is vital to the democratic </a:t>
            </a:r>
            <a:r>
              <a:rPr lang="en-US" sz="1800" dirty="0" smtClean="0">
                <a:solidFill>
                  <a:srgbClr val="7E7E7E"/>
                </a:solidFill>
              </a:rPr>
              <a:t>process.</a:t>
            </a:r>
            <a:endParaRPr lang="en-US" sz="1800" dirty="0">
              <a:solidFill>
                <a:srgbClr val="7E7E7E"/>
              </a:solidFill>
            </a:endParaRPr>
          </a:p>
          <a:p>
            <a:pPr marL="285750" indent="-285750">
              <a:lnSpc>
                <a:spcPts val="1920"/>
              </a:lnSpc>
              <a:spcBef>
                <a:spcPts val="0"/>
              </a:spcBef>
            </a:pPr>
            <a:endParaRPr lang="en-US" sz="1800" dirty="0">
              <a:solidFill>
                <a:srgbClr val="7E7E7E"/>
              </a:solidFill>
            </a:endParaRPr>
          </a:p>
          <a:p>
            <a:pPr marL="285750" indent="-285750">
              <a:lnSpc>
                <a:spcPts val="1920"/>
              </a:lnSpc>
              <a:spcBef>
                <a:spcPts val="0"/>
              </a:spcBef>
            </a:pPr>
            <a:endParaRPr lang="en-US" sz="1800" dirty="0">
              <a:solidFill>
                <a:srgbClr val="7E7E7E"/>
              </a:solidFill>
            </a:endParaRPr>
          </a:p>
          <a:p>
            <a:pPr marL="285750" indent="-285750">
              <a:lnSpc>
                <a:spcPts val="1920"/>
              </a:lnSpc>
              <a:spcBef>
                <a:spcPts val="0"/>
              </a:spcBef>
            </a:pPr>
            <a:endParaRPr lang="en-US" sz="1800" dirty="0">
              <a:solidFill>
                <a:srgbClr val="7E7E7E"/>
              </a:solidFill>
            </a:endParaRPr>
          </a:p>
          <a:p>
            <a:pPr marL="0" lvl="0" indent="0" rtl="0">
              <a:lnSpc>
                <a:spcPts val="1920"/>
              </a:lnSpc>
              <a:spcBef>
                <a:spcPts val="0"/>
              </a:spcBef>
              <a:buSzPct val="100000"/>
              <a:buNone/>
            </a:pPr>
            <a:endParaRPr lang="en-US" sz="1800" dirty="0">
              <a:solidFill>
                <a:srgbClr val="7E7E7E"/>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175" y="4555001"/>
            <a:ext cx="1274189" cy="1274189"/>
          </a:xfrm>
          <a:prstGeom prst="rect">
            <a:avLst/>
          </a:prstGeom>
          <a:effectLst>
            <a:outerShdw blurRad="177800" dist="152400" dir="11760000" algn="ctr" rotWithShape="0">
              <a:srgbClr val="000000">
                <a:alpha val="43137"/>
              </a:srgbClr>
            </a:outerShdw>
          </a:effectLst>
          <a:scene3d>
            <a:camera prst="orthographicFront"/>
            <a:lightRig rig="threePt" dir="t"/>
          </a:scene3d>
          <a:sp3d prstMaterial="flat">
            <a:bevelB prst="convex"/>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135" y="4605629"/>
            <a:ext cx="1525365" cy="1240646"/>
          </a:xfrm>
          <a:prstGeom prst="rect">
            <a:avLst/>
          </a:prstGeom>
          <a:effectLst>
            <a:outerShdw blurRad="177800" dist="152400" dir="11760000" algn="ctr" rotWithShape="0">
              <a:srgbClr val="000000">
                <a:alpha val="43137"/>
              </a:srgbClr>
            </a:outerShdw>
          </a:effectLst>
          <a:scene3d>
            <a:camera prst="orthographicFront"/>
            <a:lightRig rig="threePt" dir="t"/>
          </a:scene3d>
          <a:sp3d prstMaterial="flat">
            <a:bevelB prst="convex"/>
          </a:sp3d>
        </p:spPr>
      </p:pic>
      <p:sp>
        <p:nvSpPr>
          <p:cNvPr id="10" name="Rectangle 9">
            <a:extLst>
              <a:ext uri="{FF2B5EF4-FFF2-40B4-BE49-F238E27FC236}">
                <a16:creationId xmlns:a16="http://schemas.microsoft.com/office/drawing/2014/main" xmlns="" id="{5FBAEC3F-FF4F-4B4E-8E02-F334EF61182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4" name="Rectangle 3"/>
          <p:cNvSpPr/>
          <p:nvPr/>
        </p:nvSpPr>
        <p:spPr>
          <a:xfrm>
            <a:off x="6217664" y="1688573"/>
            <a:ext cx="5002786" cy="3747180"/>
          </a:xfrm>
          <a:prstGeom prst="rect">
            <a:avLst/>
          </a:prstGeom>
        </p:spPr>
        <p:txBody>
          <a:bodyPr wrap="square">
            <a:spAutoFit/>
          </a:bodyPr>
          <a:lstStyle/>
          <a:p>
            <a:pPr indent="-285750">
              <a:lnSpc>
                <a:spcPts val="1920"/>
              </a:lnSpc>
            </a:pPr>
            <a:r>
              <a:rPr lang="en-US" sz="1800" dirty="0">
                <a:solidFill>
                  <a:srgbClr val="7E7E7E"/>
                </a:solidFill>
                <a:latin typeface="Calibri" panose="020F0502020204030204" pitchFamily="34" charset="0"/>
              </a:rPr>
              <a:t>The analysis has identified adverse trends </a:t>
            </a:r>
            <a:r>
              <a:rPr lang="en-US" sz="1800" dirty="0" smtClean="0">
                <a:solidFill>
                  <a:srgbClr val="7E7E7E"/>
                </a:solidFill>
                <a:latin typeface="Calibri" panose="020F0502020204030204" pitchFamily="34" charset="0"/>
              </a:rPr>
              <a:t>that are </a:t>
            </a:r>
            <a:r>
              <a:rPr lang="en-US" sz="1800" dirty="0">
                <a:solidFill>
                  <a:srgbClr val="7E7E7E"/>
                </a:solidFill>
                <a:latin typeface="Calibri" panose="020F0502020204030204" pitchFamily="34" charset="0"/>
              </a:rPr>
              <a:t>exacerbated by the design and practices of commercial social media platform operators. </a:t>
            </a:r>
          </a:p>
          <a:p>
            <a:pPr indent="-285750">
              <a:lnSpc>
                <a:spcPts val="1920"/>
              </a:lnSpc>
            </a:pPr>
            <a:endParaRPr lang="en-US" sz="1800" dirty="0">
              <a:solidFill>
                <a:srgbClr val="7E7E7E"/>
              </a:solidFill>
              <a:latin typeface="Calibri" panose="020F0502020204030204" pitchFamily="34" charset="0"/>
            </a:endParaRPr>
          </a:p>
          <a:p>
            <a:pPr indent="-285750">
              <a:lnSpc>
                <a:spcPts val="1920"/>
              </a:lnSpc>
            </a:pPr>
            <a:r>
              <a:rPr lang="en-US" sz="1800" b="1" dirty="0">
                <a:solidFill>
                  <a:schemeClr val="bg1">
                    <a:lumMod val="50000"/>
                  </a:schemeClr>
                </a:solidFill>
                <a:latin typeface="Calibri" panose="020F0502020204030204" pitchFamily="34" charset="0"/>
              </a:rPr>
              <a:t>Recommendations </a:t>
            </a:r>
            <a:r>
              <a:rPr lang="en-US" sz="1800" b="1" dirty="0" smtClean="0">
                <a:solidFill>
                  <a:schemeClr val="bg1">
                    <a:lumMod val="50000"/>
                  </a:schemeClr>
                </a:solidFill>
                <a:latin typeface="Calibri" panose="020F0502020204030204" pitchFamily="34" charset="0"/>
              </a:rPr>
              <a:t>for social media network companies address </a:t>
            </a:r>
            <a:r>
              <a:rPr lang="en-US" sz="1800" b="1" dirty="0">
                <a:solidFill>
                  <a:schemeClr val="bg1">
                    <a:lumMod val="50000"/>
                  </a:schemeClr>
                </a:solidFill>
                <a:latin typeface="Calibri" panose="020F0502020204030204" pitchFamily="34" charset="0"/>
              </a:rPr>
              <a:t>these </a:t>
            </a:r>
            <a:r>
              <a:rPr lang="en-US" sz="1800" b="1" dirty="0" smtClean="0">
                <a:solidFill>
                  <a:schemeClr val="bg1">
                    <a:lumMod val="50000"/>
                  </a:schemeClr>
                </a:solidFill>
                <a:latin typeface="Calibri" panose="020F0502020204030204" pitchFamily="34" charset="0"/>
              </a:rPr>
              <a:t>trends:</a:t>
            </a:r>
          </a:p>
          <a:p>
            <a:pPr marL="274320" indent="-285750">
              <a:lnSpc>
                <a:spcPts val="1920"/>
              </a:lnSpc>
              <a:buFont typeface="Arial" panose="020B0604020202020204" pitchFamily="34" charset="0"/>
              <a:buChar char="•"/>
            </a:pPr>
            <a:r>
              <a:rPr lang="en-US" sz="1800" dirty="0" smtClean="0">
                <a:solidFill>
                  <a:srgbClr val="7E7E7E"/>
                </a:solidFill>
                <a:latin typeface="Calibri" panose="020F0502020204030204" pitchFamily="34" charset="0"/>
              </a:rPr>
              <a:t>Segregation</a:t>
            </a:r>
          </a:p>
          <a:p>
            <a:pPr marL="274320" indent="-285750">
              <a:lnSpc>
                <a:spcPts val="1920"/>
              </a:lnSpc>
              <a:buFont typeface="Arial" panose="020B0604020202020204" pitchFamily="34" charset="0"/>
              <a:buChar char="•"/>
            </a:pPr>
            <a:r>
              <a:rPr lang="en-US" sz="1800" dirty="0" smtClean="0">
                <a:solidFill>
                  <a:srgbClr val="7E7E7E"/>
                </a:solidFill>
                <a:latin typeface="Calibri" panose="020F0502020204030204" pitchFamily="34" charset="0"/>
              </a:rPr>
              <a:t>Lack of meaningful conversation, linked to repeating posts</a:t>
            </a:r>
          </a:p>
          <a:p>
            <a:pPr marL="274320" indent="-285750">
              <a:lnSpc>
                <a:spcPts val="1920"/>
              </a:lnSpc>
              <a:buFont typeface="Arial" panose="020B0604020202020204" pitchFamily="34" charset="0"/>
              <a:buChar char="•"/>
            </a:pPr>
            <a:r>
              <a:rPr lang="en-US" sz="1800" dirty="0" smtClean="0">
                <a:solidFill>
                  <a:srgbClr val="7E7E7E"/>
                </a:solidFill>
                <a:latin typeface="Calibri" panose="020F0502020204030204" pitchFamily="34" charset="0"/>
              </a:rPr>
              <a:t>Fake accounts</a:t>
            </a:r>
          </a:p>
          <a:p>
            <a:pPr marL="274320" indent="-285750">
              <a:lnSpc>
                <a:spcPts val="1920"/>
              </a:lnSpc>
              <a:buFont typeface="Arial" panose="020B0604020202020204" pitchFamily="34" charset="0"/>
              <a:buChar char="•"/>
            </a:pPr>
            <a:r>
              <a:rPr lang="en-US" sz="1800" dirty="0" smtClean="0">
                <a:solidFill>
                  <a:srgbClr val="7E7E7E"/>
                </a:solidFill>
                <a:latin typeface="Calibri" panose="020F0502020204030204" pitchFamily="34" charset="0"/>
              </a:rPr>
              <a:t>Lack of transparency, linked to algorithms, dark advertising and dark campaigns</a:t>
            </a:r>
          </a:p>
          <a:p>
            <a:pPr marL="274320" indent="-285750">
              <a:lnSpc>
                <a:spcPts val="1920"/>
              </a:lnSpc>
              <a:buFont typeface="Arial" panose="020B0604020202020204" pitchFamily="34" charset="0"/>
              <a:buChar char="•"/>
            </a:pPr>
            <a:r>
              <a:rPr lang="en-US" sz="1800" dirty="0" smtClean="0">
                <a:solidFill>
                  <a:srgbClr val="7E7E7E"/>
                </a:solidFill>
                <a:latin typeface="Calibri" panose="020F0502020204030204" pitchFamily="34" charset="0"/>
              </a:rPr>
              <a:t>Echo chambers</a:t>
            </a:r>
          </a:p>
          <a:p>
            <a:pPr indent="-285750">
              <a:lnSpc>
                <a:spcPts val="1920"/>
              </a:lnSpc>
            </a:pPr>
            <a:endParaRPr lang="en-US" sz="1800" dirty="0" smtClean="0">
              <a:solidFill>
                <a:srgbClr val="7E7E7E"/>
              </a:solidFill>
              <a:latin typeface="Calibri" panose="020F0502020204030204" pitchFamily="34" charset="0"/>
            </a:endParaRPr>
          </a:p>
          <a:p>
            <a:pPr indent="-285750">
              <a:lnSpc>
                <a:spcPts val="1920"/>
              </a:lnSpc>
            </a:pPr>
            <a:endParaRPr lang="en-US" sz="1800" dirty="0">
              <a:solidFill>
                <a:srgbClr val="7E7E7E"/>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r>
              <a:rPr lang="en-US" b="1" dirty="0" smtClean="0">
                <a:solidFill>
                  <a:srgbClr val="243049"/>
                </a:solidFill>
              </a:rPr>
              <a:t>Some background on segregation</a:t>
            </a:r>
            <a:endParaRPr lang="en-US" b="1" dirty="0">
              <a:solidFill>
                <a:srgbClr val="243049"/>
              </a:solidFill>
            </a:endParaRPr>
          </a:p>
        </p:txBody>
      </p:sp>
      <p:sp>
        <p:nvSpPr>
          <p:cNvPr id="184" name="Shape 184"/>
          <p:cNvSpPr txBox="1">
            <a:spLocks noGrp="1"/>
          </p:cNvSpPr>
          <p:nvPr>
            <p:ph type="body" idx="1"/>
          </p:nvPr>
        </p:nvSpPr>
        <p:spPr>
          <a:xfrm>
            <a:off x="838200" y="1838118"/>
            <a:ext cx="10301654" cy="4496007"/>
          </a:xfrm>
          <a:prstGeom prst="rect">
            <a:avLst/>
          </a:prstGeom>
        </p:spPr>
        <p:txBody>
          <a:bodyPr lIns="91425" tIns="91425" rIns="91425" bIns="91425" anchor="t" anchorCtr="0">
            <a:noAutofit/>
          </a:bodyPr>
          <a:lstStyle/>
          <a:p>
            <a:pPr marL="0" lvl="2" indent="0">
              <a:lnSpc>
                <a:spcPts val="1920"/>
              </a:lnSpc>
              <a:spcBef>
                <a:spcPts val="0"/>
              </a:spcBef>
              <a:buNone/>
            </a:pPr>
            <a:r>
              <a:rPr lang="en-US" sz="2400" b="1" dirty="0" smtClean="0">
                <a:solidFill>
                  <a:schemeClr val="bg1">
                    <a:lumMod val="50000"/>
                  </a:schemeClr>
                </a:solidFill>
              </a:rPr>
              <a:t>Echo chamber</a:t>
            </a:r>
            <a:r>
              <a:rPr lang="en-US" sz="1800" dirty="0" smtClean="0">
                <a:solidFill>
                  <a:schemeClr val="bg1">
                    <a:lumMod val="50000"/>
                  </a:schemeClr>
                </a:solidFill>
              </a:rPr>
              <a:t>: </a:t>
            </a:r>
            <a:r>
              <a:rPr lang="en-US" sz="1800" b="1" dirty="0" smtClean="0">
                <a:solidFill>
                  <a:schemeClr val="bg1">
                    <a:lumMod val="50000"/>
                  </a:schemeClr>
                </a:solidFill>
              </a:rPr>
              <a:t>Our research finds that “cross-sharing” from opposed views is minimal</a:t>
            </a:r>
            <a:r>
              <a:rPr lang="en-US" sz="1800" dirty="0" smtClean="0">
                <a:solidFill>
                  <a:schemeClr val="bg1">
                    <a:lumMod val="50000"/>
                  </a:schemeClr>
                </a:solidFill>
              </a:rPr>
              <a:t>. Users subscribing to a specific political orientation neither share nor encounter views they do not agree with. Through this phenomenon </a:t>
            </a:r>
            <a:r>
              <a:rPr lang="mr-IN" sz="1800" dirty="0">
                <a:solidFill>
                  <a:schemeClr val="bg1">
                    <a:lumMod val="50000"/>
                  </a:schemeClr>
                </a:solidFill>
              </a:rPr>
              <a:t>–</a:t>
            </a:r>
            <a:r>
              <a:rPr lang="en-US" sz="1800" dirty="0" smtClean="0">
                <a:solidFill>
                  <a:schemeClr val="bg1">
                    <a:lumMod val="50000"/>
                  </a:schemeClr>
                </a:solidFill>
              </a:rPr>
              <a:t> also called the echo chamber </a:t>
            </a:r>
            <a:r>
              <a:rPr lang="mr-IN" sz="1800" dirty="0">
                <a:solidFill>
                  <a:schemeClr val="bg1">
                    <a:lumMod val="50000"/>
                  </a:schemeClr>
                </a:solidFill>
              </a:rPr>
              <a:t>–</a:t>
            </a:r>
            <a:r>
              <a:rPr lang="en-US" sz="1800" dirty="0" smtClean="0">
                <a:solidFill>
                  <a:schemeClr val="bg1">
                    <a:lumMod val="50000"/>
                  </a:schemeClr>
                </a:solidFill>
              </a:rPr>
              <a:t> users fortify and escalate their beliefs, and encounter only like-minded others. </a:t>
            </a:r>
          </a:p>
          <a:p>
            <a:pPr marL="0" lvl="2" indent="0" rtl="0">
              <a:lnSpc>
                <a:spcPts val="1920"/>
              </a:lnSpc>
              <a:spcBef>
                <a:spcPts val="0"/>
              </a:spcBef>
              <a:buSzPct val="100000"/>
              <a:buNone/>
            </a:pPr>
            <a:endParaRPr lang="en-US" sz="1800" dirty="0">
              <a:solidFill>
                <a:schemeClr val="bg1">
                  <a:lumMod val="50000"/>
                </a:schemeClr>
              </a:solidFill>
            </a:endParaRPr>
          </a:p>
          <a:p>
            <a:pPr marL="0" lvl="2" indent="0" rtl="0">
              <a:lnSpc>
                <a:spcPts val="1920"/>
              </a:lnSpc>
              <a:spcBef>
                <a:spcPts val="0"/>
              </a:spcBef>
              <a:buSzPct val="100000"/>
              <a:buNone/>
            </a:pPr>
            <a:r>
              <a:rPr lang="en-US" sz="2400" b="1" dirty="0" smtClean="0">
                <a:solidFill>
                  <a:schemeClr val="bg1">
                    <a:lumMod val="50000"/>
                  </a:schemeClr>
                </a:solidFill>
              </a:rPr>
              <a:t>Business interests</a:t>
            </a:r>
            <a:r>
              <a:rPr lang="en-US" sz="1800" dirty="0" smtClean="0">
                <a:solidFill>
                  <a:schemeClr val="bg1">
                    <a:lumMod val="50000"/>
                  </a:schemeClr>
                </a:solidFill>
              </a:rPr>
              <a:t>: </a:t>
            </a:r>
            <a:r>
              <a:rPr lang="en-US" sz="1800" dirty="0">
                <a:solidFill>
                  <a:schemeClr val="bg1">
                    <a:lumMod val="50000"/>
                  </a:schemeClr>
                </a:solidFill>
              </a:rPr>
              <a:t>The echo chamber </a:t>
            </a:r>
            <a:r>
              <a:rPr lang="en-US" sz="1800" dirty="0" smtClean="0">
                <a:solidFill>
                  <a:schemeClr val="bg1">
                    <a:lumMod val="50000"/>
                  </a:schemeClr>
                </a:solidFill>
              </a:rPr>
              <a:t>problem is </a:t>
            </a:r>
            <a:r>
              <a:rPr lang="en-US" sz="1800" dirty="0">
                <a:solidFill>
                  <a:schemeClr val="bg1">
                    <a:lumMod val="50000"/>
                  </a:schemeClr>
                </a:solidFill>
              </a:rPr>
              <a:t>aggravated by the social network platform features and functions. </a:t>
            </a:r>
            <a:r>
              <a:rPr lang="en-US" sz="1800" dirty="0" smtClean="0">
                <a:solidFill>
                  <a:schemeClr val="bg1">
                    <a:lumMod val="50000"/>
                  </a:schemeClr>
                </a:solidFill>
              </a:rPr>
              <a:t>Platforms are businesses and their business interest </a:t>
            </a:r>
            <a:r>
              <a:rPr lang="en-US" sz="1800" dirty="0">
                <a:solidFill>
                  <a:schemeClr val="bg1">
                    <a:lumMod val="50000"/>
                  </a:schemeClr>
                </a:solidFill>
              </a:rPr>
              <a:t>is to maximize the time people spend on their sites </a:t>
            </a:r>
            <a:r>
              <a:rPr lang="mr-IN" sz="1800" dirty="0">
                <a:solidFill>
                  <a:schemeClr val="bg1">
                    <a:lumMod val="50000"/>
                  </a:schemeClr>
                </a:solidFill>
              </a:rPr>
              <a:t>–</a:t>
            </a:r>
            <a:r>
              <a:rPr lang="en-US" sz="1800" dirty="0">
                <a:solidFill>
                  <a:schemeClr val="bg1">
                    <a:lumMod val="50000"/>
                  </a:schemeClr>
                </a:solidFill>
              </a:rPr>
              <a:t> not </a:t>
            </a:r>
            <a:r>
              <a:rPr lang="en-US" sz="1800" dirty="0" smtClean="0">
                <a:solidFill>
                  <a:schemeClr val="bg1">
                    <a:lumMod val="50000"/>
                  </a:schemeClr>
                </a:solidFill>
              </a:rPr>
              <a:t>ensuring </a:t>
            </a:r>
            <a:r>
              <a:rPr lang="en-US" sz="1800" dirty="0">
                <a:solidFill>
                  <a:schemeClr val="bg1">
                    <a:lumMod val="50000"/>
                  </a:schemeClr>
                </a:solidFill>
              </a:rPr>
              <a:t>the common ground required for the democratic process. Platforms have no interest in exposing users to content that is incongruent or </a:t>
            </a:r>
            <a:r>
              <a:rPr lang="en-US" sz="1800" dirty="0" smtClean="0">
                <a:solidFill>
                  <a:schemeClr val="bg1">
                    <a:lumMod val="50000"/>
                  </a:schemeClr>
                </a:solidFill>
              </a:rPr>
              <a:t>counters </a:t>
            </a:r>
            <a:r>
              <a:rPr lang="en-US" sz="1800" dirty="0">
                <a:solidFill>
                  <a:schemeClr val="bg1">
                    <a:lumMod val="50000"/>
                  </a:schemeClr>
                </a:solidFill>
              </a:rPr>
              <a:t>their beliefs. Algorithmic news feeds, segmentations and targeting ensure users remain within walled gardens. They remain unaware of public discourse at large and are being served a filtered </a:t>
            </a:r>
            <a:r>
              <a:rPr lang="en-US" sz="1800" dirty="0" smtClean="0">
                <a:solidFill>
                  <a:schemeClr val="bg1">
                    <a:lumMod val="50000"/>
                  </a:schemeClr>
                </a:solidFill>
              </a:rPr>
              <a:t>view. </a:t>
            </a:r>
            <a:endParaRPr lang="en-US" sz="1800" dirty="0">
              <a:solidFill>
                <a:schemeClr val="bg1">
                  <a:lumMod val="50000"/>
                </a:schemeClr>
              </a:solidFill>
            </a:endParaRPr>
          </a:p>
          <a:p>
            <a:pPr marL="0" lvl="2" indent="0" rtl="0">
              <a:lnSpc>
                <a:spcPts val="1920"/>
              </a:lnSpc>
              <a:spcBef>
                <a:spcPts val="0"/>
              </a:spcBef>
              <a:buSzPct val="100000"/>
              <a:buNone/>
            </a:pPr>
            <a:endParaRPr lang="en-US" sz="1800" dirty="0">
              <a:solidFill>
                <a:schemeClr val="bg1">
                  <a:lumMod val="50000"/>
                </a:schemeClr>
              </a:solidFill>
            </a:endParaRPr>
          </a:p>
          <a:p>
            <a:pPr marL="0" lvl="2" indent="0" rtl="0">
              <a:lnSpc>
                <a:spcPts val="1920"/>
              </a:lnSpc>
              <a:spcBef>
                <a:spcPts val="0"/>
              </a:spcBef>
              <a:buSzPct val="100000"/>
              <a:buNone/>
            </a:pPr>
            <a:r>
              <a:rPr lang="en-US" sz="2400" b="1" dirty="0" smtClean="0">
                <a:solidFill>
                  <a:schemeClr val="bg1">
                    <a:lumMod val="50000"/>
                  </a:schemeClr>
                </a:solidFill>
              </a:rPr>
              <a:t>No visibility of others</a:t>
            </a:r>
            <a:r>
              <a:rPr lang="en-US" sz="1800" dirty="0" smtClean="0">
                <a:solidFill>
                  <a:schemeClr val="bg1">
                    <a:lumMod val="50000"/>
                  </a:schemeClr>
                </a:solidFill>
              </a:rPr>
              <a:t>: The </a:t>
            </a:r>
            <a:r>
              <a:rPr lang="en-US" sz="1800" dirty="0">
                <a:solidFill>
                  <a:schemeClr val="bg1">
                    <a:lumMod val="50000"/>
                  </a:schemeClr>
                </a:solidFill>
              </a:rPr>
              <a:t>social media landscape </a:t>
            </a:r>
            <a:r>
              <a:rPr lang="en-US" sz="1800" dirty="0" smtClean="0">
                <a:solidFill>
                  <a:schemeClr val="bg1">
                    <a:lumMod val="50000"/>
                  </a:schemeClr>
                </a:solidFill>
              </a:rPr>
              <a:t>revealed </a:t>
            </a:r>
            <a:r>
              <a:rPr lang="en-US" sz="1800" dirty="0">
                <a:solidFill>
                  <a:schemeClr val="bg1">
                    <a:lumMod val="50000"/>
                  </a:schemeClr>
                </a:solidFill>
              </a:rPr>
              <a:t>by this research holds several separate communities that have no visibility of each other’s topics, problems, issues or arguments. </a:t>
            </a:r>
            <a:r>
              <a:rPr lang="en-US" sz="1800" dirty="0" smtClean="0">
                <a:solidFill>
                  <a:schemeClr val="bg1">
                    <a:lumMod val="50000"/>
                  </a:schemeClr>
                </a:solidFill>
              </a:rPr>
              <a:t>The features </a:t>
            </a:r>
            <a:r>
              <a:rPr lang="en-US" sz="1800" dirty="0">
                <a:solidFill>
                  <a:schemeClr val="bg1">
                    <a:lumMod val="50000"/>
                  </a:schemeClr>
                </a:solidFill>
              </a:rPr>
              <a:t>and functions </a:t>
            </a:r>
            <a:r>
              <a:rPr lang="en-US" sz="1800" dirty="0" smtClean="0">
                <a:solidFill>
                  <a:schemeClr val="bg1">
                    <a:lumMod val="50000"/>
                  </a:schemeClr>
                </a:solidFill>
              </a:rPr>
              <a:t>of social media platforms results in these </a:t>
            </a:r>
            <a:r>
              <a:rPr lang="en-US" sz="1800" dirty="0">
                <a:solidFill>
                  <a:schemeClr val="bg1">
                    <a:lumMod val="50000"/>
                  </a:schemeClr>
                </a:solidFill>
              </a:rPr>
              <a:t>communities </a:t>
            </a:r>
            <a:r>
              <a:rPr lang="en-US" sz="1800" dirty="0" smtClean="0">
                <a:solidFill>
                  <a:schemeClr val="bg1">
                    <a:lumMod val="50000"/>
                  </a:schemeClr>
                </a:solidFill>
              </a:rPr>
              <a:t>becoming </a:t>
            </a:r>
            <a:r>
              <a:rPr lang="en-US" sz="1800" dirty="0">
                <a:solidFill>
                  <a:schemeClr val="bg1">
                    <a:lumMod val="50000"/>
                  </a:schemeClr>
                </a:solidFill>
              </a:rPr>
              <a:t>segregated. </a:t>
            </a:r>
            <a:r>
              <a:rPr lang="en-US" sz="1800" b="1" dirty="0">
                <a:solidFill>
                  <a:schemeClr val="bg1">
                    <a:lumMod val="50000"/>
                  </a:schemeClr>
                </a:solidFill>
              </a:rPr>
              <a:t>Partitioning of users serves business </a:t>
            </a:r>
            <a:r>
              <a:rPr lang="en-US" sz="1800" b="1" dirty="0" smtClean="0">
                <a:solidFill>
                  <a:schemeClr val="bg1">
                    <a:lumMod val="50000"/>
                  </a:schemeClr>
                </a:solidFill>
              </a:rPr>
              <a:t>interests and </a:t>
            </a:r>
            <a:r>
              <a:rPr lang="en-US" sz="1800" b="1" dirty="0">
                <a:solidFill>
                  <a:schemeClr val="bg1">
                    <a:lumMod val="50000"/>
                  </a:schemeClr>
                </a:solidFill>
              </a:rPr>
              <a:t>not </a:t>
            </a:r>
            <a:r>
              <a:rPr lang="en-US" sz="1800" b="1" dirty="0" smtClean="0">
                <a:solidFill>
                  <a:schemeClr val="bg1">
                    <a:lumMod val="50000"/>
                  </a:schemeClr>
                </a:solidFill>
              </a:rPr>
              <a:t>the public interest</a:t>
            </a:r>
            <a:r>
              <a:rPr lang="en-US" sz="1800" dirty="0" smtClean="0">
                <a:solidFill>
                  <a:schemeClr val="bg1">
                    <a:lumMod val="50000"/>
                  </a:schemeClr>
                </a:solidFill>
              </a:rPr>
              <a:t>. </a:t>
            </a:r>
            <a:endParaRPr sz="1800" dirty="0">
              <a:solidFill>
                <a:schemeClr val="bg1">
                  <a:lumMod val="50000"/>
                </a:schemeClr>
              </a:solidFill>
            </a:endParaRPr>
          </a:p>
        </p:txBody>
      </p:sp>
      <p:sp>
        <p:nvSpPr>
          <p:cNvPr id="5" name="Rectangle 4">
            <a:extLst>
              <a:ext uri="{FF2B5EF4-FFF2-40B4-BE49-F238E27FC236}">
                <a16:creationId xmlns:a16="http://schemas.microsoft.com/office/drawing/2014/main" xmlns="" id="{51E259AD-B5CA-4B0F-937F-1615D152FA1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375916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49086" y="384742"/>
            <a:ext cx="10609489" cy="1325700"/>
          </a:xfrm>
          <a:prstGeom prst="rect">
            <a:avLst/>
          </a:prstGeom>
        </p:spPr>
        <p:txBody>
          <a:bodyPr lIns="91425" tIns="91425" rIns="91425" bIns="91425" anchor="ctr" anchorCtr="0">
            <a:noAutofit/>
          </a:bodyPr>
          <a:lstStyle/>
          <a:p>
            <a:pPr lvl="0">
              <a:buSzPct val="25000"/>
            </a:pPr>
            <a:r>
              <a:rPr lang="en-US" b="1" dirty="0">
                <a:solidFill>
                  <a:srgbClr val="243049"/>
                </a:solidFill>
              </a:rPr>
              <a:t>E</a:t>
            </a:r>
            <a:r>
              <a:rPr lang="en-US" b="1" dirty="0" smtClean="0">
                <a:solidFill>
                  <a:srgbClr val="243049"/>
                </a:solidFill>
              </a:rPr>
              <a:t>ncourage meaningful conversations</a:t>
            </a:r>
            <a:endParaRPr lang="en-US" b="1" dirty="0">
              <a:solidFill>
                <a:srgbClr val="243049"/>
              </a:solidFill>
            </a:endParaRPr>
          </a:p>
        </p:txBody>
      </p:sp>
      <p:sp>
        <p:nvSpPr>
          <p:cNvPr id="191" name="Shape 191"/>
          <p:cNvSpPr txBox="1">
            <a:spLocks noGrp="1"/>
          </p:cNvSpPr>
          <p:nvPr>
            <p:ph type="body" idx="1"/>
          </p:nvPr>
        </p:nvSpPr>
        <p:spPr>
          <a:xfrm>
            <a:off x="849087" y="1555572"/>
            <a:ext cx="5170714" cy="4038601"/>
          </a:xfrm>
          <a:prstGeom prst="rect">
            <a:avLst/>
          </a:prstGeom>
        </p:spPr>
        <p:txBody>
          <a:bodyPr lIns="91425" tIns="91425" rIns="91425" bIns="91425" anchor="t" anchorCtr="0">
            <a:noAutofit/>
          </a:bodyPr>
          <a:lstStyle/>
          <a:p>
            <a:pPr marL="63000" indent="0">
              <a:lnSpc>
                <a:spcPts val="1920"/>
              </a:lnSpc>
              <a:spcBef>
                <a:spcPts val="0"/>
              </a:spcBef>
              <a:buNone/>
            </a:pPr>
            <a:r>
              <a:rPr lang="en-US" sz="1800" dirty="0">
                <a:solidFill>
                  <a:srgbClr val="7E7E7E"/>
                </a:solidFill>
              </a:rPr>
              <a:t>Insights into the sharing and discussion </a:t>
            </a:r>
            <a:r>
              <a:rPr lang="en-US" sz="1800" dirty="0" err="1">
                <a:solidFill>
                  <a:srgbClr val="7E7E7E"/>
                </a:solidFill>
              </a:rPr>
              <a:t>behaviour</a:t>
            </a:r>
            <a:r>
              <a:rPr lang="en-US" sz="1800" dirty="0">
                <a:solidFill>
                  <a:srgbClr val="7E7E7E"/>
                </a:solidFill>
              </a:rPr>
              <a:t> of social media users point towards the limited role of genuine discussion and debate between different communities. The vast majority of conversations follow a battlefield logic, with communities intent to dominate the public discourse and humiliate each other instead of engaging in consensus seeking conversations. </a:t>
            </a:r>
          </a:p>
          <a:p>
            <a:pPr marL="63000" indent="0">
              <a:lnSpc>
                <a:spcPts val="1920"/>
              </a:lnSpc>
              <a:spcBef>
                <a:spcPts val="0"/>
              </a:spcBef>
              <a:buNone/>
            </a:pPr>
            <a:endParaRPr lang="en-US" sz="1800" dirty="0">
              <a:solidFill>
                <a:srgbClr val="7E7E7E"/>
              </a:solidFill>
            </a:endParaRPr>
          </a:p>
          <a:p>
            <a:pPr marL="63000" indent="0">
              <a:lnSpc>
                <a:spcPts val="1920"/>
              </a:lnSpc>
              <a:spcBef>
                <a:spcPts val="0"/>
              </a:spcBef>
              <a:buNone/>
            </a:pPr>
            <a:r>
              <a:rPr lang="en-US" sz="1800" dirty="0">
                <a:solidFill>
                  <a:srgbClr val="7E7E7E"/>
                </a:solidFill>
              </a:rPr>
              <a:t>Users can participate in discussions with minimal effort, by repeating messages without engaging with the content. Platform’s functionality encourages sharing without the addition of personal opinion or meaning. This </a:t>
            </a:r>
            <a:r>
              <a:rPr lang="en-US" sz="1800" dirty="0" smtClean="0">
                <a:solidFill>
                  <a:srgbClr val="7E7E7E"/>
                </a:solidFill>
              </a:rPr>
              <a:t>behaviour </a:t>
            </a:r>
            <a:r>
              <a:rPr lang="en-US" sz="1800" dirty="0">
                <a:solidFill>
                  <a:srgbClr val="7E7E7E"/>
                </a:solidFill>
              </a:rPr>
              <a:t>crowds out genuine debate and is barrier to meaningful conversations. </a:t>
            </a:r>
            <a:endParaRPr lang="en-US" sz="1800" dirty="0" smtClean="0">
              <a:solidFill>
                <a:srgbClr val="7E7E7E"/>
              </a:solidFill>
            </a:endParaRPr>
          </a:p>
          <a:p>
            <a:pPr marL="63000" indent="0">
              <a:lnSpc>
                <a:spcPts val="1920"/>
              </a:lnSpc>
              <a:spcBef>
                <a:spcPts val="0"/>
              </a:spcBef>
              <a:buNone/>
            </a:pPr>
            <a:endParaRPr lang="en-US" sz="1800" b="1" dirty="0">
              <a:solidFill>
                <a:srgbClr val="7E7E7E"/>
              </a:solidFill>
            </a:endParaRPr>
          </a:p>
          <a:p>
            <a:pPr lvl="1" indent="-165600">
              <a:lnSpc>
                <a:spcPts val="1920"/>
              </a:lnSpc>
              <a:spcBef>
                <a:spcPts val="0"/>
              </a:spcBef>
            </a:pPr>
            <a:endParaRPr lang="en-US" sz="1800" dirty="0">
              <a:solidFill>
                <a:srgbClr val="7E7E7E"/>
              </a:solidFill>
            </a:endParaRPr>
          </a:p>
        </p:txBody>
      </p:sp>
      <p:sp>
        <p:nvSpPr>
          <p:cNvPr id="5" name="Rectangle 4">
            <a:extLst>
              <a:ext uri="{FF2B5EF4-FFF2-40B4-BE49-F238E27FC236}">
                <a16:creationId xmlns:a16="http://schemas.microsoft.com/office/drawing/2014/main" xmlns="" id="{3265F0E7-339E-4C32-84C2-BC6BFC00C38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Rectangle 1"/>
          <p:cNvSpPr/>
          <p:nvPr/>
        </p:nvSpPr>
        <p:spPr>
          <a:xfrm>
            <a:off x="6200775" y="1555572"/>
            <a:ext cx="5438775" cy="4829527"/>
          </a:xfrm>
          <a:prstGeom prst="rect">
            <a:avLst/>
          </a:prstGeom>
        </p:spPr>
        <p:txBody>
          <a:bodyPr wrap="square">
            <a:spAutoFit/>
          </a:bodyPr>
          <a:lstStyle/>
          <a:p>
            <a:pPr lvl="1" indent="-165600">
              <a:buSzPct val="100000"/>
            </a:pPr>
            <a:r>
              <a:rPr lang="en-US" sz="2400" b="1" dirty="0">
                <a:solidFill>
                  <a:srgbClr val="7E7E7E"/>
                </a:solidFill>
                <a:latin typeface="Calibri" panose="020F0502020204030204" pitchFamily="34" charset="0"/>
              </a:rPr>
              <a:t>More than half of the entire discourse is </a:t>
            </a:r>
            <a:r>
              <a:rPr lang="en-US" sz="2400" b="1" dirty="0" smtClean="0">
                <a:solidFill>
                  <a:srgbClr val="7E7E7E"/>
                </a:solidFill>
                <a:latin typeface="Calibri" panose="020F0502020204030204" pitchFamily="34" charset="0"/>
              </a:rPr>
              <a:t> </a:t>
            </a:r>
          </a:p>
          <a:p>
            <a:pPr lvl="1" indent="-165600">
              <a:buSzPct val="100000"/>
            </a:pPr>
            <a:r>
              <a:rPr lang="en-US" sz="2400" b="1" dirty="0" smtClean="0">
                <a:solidFill>
                  <a:srgbClr val="7E7E7E"/>
                </a:solidFill>
                <a:latin typeface="Calibri" panose="020F0502020204030204" pitchFamily="34" charset="0"/>
              </a:rPr>
              <a:t>made </a:t>
            </a:r>
            <a:r>
              <a:rPr lang="en-US" sz="2400" b="1" dirty="0">
                <a:solidFill>
                  <a:srgbClr val="7E7E7E"/>
                </a:solidFill>
                <a:latin typeface="Calibri" panose="020F0502020204030204" pitchFamily="34" charset="0"/>
              </a:rPr>
              <a:t>up of shared news articles without personal opinions. </a:t>
            </a:r>
          </a:p>
          <a:p>
            <a:pPr lvl="1" indent="-165600">
              <a:lnSpc>
                <a:spcPts val="1920"/>
              </a:lnSpc>
              <a:buSzPct val="100000"/>
            </a:pPr>
            <a:endParaRPr lang="en-US" sz="1800" b="1" cap="all" dirty="0" smtClean="0">
              <a:solidFill>
                <a:schemeClr val="accent1">
                  <a:lumMod val="75000"/>
                </a:schemeClr>
              </a:solidFill>
              <a:latin typeface="Calibri" panose="020F0502020204030204" pitchFamily="34" charset="0"/>
            </a:endParaRPr>
          </a:p>
          <a:p>
            <a:pPr lvl="1" indent="-165600">
              <a:lnSpc>
                <a:spcPts val="1920"/>
              </a:lnSpc>
              <a:buSzPct val="100000"/>
            </a:pPr>
            <a:r>
              <a:rPr lang="en-US" sz="1800" b="1" cap="all" dirty="0" smtClean="0">
                <a:solidFill>
                  <a:schemeClr val="accent1">
                    <a:lumMod val="75000"/>
                  </a:schemeClr>
                </a:solidFill>
                <a:latin typeface="Calibri" panose="020F0502020204030204" pitchFamily="34" charset="0"/>
              </a:rPr>
              <a:t>Recommendations for social media platforms:</a:t>
            </a:r>
          </a:p>
          <a:p>
            <a:pPr lvl="1" indent="-165600">
              <a:lnSpc>
                <a:spcPts val="1920"/>
              </a:lnSpc>
              <a:buSzPct val="100000"/>
            </a:pPr>
            <a:endParaRPr lang="en-US" sz="1800" dirty="0">
              <a:solidFill>
                <a:srgbClr val="7E7E7E"/>
              </a:solidFill>
              <a:latin typeface="Calibri" panose="020F0502020204030204" pitchFamily="34" charset="0"/>
            </a:endParaRPr>
          </a:p>
          <a:p>
            <a:pPr marL="274320" lvl="1" indent="-285750">
              <a:lnSpc>
                <a:spcPts val="1920"/>
              </a:lnSpc>
              <a:spcAft>
                <a:spcPts val="1200"/>
              </a:spcAft>
              <a:buSzPct val="100000"/>
              <a:buFont typeface="Arial" panose="020B0604020202020204" pitchFamily="34" charset="0"/>
              <a:buChar char="•"/>
            </a:pPr>
            <a:r>
              <a:rPr lang="en-US" sz="1800" dirty="0" err="1" smtClean="0">
                <a:solidFill>
                  <a:srgbClr val="7E7E7E"/>
                </a:solidFill>
                <a:latin typeface="Calibri" panose="020F0502020204030204" pitchFamily="34" charset="0"/>
              </a:rPr>
              <a:t>Disincentivize</a:t>
            </a:r>
            <a:r>
              <a:rPr lang="en-US" sz="1800" dirty="0" smtClean="0">
                <a:solidFill>
                  <a:srgbClr val="7E7E7E"/>
                </a:solidFill>
                <a:latin typeface="Calibri" panose="020F0502020204030204" pitchFamily="34" charset="0"/>
              </a:rPr>
              <a:t> </a:t>
            </a:r>
            <a:r>
              <a:rPr lang="en-US" sz="1800" dirty="0">
                <a:solidFill>
                  <a:srgbClr val="7E7E7E"/>
                </a:solidFill>
                <a:latin typeface="Calibri" panose="020F0502020204030204" pitchFamily="34" charset="0"/>
              </a:rPr>
              <a:t>the </a:t>
            </a:r>
            <a:r>
              <a:rPr lang="en-US" sz="1800" dirty="0" smtClean="0">
                <a:solidFill>
                  <a:srgbClr val="7E7E7E"/>
                </a:solidFill>
                <a:latin typeface="Calibri" panose="020F0502020204030204" pitchFamily="34" charset="0"/>
              </a:rPr>
              <a:t>Repeat </a:t>
            </a:r>
            <a:r>
              <a:rPr lang="en-US" sz="1800" dirty="0">
                <a:solidFill>
                  <a:srgbClr val="7E7E7E"/>
                </a:solidFill>
                <a:latin typeface="Calibri" panose="020F0502020204030204" pitchFamily="34" charset="0"/>
              </a:rPr>
              <a:t>behaviour. </a:t>
            </a:r>
            <a:endParaRPr lang="en-US" sz="1800" dirty="0" smtClean="0">
              <a:solidFill>
                <a:srgbClr val="7E7E7E"/>
              </a:solidFill>
              <a:latin typeface="Calibri" panose="020F0502020204030204" pitchFamily="34" charset="0"/>
            </a:endParaRPr>
          </a:p>
          <a:p>
            <a:pPr marL="274320" lvl="1" indent="-285750">
              <a:lnSpc>
                <a:spcPts val="1920"/>
              </a:lnSpc>
              <a:spcAft>
                <a:spcPts val="1200"/>
              </a:spcAft>
              <a:buSzPct val="100000"/>
              <a:buFont typeface="Arial" panose="020B0604020202020204" pitchFamily="34" charset="0"/>
              <a:buChar char="•"/>
            </a:pPr>
            <a:r>
              <a:rPr lang="en-US" sz="1800" dirty="0" smtClean="0">
                <a:solidFill>
                  <a:srgbClr val="7E7E7E"/>
                </a:solidFill>
                <a:latin typeface="Calibri" panose="020F0502020204030204" pitchFamily="34" charset="0"/>
              </a:rPr>
              <a:t>Encourage users </a:t>
            </a:r>
            <a:r>
              <a:rPr lang="en-US" sz="1800" dirty="0">
                <a:solidFill>
                  <a:srgbClr val="7E7E7E"/>
                </a:solidFill>
                <a:latin typeface="Calibri" panose="020F0502020204030204" pitchFamily="34" charset="0"/>
              </a:rPr>
              <a:t>to engage with content and share their personal opinions and experiences. </a:t>
            </a:r>
            <a:endParaRPr lang="en-US" sz="1800" dirty="0" smtClean="0">
              <a:solidFill>
                <a:srgbClr val="7E7E7E"/>
              </a:solidFill>
              <a:latin typeface="Calibri" panose="020F0502020204030204" pitchFamily="34" charset="0"/>
            </a:endParaRPr>
          </a:p>
          <a:p>
            <a:pPr marL="274320" lvl="1" indent="-285750">
              <a:lnSpc>
                <a:spcPts val="1920"/>
              </a:lnSpc>
              <a:spcAft>
                <a:spcPts val="1200"/>
              </a:spcAft>
              <a:buSzPct val="100000"/>
              <a:buFont typeface="Arial" panose="020B0604020202020204" pitchFamily="34" charset="0"/>
              <a:buChar char="•"/>
            </a:pPr>
            <a:r>
              <a:rPr lang="en-US" sz="1800" dirty="0" smtClean="0">
                <a:solidFill>
                  <a:srgbClr val="7E7E7E"/>
                </a:solidFill>
                <a:latin typeface="Calibri" panose="020F0502020204030204" pitchFamily="34" charset="0"/>
              </a:rPr>
              <a:t>Rank </a:t>
            </a:r>
            <a:r>
              <a:rPr lang="en-US" sz="1800" dirty="0">
                <a:solidFill>
                  <a:srgbClr val="7E7E7E"/>
                </a:solidFill>
                <a:latin typeface="Calibri" panose="020F0502020204030204" pitchFamily="34" charset="0"/>
              </a:rPr>
              <a:t>meaningful conversations higher and so contribute to a genuine public discourse instead of suppressing it. </a:t>
            </a:r>
            <a:endParaRPr lang="en-US" sz="1800" dirty="0" smtClean="0">
              <a:solidFill>
                <a:srgbClr val="7E7E7E"/>
              </a:solidFill>
              <a:latin typeface="Calibri" panose="020F0502020204030204" pitchFamily="34" charset="0"/>
            </a:endParaRPr>
          </a:p>
          <a:p>
            <a:pPr marL="274320" lvl="1" indent="-285750">
              <a:lnSpc>
                <a:spcPts val="1920"/>
              </a:lnSpc>
              <a:buSzPct val="100000"/>
              <a:buFont typeface="Arial" panose="020B0604020202020204" pitchFamily="34" charset="0"/>
              <a:buChar char="•"/>
            </a:pPr>
            <a:r>
              <a:rPr lang="en-US" sz="1800" dirty="0">
                <a:solidFill>
                  <a:srgbClr val="7E7E7E"/>
                </a:solidFill>
                <a:latin typeface="Calibri" panose="020F0502020204030204" pitchFamily="34" charset="0"/>
              </a:rPr>
              <a:t>Fight automated botnets. The Repeat behaviour is prone to manipulation by automated botnets, as no intelligence is needed to flood social media platforms with links to shared articles.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38200" y="419100"/>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b="1" dirty="0">
                <a:solidFill>
                  <a:srgbClr val="243049"/>
                </a:solidFill>
              </a:rPr>
              <a:t>E</a:t>
            </a:r>
            <a:r>
              <a:rPr lang="en-US" b="1" dirty="0" smtClean="0">
                <a:solidFill>
                  <a:srgbClr val="243049"/>
                </a:solidFill>
              </a:rPr>
              <a:t>liminate fake accounts</a:t>
            </a:r>
            <a:endParaRPr lang="en-US" b="1" dirty="0">
              <a:solidFill>
                <a:srgbClr val="243049"/>
              </a:solidFill>
            </a:endParaRPr>
          </a:p>
        </p:txBody>
      </p:sp>
      <p:sp>
        <p:nvSpPr>
          <p:cNvPr id="191" name="Shape 191"/>
          <p:cNvSpPr txBox="1">
            <a:spLocks noGrp="1"/>
          </p:cNvSpPr>
          <p:nvPr>
            <p:ph type="body" idx="1"/>
          </p:nvPr>
        </p:nvSpPr>
        <p:spPr>
          <a:xfrm>
            <a:off x="838200" y="1744800"/>
            <a:ext cx="4943475" cy="4651111"/>
          </a:xfrm>
          <a:prstGeom prst="rect">
            <a:avLst/>
          </a:prstGeom>
        </p:spPr>
        <p:txBody>
          <a:bodyPr lIns="91425" tIns="91425" rIns="91425" bIns="91425" anchor="t" anchorCtr="0">
            <a:noAutofit/>
          </a:bodyPr>
          <a:lstStyle/>
          <a:p>
            <a:pPr marL="63000" indent="0">
              <a:lnSpc>
                <a:spcPct val="100000"/>
              </a:lnSpc>
              <a:spcBef>
                <a:spcPts val="0"/>
              </a:spcBef>
              <a:buNone/>
            </a:pPr>
            <a:r>
              <a:rPr lang="en-US" sz="2400" b="1" dirty="0" smtClean="0">
                <a:solidFill>
                  <a:srgbClr val="7E7E7E"/>
                </a:solidFill>
              </a:rPr>
              <a:t>Conversations around political and social issues entail a high share of suspicious fake accounts. </a:t>
            </a:r>
            <a:r>
              <a:rPr lang="en-US" sz="1800" dirty="0" smtClean="0">
                <a:solidFill>
                  <a:srgbClr val="7E7E7E"/>
                </a:solidFill>
              </a:rPr>
              <a:t>The aim of these accounts is to drown out other voices.   </a:t>
            </a:r>
          </a:p>
          <a:p>
            <a:pPr marL="63000" indent="0">
              <a:lnSpc>
                <a:spcPts val="1920"/>
              </a:lnSpc>
              <a:spcBef>
                <a:spcPts val="0"/>
              </a:spcBef>
              <a:buNone/>
            </a:pPr>
            <a:endParaRPr lang="en-US" sz="1800" dirty="0" smtClean="0">
              <a:solidFill>
                <a:srgbClr val="7E7E7E"/>
              </a:solidFill>
            </a:endParaRPr>
          </a:p>
          <a:p>
            <a:pPr marL="63000" indent="0">
              <a:lnSpc>
                <a:spcPts val="1920"/>
              </a:lnSpc>
              <a:spcBef>
                <a:spcPts val="0"/>
              </a:spcBef>
              <a:buNone/>
            </a:pPr>
            <a:r>
              <a:rPr lang="en-US" sz="1800" dirty="0" smtClean="0">
                <a:solidFill>
                  <a:srgbClr val="7E7E7E"/>
                </a:solidFill>
              </a:rPr>
              <a:t>Automated </a:t>
            </a:r>
            <a:r>
              <a:rPr lang="en-US" sz="1800" b="1" dirty="0">
                <a:solidFill>
                  <a:srgbClr val="7E7E7E"/>
                </a:solidFill>
              </a:rPr>
              <a:t>botnets</a:t>
            </a:r>
            <a:r>
              <a:rPr lang="en-US" sz="1800" dirty="0">
                <a:solidFill>
                  <a:srgbClr val="7E7E7E"/>
                </a:solidFill>
              </a:rPr>
              <a:t> </a:t>
            </a:r>
            <a:r>
              <a:rPr lang="en-US" sz="1800" dirty="0" smtClean="0">
                <a:solidFill>
                  <a:srgbClr val="7E7E7E"/>
                </a:solidFill>
              </a:rPr>
              <a:t>are likely a driving factor behind the predominance of the Repeat behaviour in social media use. Accounts operated by botnets are disguised as authentic users. They are deployed to skew the conversation and project a false numerousness of individual users. </a:t>
            </a:r>
          </a:p>
          <a:p>
            <a:pPr marL="63000" indent="0">
              <a:lnSpc>
                <a:spcPts val="1920"/>
              </a:lnSpc>
              <a:spcBef>
                <a:spcPts val="0"/>
              </a:spcBef>
              <a:buNone/>
            </a:pPr>
            <a:endParaRPr lang="en-US" sz="1800" dirty="0" smtClean="0">
              <a:solidFill>
                <a:srgbClr val="7E7E7E"/>
              </a:solidFill>
            </a:endParaRPr>
          </a:p>
          <a:p>
            <a:pPr marL="63000" indent="0">
              <a:lnSpc>
                <a:spcPts val="1920"/>
              </a:lnSpc>
              <a:spcBef>
                <a:spcPts val="0"/>
              </a:spcBef>
              <a:buNone/>
            </a:pPr>
            <a:r>
              <a:rPr lang="en-US" sz="1800" dirty="0" smtClean="0">
                <a:solidFill>
                  <a:srgbClr val="7E7E7E"/>
                </a:solidFill>
              </a:rPr>
              <a:t>Social media platforms are gatekeepers of the public discourse. Their systems decide who is eligible to participate in conversations. </a:t>
            </a:r>
            <a:endParaRPr lang="en-US" sz="1800" dirty="0">
              <a:solidFill>
                <a:srgbClr val="7E7E7E"/>
              </a:solidFill>
            </a:endParaRPr>
          </a:p>
          <a:p>
            <a:pPr lvl="0">
              <a:lnSpc>
                <a:spcPts val="1920"/>
              </a:lnSpc>
              <a:spcBef>
                <a:spcPts val="0"/>
              </a:spcBef>
              <a:buNone/>
            </a:pPr>
            <a:endParaRPr sz="1800" dirty="0">
              <a:solidFill>
                <a:srgbClr val="7E7E7E"/>
              </a:solidFill>
            </a:endParaRPr>
          </a:p>
        </p:txBody>
      </p:sp>
      <p:sp>
        <p:nvSpPr>
          <p:cNvPr id="6" name="Rectangle 5">
            <a:extLst>
              <a:ext uri="{FF2B5EF4-FFF2-40B4-BE49-F238E27FC236}">
                <a16:creationId xmlns:a16="http://schemas.microsoft.com/office/drawing/2014/main" xmlns="" id="{95B6F160-ACB1-4B58-BCEF-38078AE4ACF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Rectangle 1"/>
          <p:cNvSpPr/>
          <p:nvPr/>
        </p:nvSpPr>
        <p:spPr>
          <a:xfrm>
            <a:off x="6096000" y="1922473"/>
            <a:ext cx="5486400" cy="3503523"/>
          </a:xfrm>
          <a:prstGeom prst="rect">
            <a:avLst/>
          </a:prstGeom>
        </p:spPr>
        <p:txBody>
          <a:bodyPr wrap="square">
            <a:spAutoFit/>
          </a:bodyPr>
          <a:lstStyle/>
          <a:p>
            <a:pPr lvl="1" indent="-165600">
              <a:lnSpc>
                <a:spcPts val="1920"/>
              </a:lnSpc>
              <a:buSzPct val="100000"/>
            </a:pPr>
            <a:r>
              <a:rPr lang="en-US" sz="1800" b="1" cap="all" dirty="0">
                <a:solidFill>
                  <a:schemeClr val="accent1">
                    <a:lumMod val="75000"/>
                  </a:schemeClr>
                </a:solidFill>
                <a:latin typeface="Calibri" panose="020F0502020204030204" pitchFamily="34" charset="0"/>
              </a:rPr>
              <a:t>Recommendations for social media platforms:</a:t>
            </a:r>
          </a:p>
          <a:p>
            <a:pPr marL="274320" lvl="1" indent="-165600">
              <a:lnSpc>
                <a:spcPts val="1920"/>
              </a:lnSpc>
              <a:buSzPct val="100000"/>
            </a:pPr>
            <a:endParaRPr lang="en-US" sz="1800" dirty="0" smtClean="0">
              <a:solidFill>
                <a:schemeClr val="bg1">
                  <a:lumMod val="50000"/>
                </a:schemeClr>
              </a:solidFill>
              <a:latin typeface="Calibri" panose="020F0502020204030204" pitchFamily="34" charset="0"/>
            </a:endParaRPr>
          </a:p>
          <a:p>
            <a:pPr marL="274320" lvl="1" indent="-285750">
              <a:lnSpc>
                <a:spcPts val="1920"/>
              </a:lnSpc>
              <a:buSzPct val="100000"/>
              <a:buFont typeface="Arial" panose="020B0604020202020204" pitchFamily="34" charset="0"/>
              <a:buChar char="•"/>
            </a:pPr>
            <a:r>
              <a:rPr lang="en-US" sz="1800" b="1" dirty="0" smtClean="0">
                <a:solidFill>
                  <a:srgbClr val="7E7E7E"/>
                </a:solidFill>
                <a:latin typeface="Calibri" panose="020F0502020204030204" pitchFamily="34" charset="0"/>
              </a:rPr>
              <a:t>Recognize the gatekeeper role </a:t>
            </a:r>
            <a:r>
              <a:rPr lang="en-US" sz="1800" dirty="0" smtClean="0">
                <a:solidFill>
                  <a:srgbClr val="7E7E7E"/>
                </a:solidFill>
                <a:latin typeface="Calibri" panose="020F0502020204030204" pitchFamily="34" charset="0"/>
              </a:rPr>
              <a:t>played by social media platforms in public access to information. Fake accounts means less real access and a weaker public discourse.</a:t>
            </a:r>
          </a:p>
          <a:p>
            <a:pPr marL="274320" lvl="1" indent="-285750">
              <a:lnSpc>
                <a:spcPts val="1920"/>
              </a:lnSpc>
              <a:buSzPct val="100000"/>
              <a:buFont typeface="Arial" panose="020B0604020202020204" pitchFamily="34" charset="0"/>
              <a:buChar char="•"/>
            </a:pPr>
            <a:endParaRPr lang="en-US" sz="1800" b="1" dirty="0">
              <a:solidFill>
                <a:srgbClr val="7E7E7E"/>
              </a:solidFill>
              <a:latin typeface="Calibri" panose="020F0502020204030204" pitchFamily="34" charset="0"/>
            </a:endParaRPr>
          </a:p>
          <a:p>
            <a:pPr marL="274320" lvl="1" indent="-285750">
              <a:lnSpc>
                <a:spcPts val="1920"/>
              </a:lnSpc>
              <a:buSzPct val="100000"/>
              <a:buFont typeface="Arial" panose="020B0604020202020204" pitchFamily="34" charset="0"/>
              <a:buChar char="•"/>
            </a:pPr>
            <a:r>
              <a:rPr lang="en-US" sz="1800" b="1" dirty="0" smtClean="0">
                <a:solidFill>
                  <a:srgbClr val="7E7E7E"/>
                </a:solidFill>
                <a:latin typeface="Calibri" panose="020F0502020204030204" pitchFamily="34" charset="0"/>
              </a:rPr>
              <a:t>Platforms </a:t>
            </a:r>
            <a:r>
              <a:rPr lang="en-US" sz="1800" b="1" dirty="0">
                <a:solidFill>
                  <a:srgbClr val="7E7E7E"/>
                </a:solidFill>
                <a:latin typeface="Calibri" panose="020F0502020204030204" pitchFamily="34" charset="0"/>
              </a:rPr>
              <a:t>must take steps to eliminate fake accounts. </a:t>
            </a:r>
            <a:r>
              <a:rPr lang="en-US" sz="1800" dirty="0">
                <a:solidFill>
                  <a:srgbClr val="7E7E7E"/>
                </a:solidFill>
                <a:latin typeface="Calibri" panose="020F0502020204030204" pitchFamily="34" charset="0"/>
              </a:rPr>
              <a:t>While contrary to their business interest, social media companies should be transparent to their user base</a:t>
            </a:r>
            <a:r>
              <a:rPr lang="en-US" sz="1800" dirty="0" smtClean="0">
                <a:solidFill>
                  <a:srgbClr val="7E7E7E"/>
                </a:solidFill>
                <a:latin typeface="Calibri" panose="020F0502020204030204" pitchFamily="34" charset="0"/>
              </a:rPr>
              <a:t>.</a:t>
            </a:r>
          </a:p>
          <a:p>
            <a:pPr marL="274320" lvl="1" indent="-285750">
              <a:lnSpc>
                <a:spcPts val="1920"/>
              </a:lnSpc>
              <a:buSzPct val="100000"/>
              <a:buFont typeface="Arial" panose="020B0604020202020204" pitchFamily="34" charset="0"/>
              <a:buChar char="•"/>
            </a:pPr>
            <a:endParaRPr lang="en-US" sz="1800" dirty="0">
              <a:solidFill>
                <a:srgbClr val="7E7E7E"/>
              </a:solidFill>
              <a:latin typeface="Calibri" panose="020F0502020204030204" pitchFamily="34" charset="0"/>
            </a:endParaRPr>
          </a:p>
          <a:p>
            <a:pPr marL="274320" lvl="1" indent="-285750">
              <a:lnSpc>
                <a:spcPts val="1920"/>
              </a:lnSpc>
              <a:buSzPct val="100000"/>
              <a:buFont typeface="Arial" panose="020B0604020202020204" pitchFamily="34" charset="0"/>
              <a:buChar char="•"/>
            </a:pPr>
            <a:r>
              <a:rPr lang="en-US" sz="1800" dirty="0" smtClean="0">
                <a:solidFill>
                  <a:srgbClr val="7E7E7E"/>
                </a:solidFill>
                <a:latin typeface="Calibri" panose="020F0502020204030204" pitchFamily="34" charset="0"/>
              </a:rPr>
              <a:t>Make it your goal to host authentic users having real conversations.</a:t>
            </a:r>
            <a:endParaRPr lang="en-US" sz="1800" dirty="0">
              <a:solidFill>
                <a:srgbClr val="7E7E7E"/>
              </a:solidFill>
              <a:latin typeface="Calibri" panose="020F0502020204030204" pitchFamily="34" charset="0"/>
            </a:endParaRPr>
          </a:p>
        </p:txBody>
      </p:sp>
    </p:spTree>
    <p:extLst>
      <p:ext uri="{BB962C8B-B14F-4D97-AF65-F5344CB8AC3E}">
        <p14:creationId xmlns:p14="http://schemas.microsoft.com/office/powerpoint/2010/main" val="2017999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40229" y="740229"/>
            <a:ext cx="10613571" cy="1478483"/>
          </a:xfrm>
          <a:prstGeom prst="rect">
            <a:avLst/>
          </a:prstGeom>
        </p:spPr>
        <p:txBody>
          <a:bodyPr lIns="91425" tIns="91425" rIns="91425" bIns="91425" anchor="ctr" anchorCtr="0">
            <a:noAutofit/>
          </a:bodyPr>
          <a:lstStyle/>
          <a:p>
            <a:pPr marL="177800">
              <a:lnSpc>
                <a:spcPts val="1920"/>
              </a:lnSpc>
              <a:buClr>
                <a:srgbClr val="000000"/>
              </a:buClr>
              <a:buSzPct val="100000"/>
            </a:pPr>
            <a:r>
              <a:rPr lang="en-US" b="1" dirty="0" smtClean="0">
                <a:solidFill>
                  <a:srgbClr val="243049"/>
                </a:solidFill>
              </a:rPr>
              <a:t>Shine light on algorithms and dark money</a:t>
            </a:r>
            <a:br>
              <a:rPr lang="en-US" b="1" dirty="0" smtClean="0">
                <a:solidFill>
                  <a:srgbClr val="243049"/>
                </a:solidFill>
              </a:rPr>
            </a:br>
            <a:r>
              <a:rPr lang="en-US" b="1" dirty="0" smtClean="0">
                <a:solidFill>
                  <a:srgbClr val="243049"/>
                </a:solidFill>
              </a:rPr>
              <a:t> </a:t>
            </a:r>
            <a:r>
              <a:rPr lang="en-US" sz="2000" b="1" dirty="0" smtClean="0">
                <a:solidFill>
                  <a:srgbClr val="A22C44"/>
                </a:solidFill>
              </a:rPr>
              <a:t/>
            </a:r>
            <a:br>
              <a:rPr lang="en-US" sz="2000" b="1" dirty="0" smtClean="0">
                <a:solidFill>
                  <a:srgbClr val="A22C44"/>
                </a:solidFill>
              </a:rPr>
            </a:br>
            <a:endParaRPr lang="en-US" b="1" dirty="0">
              <a:solidFill>
                <a:srgbClr val="243049"/>
              </a:solidFill>
            </a:endParaRPr>
          </a:p>
        </p:txBody>
      </p:sp>
      <p:sp>
        <p:nvSpPr>
          <p:cNvPr id="191" name="Shape 191"/>
          <p:cNvSpPr txBox="1">
            <a:spLocks noGrp="1"/>
          </p:cNvSpPr>
          <p:nvPr>
            <p:ph type="body" idx="1"/>
          </p:nvPr>
        </p:nvSpPr>
        <p:spPr>
          <a:xfrm>
            <a:off x="5805487" y="1868412"/>
            <a:ext cx="5657850" cy="4351200"/>
          </a:xfrm>
          <a:prstGeom prst="rect">
            <a:avLst/>
          </a:prstGeom>
        </p:spPr>
        <p:txBody>
          <a:bodyPr lIns="91425" tIns="91425" rIns="91425" bIns="91425" anchor="t" anchorCtr="0">
            <a:noAutofit/>
          </a:bodyPr>
          <a:lstStyle/>
          <a:p>
            <a:pPr marL="63000" indent="0">
              <a:lnSpc>
                <a:spcPts val="1920"/>
              </a:lnSpc>
              <a:buNone/>
            </a:pPr>
            <a:r>
              <a:rPr lang="en-US" sz="1800" b="1" cap="all" dirty="0">
                <a:solidFill>
                  <a:schemeClr val="accent1">
                    <a:lumMod val="75000"/>
                  </a:schemeClr>
                </a:solidFill>
                <a:latin typeface="Calibri" panose="020F0502020204030204" pitchFamily="34" charset="0"/>
              </a:rPr>
              <a:t>Recommendations for social media platforms:</a:t>
            </a:r>
          </a:p>
          <a:p>
            <a:pPr marL="63000" indent="0">
              <a:lnSpc>
                <a:spcPts val="1920"/>
              </a:lnSpc>
              <a:spcBef>
                <a:spcPts val="0"/>
              </a:spcBef>
              <a:buNone/>
            </a:pPr>
            <a:endParaRPr lang="en-US" sz="1800" dirty="0" smtClean="0">
              <a:solidFill>
                <a:srgbClr val="7E7E7E"/>
              </a:solidFill>
            </a:endParaRPr>
          </a:p>
          <a:p>
            <a:pPr indent="-165600">
              <a:lnSpc>
                <a:spcPts val="1920"/>
              </a:lnSpc>
              <a:spcBef>
                <a:spcPts val="0"/>
              </a:spcBef>
            </a:pPr>
            <a:r>
              <a:rPr lang="en-US" sz="1800" dirty="0" smtClean="0">
                <a:solidFill>
                  <a:srgbClr val="7E7E7E"/>
                </a:solidFill>
              </a:rPr>
              <a:t>Recognize social </a:t>
            </a:r>
            <a:r>
              <a:rPr lang="en-US" sz="1800" dirty="0" smtClean="0">
                <a:solidFill>
                  <a:schemeClr val="bg1">
                    <a:lumMod val="50000"/>
                  </a:schemeClr>
                </a:solidFill>
              </a:rPr>
              <a:t>media platforms as part of the public information infrastructure.</a:t>
            </a:r>
          </a:p>
          <a:p>
            <a:pPr indent="-165600">
              <a:lnSpc>
                <a:spcPts val="1920"/>
              </a:lnSpc>
              <a:spcBef>
                <a:spcPts val="0"/>
              </a:spcBef>
            </a:pPr>
            <a:endParaRPr lang="en-US" sz="1800" dirty="0">
              <a:solidFill>
                <a:schemeClr val="bg1">
                  <a:lumMod val="50000"/>
                </a:schemeClr>
              </a:solidFill>
            </a:endParaRPr>
          </a:p>
          <a:p>
            <a:pPr indent="-165600">
              <a:lnSpc>
                <a:spcPts val="1920"/>
              </a:lnSpc>
              <a:spcBef>
                <a:spcPts val="0"/>
              </a:spcBef>
            </a:pPr>
            <a:r>
              <a:rPr lang="en-US" sz="1800" dirty="0" smtClean="0">
                <a:solidFill>
                  <a:schemeClr val="bg1">
                    <a:lumMod val="50000"/>
                  </a:schemeClr>
                </a:solidFill>
              </a:rPr>
              <a:t>Make the </a:t>
            </a:r>
            <a:r>
              <a:rPr lang="en-US" sz="1800" dirty="0">
                <a:solidFill>
                  <a:schemeClr val="bg1">
                    <a:lumMod val="50000"/>
                  </a:schemeClr>
                </a:solidFill>
              </a:rPr>
              <a:t>mechanisms selecting and prioritizing content </a:t>
            </a:r>
            <a:r>
              <a:rPr lang="en-US" sz="1800" dirty="0" smtClean="0">
                <a:solidFill>
                  <a:schemeClr val="bg1">
                    <a:lumMod val="50000"/>
                  </a:schemeClr>
                </a:solidFill>
              </a:rPr>
              <a:t>(e.g. algorithms) understandable </a:t>
            </a:r>
            <a:r>
              <a:rPr lang="en-US" sz="1800" dirty="0">
                <a:solidFill>
                  <a:schemeClr val="bg1">
                    <a:lumMod val="50000"/>
                  </a:schemeClr>
                </a:solidFill>
              </a:rPr>
              <a:t>and accessible for any member of the public.</a:t>
            </a:r>
          </a:p>
          <a:p>
            <a:pPr indent="-165600">
              <a:lnSpc>
                <a:spcPts val="1920"/>
              </a:lnSpc>
              <a:spcBef>
                <a:spcPts val="0"/>
              </a:spcBef>
            </a:pPr>
            <a:endParaRPr lang="en-US" sz="1800" dirty="0">
              <a:solidFill>
                <a:schemeClr val="bg1">
                  <a:lumMod val="50000"/>
                </a:schemeClr>
              </a:solidFill>
            </a:endParaRPr>
          </a:p>
          <a:p>
            <a:pPr indent="-165600">
              <a:lnSpc>
                <a:spcPts val="1920"/>
              </a:lnSpc>
              <a:spcBef>
                <a:spcPts val="0"/>
              </a:spcBef>
            </a:pPr>
            <a:r>
              <a:rPr lang="en-US" sz="1800" dirty="0" smtClean="0">
                <a:solidFill>
                  <a:schemeClr val="bg1">
                    <a:lumMod val="50000"/>
                  </a:schemeClr>
                </a:solidFill>
              </a:rPr>
              <a:t>Platforms </a:t>
            </a:r>
            <a:r>
              <a:rPr lang="en-US" sz="1800" dirty="0">
                <a:solidFill>
                  <a:schemeClr val="bg1">
                    <a:lumMod val="50000"/>
                  </a:schemeClr>
                </a:solidFill>
              </a:rPr>
              <a:t>should make all political paid campaign communication public. </a:t>
            </a:r>
            <a:endParaRPr lang="en-US" sz="1800" b="1" dirty="0">
              <a:solidFill>
                <a:schemeClr val="bg1">
                  <a:lumMod val="50000"/>
                </a:schemeClr>
              </a:solidFill>
            </a:endParaRPr>
          </a:p>
        </p:txBody>
      </p:sp>
      <p:sp>
        <p:nvSpPr>
          <p:cNvPr id="6" name="Rectangle 5">
            <a:extLst>
              <a:ext uri="{FF2B5EF4-FFF2-40B4-BE49-F238E27FC236}">
                <a16:creationId xmlns:a16="http://schemas.microsoft.com/office/drawing/2014/main" xmlns="" id="{5E046D13-771A-4E0A-AE5C-315A1045106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Rectangle 1"/>
          <p:cNvSpPr/>
          <p:nvPr/>
        </p:nvSpPr>
        <p:spPr>
          <a:xfrm>
            <a:off x="949779" y="1868412"/>
            <a:ext cx="4591050" cy="4478149"/>
          </a:xfrm>
          <a:prstGeom prst="rect">
            <a:avLst/>
          </a:prstGeom>
        </p:spPr>
        <p:txBody>
          <a:bodyPr wrap="square">
            <a:spAutoFit/>
          </a:bodyPr>
          <a:lstStyle/>
          <a:p>
            <a:pPr lvl="1" indent="-165600">
              <a:lnSpc>
                <a:spcPts val="1920"/>
              </a:lnSpc>
            </a:pPr>
            <a:r>
              <a:rPr lang="en-US" sz="1800" dirty="0">
                <a:solidFill>
                  <a:srgbClr val="7E7E7E"/>
                </a:solidFill>
                <a:latin typeface="Calibri" panose="020F0502020204030204" pitchFamily="34" charset="0"/>
              </a:rPr>
              <a:t>Social media platforms are part of the public information infrastructure. Akin to public </a:t>
            </a:r>
            <a:r>
              <a:rPr lang="en-US" sz="1800" dirty="0" smtClean="0">
                <a:solidFill>
                  <a:srgbClr val="7E7E7E"/>
                </a:solidFill>
                <a:latin typeface="Calibri" panose="020F0502020204030204" pitchFamily="34" charset="0"/>
              </a:rPr>
              <a:t>broadcasters </a:t>
            </a:r>
            <a:r>
              <a:rPr lang="en-US" sz="1800" dirty="0">
                <a:solidFill>
                  <a:srgbClr val="7E7E7E"/>
                </a:solidFill>
                <a:latin typeface="Calibri" panose="020F0502020204030204" pitchFamily="34" charset="0"/>
              </a:rPr>
              <a:t>or telecommunication companies their systems provide an important venue for the public discourse</a:t>
            </a:r>
            <a:r>
              <a:rPr lang="en-US" sz="1800" dirty="0">
                <a:solidFill>
                  <a:srgbClr val="7E7E7E"/>
                </a:solidFill>
              </a:rPr>
              <a:t>. </a:t>
            </a:r>
            <a:endParaRPr lang="en-US" sz="1800" dirty="0" smtClean="0">
              <a:solidFill>
                <a:srgbClr val="7E7E7E"/>
              </a:solidFill>
            </a:endParaRPr>
          </a:p>
          <a:p>
            <a:pPr lvl="1" indent="-165600">
              <a:lnSpc>
                <a:spcPts val="1920"/>
              </a:lnSpc>
            </a:pPr>
            <a:endParaRPr lang="en-US" sz="1800" dirty="0">
              <a:solidFill>
                <a:srgbClr val="7E7E7E"/>
              </a:solidFill>
            </a:endParaRPr>
          </a:p>
          <a:p>
            <a:pPr indent="-165600">
              <a:lnSpc>
                <a:spcPts val="1920"/>
              </a:lnSpc>
            </a:pPr>
            <a:r>
              <a:rPr lang="en-US" sz="1800" dirty="0" smtClean="0">
                <a:solidFill>
                  <a:srgbClr val="7E7E7E"/>
                </a:solidFill>
                <a:latin typeface="Calibri" panose="020F0502020204030204" pitchFamily="34" charset="0"/>
              </a:rPr>
              <a:t>Platforms </a:t>
            </a:r>
            <a:r>
              <a:rPr lang="en-US" sz="1800" dirty="0">
                <a:solidFill>
                  <a:srgbClr val="7E7E7E"/>
                </a:solidFill>
                <a:latin typeface="Calibri" panose="020F0502020204030204" pitchFamily="34" charset="0"/>
              </a:rPr>
              <a:t>use algorithms to decide what content shows up in users’ feeds. </a:t>
            </a:r>
            <a:r>
              <a:rPr lang="en-US" sz="1800" b="1" dirty="0">
                <a:solidFill>
                  <a:srgbClr val="7E7E7E"/>
                </a:solidFill>
                <a:latin typeface="Calibri" panose="020F0502020204030204" pitchFamily="34" charset="0"/>
              </a:rPr>
              <a:t>The </a:t>
            </a:r>
            <a:r>
              <a:rPr lang="en-US" sz="1800" b="1" dirty="0" smtClean="0">
                <a:solidFill>
                  <a:srgbClr val="7E7E7E"/>
                </a:solidFill>
                <a:latin typeface="Calibri" panose="020F0502020204030204" pitchFamily="34" charset="0"/>
              </a:rPr>
              <a:t>visibility (or invisibility) </a:t>
            </a:r>
            <a:r>
              <a:rPr lang="en-US" sz="1800" b="1" dirty="0">
                <a:solidFill>
                  <a:srgbClr val="7E7E7E"/>
                </a:solidFill>
                <a:latin typeface="Calibri" panose="020F0502020204030204" pitchFamily="34" charset="0"/>
              </a:rPr>
              <a:t>of opinions influences voters’ </a:t>
            </a:r>
            <a:r>
              <a:rPr lang="en-US" sz="1800" b="1" dirty="0" smtClean="0">
                <a:solidFill>
                  <a:srgbClr val="7E7E7E"/>
                </a:solidFill>
                <a:latin typeface="Calibri" panose="020F0502020204030204" pitchFamily="34" charset="0"/>
              </a:rPr>
              <a:t>perceptions, </a:t>
            </a:r>
            <a:r>
              <a:rPr lang="en-US" sz="1800" b="1" dirty="0">
                <a:solidFill>
                  <a:srgbClr val="7E7E7E"/>
                </a:solidFill>
                <a:latin typeface="Calibri" panose="020F0502020204030204" pitchFamily="34" charset="0"/>
              </a:rPr>
              <a:t>and thus can have impact on the outcome of elections. </a:t>
            </a:r>
            <a:endParaRPr lang="en-US" sz="1800" b="1" dirty="0" smtClean="0">
              <a:solidFill>
                <a:srgbClr val="7E7E7E"/>
              </a:solidFill>
              <a:latin typeface="Calibri" panose="020F0502020204030204" pitchFamily="34" charset="0"/>
            </a:endParaRPr>
          </a:p>
          <a:p>
            <a:pPr indent="-165600">
              <a:lnSpc>
                <a:spcPts val="1920"/>
              </a:lnSpc>
            </a:pPr>
            <a:endParaRPr lang="en-US" sz="1800" dirty="0" smtClean="0">
              <a:solidFill>
                <a:schemeClr val="bg1">
                  <a:lumMod val="50000"/>
                </a:schemeClr>
              </a:solidFill>
            </a:endParaRPr>
          </a:p>
          <a:p>
            <a:pPr indent="-165600">
              <a:lnSpc>
                <a:spcPts val="1920"/>
              </a:lnSpc>
            </a:pPr>
            <a:r>
              <a:rPr lang="en-US" sz="1800" dirty="0" smtClean="0">
                <a:solidFill>
                  <a:srgbClr val="7E7E7E"/>
                </a:solidFill>
                <a:latin typeface="Calibri" panose="020F0502020204030204" pitchFamily="34" charset="0"/>
              </a:rPr>
              <a:t>Platforms </a:t>
            </a:r>
            <a:r>
              <a:rPr lang="en-US" sz="1800" dirty="0">
                <a:solidFill>
                  <a:srgbClr val="7E7E7E"/>
                </a:solidFill>
                <a:latin typeface="Calibri" panose="020F0502020204030204" pitchFamily="34" charset="0"/>
              </a:rPr>
              <a:t>also make </a:t>
            </a:r>
            <a:r>
              <a:rPr lang="en-US" sz="1800" b="1" dirty="0">
                <a:solidFill>
                  <a:srgbClr val="7E7E7E"/>
                </a:solidFill>
                <a:latin typeface="Calibri" panose="020F0502020204030204" pitchFamily="34" charset="0"/>
              </a:rPr>
              <a:t>dark advertising </a:t>
            </a:r>
            <a:r>
              <a:rPr lang="en-US" sz="1800" dirty="0">
                <a:solidFill>
                  <a:srgbClr val="7E7E7E"/>
                </a:solidFill>
                <a:latin typeface="Calibri" panose="020F0502020204030204" pitchFamily="34" charset="0"/>
              </a:rPr>
              <a:t>possible. In contrast to traditional campaigns, messages targeted to specific segments of society are hidden from others. Dark campaigns can be used to </a:t>
            </a:r>
            <a:r>
              <a:rPr lang="en-US" sz="1800" dirty="0" smtClean="0">
                <a:solidFill>
                  <a:srgbClr val="7E7E7E"/>
                </a:solidFill>
                <a:latin typeface="Calibri" panose="020F0502020204030204" pitchFamily="34" charset="0"/>
              </a:rPr>
              <a:t>promote voter </a:t>
            </a:r>
            <a:r>
              <a:rPr lang="en-US" sz="1800" dirty="0">
                <a:solidFill>
                  <a:srgbClr val="7E7E7E"/>
                </a:solidFill>
                <a:latin typeface="Calibri" panose="020F0502020204030204" pitchFamily="34" charset="0"/>
              </a:rPr>
              <a:t>suppression or misleading claims.</a:t>
            </a:r>
          </a:p>
        </p:txBody>
      </p:sp>
    </p:spTree>
    <p:extLst>
      <p:ext uri="{BB962C8B-B14F-4D97-AF65-F5344CB8AC3E}">
        <p14:creationId xmlns:p14="http://schemas.microsoft.com/office/powerpoint/2010/main" val="1488700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664029" y="310906"/>
            <a:ext cx="10802011" cy="1714264"/>
          </a:xfrm>
          <a:prstGeom prst="rect">
            <a:avLst/>
          </a:prstGeom>
        </p:spPr>
        <p:txBody>
          <a:bodyPr lIns="91425" tIns="91425" rIns="91425" bIns="91425" anchor="ctr" anchorCtr="0">
            <a:noAutofit/>
          </a:bodyPr>
          <a:lstStyle/>
          <a:p>
            <a:pPr marL="177800">
              <a:lnSpc>
                <a:spcPts val="1920"/>
              </a:lnSpc>
              <a:buClr>
                <a:srgbClr val="000000"/>
              </a:buClr>
              <a:buSzPct val="100000"/>
            </a:pPr>
            <a:r>
              <a:rPr lang="en-US" b="1" dirty="0" smtClean="0">
                <a:solidFill>
                  <a:srgbClr val="243049"/>
                </a:solidFill>
              </a:rPr>
              <a:t>End echo chambers in social media</a:t>
            </a:r>
            <a:endParaRPr lang="en-US" b="1" dirty="0">
              <a:solidFill>
                <a:srgbClr val="243049"/>
              </a:solidFill>
            </a:endParaRPr>
          </a:p>
        </p:txBody>
      </p:sp>
      <p:sp>
        <p:nvSpPr>
          <p:cNvPr id="191" name="Shape 191"/>
          <p:cNvSpPr txBox="1">
            <a:spLocks noGrp="1"/>
          </p:cNvSpPr>
          <p:nvPr>
            <p:ph type="body" idx="1"/>
          </p:nvPr>
        </p:nvSpPr>
        <p:spPr>
          <a:xfrm>
            <a:off x="1062681" y="2243011"/>
            <a:ext cx="10291119" cy="3557714"/>
          </a:xfrm>
          <a:prstGeom prst="rect">
            <a:avLst/>
          </a:prstGeom>
        </p:spPr>
        <p:txBody>
          <a:bodyPr lIns="91425" tIns="91425" rIns="91425" bIns="91425" anchor="t" anchorCtr="0">
            <a:noAutofit/>
          </a:bodyPr>
          <a:lstStyle/>
          <a:p>
            <a:pPr marL="63000" indent="0">
              <a:lnSpc>
                <a:spcPts val="1920"/>
              </a:lnSpc>
              <a:buNone/>
            </a:pPr>
            <a:r>
              <a:rPr lang="en-US" sz="1800" b="1" cap="all" dirty="0">
                <a:solidFill>
                  <a:schemeClr val="accent1">
                    <a:lumMod val="75000"/>
                  </a:schemeClr>
                </a:solidFill>
                <a:latin typeface="Calibri" panose="020F0502020204030204" pitchFamily="34" charset="0"/>
              </a:rPr>
              <a:t>Recommendations for social media platforms:</a:t>
            </a:r>
          </a:p>
          <a:p>
            <a:pPr marL="520200" lvl="1" indent="0">
              <a:lnSpc>
                <a:spcPts val="1920"/>
              </a:lnSpc>
              <a:spcBef>
                <a:spcPts val="0"/>
              </a:spcBef>
              <a:buNone/>
            </a:pPr>
            <a:endParaRPr lang="en-US" sz="1800" dirty="0" smtClean="0">
              <a:solidFill>
                <a:schemeClr val="bg1">
                  <a:lumMod val="50000"/>
                </a:schemeClr>
              </a:solidFill>
            </a:endParaRPr>
          </a:p>
          <a:p>
            <a:pPr indent="-165600">
              <a:lnSpc>
                <a:spcPts val="1920"/>
              </a:lnSpc>
              <a:spcBef>
                <a:spcPts val="0"/>
              </a:spcBef>
            </a:pPr>
            <a:r>
              <a:rPr lang="en-US" sz="1800" b="1" dirty="0" smtClean="0">
                <a:solidFill>
                  <a:schemeClr val="bg1">
                    <a:lumMod val="50000"/>
                  </a:schemeClr>
                </a:solidFill>
              </a:rPr>
              <a:t>Take </a:t>
            </a:r>
            <a:r>
              <a:rPr lang="en-US" sz="1800" b="1" dirty="0">
                <a:solidFill>
                  <a:schemeClr val="bg1">
                    <a:lumMod val="50000"/>
                  </a:schemeClr>
                </a:solidFill>
              </a:rPr>
              <a:t>active steps to counter the segregation of users according to their views and </a:t>
            </a:r>
            <a:r>
              <a:rPr lang="en-US" sz="1800" b="1" dirty="0" smtClean="0">
                <a:solidFill>
                  <a:schemeClr val="bg1">
                    <a:lumMod val="50000"/>
                  </a:schemeClr>
                </a:solidFill>
              </a:rPr>
              <a:t>opinions</a:t>
            </a:r>
            <a:r>
              <a:rPr lang="en-US" sz="1800" dirty="0">
                <a:solidFill>
                  <a:schemeClr val="bg1">
                    <a:lumMod val="50000"/>
                  </a:schemeClr>
                </a:solidFill>
              </a:rPr>
              <a:t>. </a:t>
            </a:r>
            <a:r>
              <a:rPr lang="en-US" sz="1800" dirty="0" smtClean="0">
                <a:solidFill>
                  <a:schemeClr val="bg1">
                    <a:lumMod val="50000"/>
                  </a:schemeClr>
                </a:solidFill>
              </a:rPr>
              <a:t>Take </a:t>
            </a:r>
            <a:r>
              <a:rPr lang="en-US" sz="1800" dirty="0">
                <a:solidFill>
                  <a:schemeClr val="bg1">
                    <a:lumMod val="50000"/>
                  </a:schemeClr>
                </a:solidFill>
              </a:rPr>
              <a:t>action to remove echo </a:t>
            </a:r>
            <a:r>
              <a:rPr lang="en-US" sz="1800" dirty="0" smtClean="0">
                <a:solidFill>
                  <a:schemeClr val="bg1">
                    <a:lumMod val="50000"/>
                  </a:schemeClr>
                </a:solidFill>
              </a:rPr>
              <a:t>chambers. </a:t>
            </a:r>
            <a:r>
              <a:rPr lang="en-US" sz="1800" dirty="0">
                <a:solidFill>
                  <a:schemeClr val="bg1">
                    <a:lumMod val="50000"/>
                  </a:schemeClr>
                </a:solidFill>
              </a:rPr>
              <a:t>This </a:t>
            </a:r>
            <a:r>
              <a:rPr lang="en-US" sz="1800" dirty="0" smtClean="0">
                <a:solidFill>
                  <a:schemeClr val="bg1">
                    <a:lumMod val="50000"/>
                  </a:schemeClr>
                </a:solidFill>
              </a:rPr>
              <a:t>is in addition to taking </a:t>
            </a:r>
            <a:r>
              <a:rPr lang="en-US" sz="1800" dirty="0">
                <a:solidFill>
                  <a:schemeClr val="bg1">
                    <a:lumMod val="50000"/>
                  </a:schemeClr>
                </a:solidFill>
              </a:rPr>
              <a:t>steps to </a:t>
            </a:r>
            <a:r>
              <a:rPr lang="en-US" sz="1800" dirty="0" smtClean="0">
                <a:solidFill>
                  <a:schemeClr val="bg1">
                    <a:lumMod val="50000"/>
                  </a:schemeClr>
                </a:solidFill>
              </a:rPr>
              <a:t>foster </a:t>
            </a:r>
            <a:r>
              <a:rPr lang="en-US" sz="1800" dirty="0">
                <a:solidFill>
                  <a:schemeClr val="bg1">
                    <a:lumMod val="50000"/>
                  </a:schemeClr>
                </a:solidFill>
              </a:rPr>
              <a:t>an environment conducive to meaningful </a:t>
            </a:r>
            <a:r>
              <a:rPr lang="en-US" sz="1800" dirty="0" smtClean="0">
                <a:solidFill>
                  <a:schemeClr val="bg1">
                    <a:lumMod val="50000"/>
                  </a:schemeClr>
                </a:solidFill>
              </a:rPr>
              <a:t>conversations. </a:t>
            </a:r>
            <a:endParaRPr lang="en-US" sz="1800" dirty="0">
              <a:solidFill>
                <a:schemeClr val="bg1">
                  <a:lumMod val="50000"/>
                </a:schemeClr>
              </a:solidFill>
            </a:endParaRPr>
          </a:p>
          <a:p>
            <a:pPr indent="-165600">
              <a:lnSpc>
                <a:spcPts val="1920"/>
              </a:lnSpc>
              <a:spcBef>
                <a:spcPts val="0"/>
              </a:spcBef>
            </a:pPr>
            <a:endParaRPr lang="en-US" sz="1800" dirty="0">
              <a:solidFill>
                <a:schemeClr val="bg1">
                  <a:lumMod val="50000"/>
                </a:schemeClr>
              </a:solidFill>
            </a:endParaRPr>
          </a:p>
          <a:p>
            <a:pPr indent="-165600">
              <a:lnSpc>
                <a:spcPts val="1920"/>
              </a:lnSpc>
              <a:spcBef>
                <a:spcPts val="0"/>
              </a:spcBef>
            </a:pPr>
            <a:r>
              <a:rPr lang="en-US" sz="1800" b="1" dirty="0">
                <a:solidFill>
                  <a:schemeClr val="bg1">
                    <a:lumMod val="50000"/>
                  </a:schemeClr>
                </a:solidFill>
              </a:rPr>
              <a:t>Platform operators should identify divisive and contentious topics and ensure that segregated communities are exposed to alternative views. </a:t>
            </a:r>
            <a:r>
              <a:rPr lang="en-US" sz="1800" dirty="0">
                <a:solidFill>
                  <a:schemeClr val="bg1">
                    <a:lumMod val="50000"/>
                  </a:schemeClr>
                </a:solidFill>
              </a:rPr>
              <a:t>Users engaged in political discourse should not be able to fully immerse themselves in a single point of view, but be made aware of </a:t>
            </a:r>
            <a:r>
              <a:rPr lang="en-US" sz="1800" dirty="0" smtClean="0">
                <a:solidFill>
                  <a:schemeClr val="bg1">
                    <a:lumMod val="50000"/>
                  </a:schemeClr>
                </a:solidFill>
              </a:rPr>
              <a:t>divergent </a:t>
            </a:r>
            <a:r>
              <a:rPr lang="en-US" sz="1800" dirty="0">
                <a:solidFill>
                  <a:schemeClr val="bg1">
                    <a:lumMod val="50000"/>
                  </a:schemeClr>
                </a:solidFill>
              </a:rPr>
              <a:t>perspectives. </a:t>
            </a:r>
          </a:p>
          <a:p>
            <a:pPr indent="-165600">
              <a:lnSpc>
                <a:spcPts val="1920"/>
              </a:lnSpc>
              <a:spcBef>
                <a:spcPts val="0"/>
              </a:spcBef>
            </a:pPr>
            <a:endParaRPr lang="en-US" sz="1800" dirty="0">
              <a:solidFill>
                <a:schemeClr val="bg1">
                  <a:lumMod val="50000"/>
                </a:schemeClr>
              </a:solidFill>
            </a:endParaRPr>
          </a:p>
          <a:p>
            <a:pPr indent="-165600">
              <a:lnSpc>
                <a:spcPts val="1920"/>
              </a:lnSpc>
              <a:spcBef>
                <a:spcPts val="0"/>
              </a:spcBef>
            </a:pPr>
            <a:r>
              <a:rPr lang="en-US" sz="1800" b="1" dirty="0" smtClean="0">
                <a:solidFill>
                  <a:schemeClr val="bg1">
                    <a:lumMod val="50000"/>
                  </a:schemeClr>
                </a:solidFill>
              </a:rPr>
              <a:t>Add new </a:t>
            </a:r>
            <a:r>
              <a:rPr lang="en-US" sz="1800" b="1" dirty="0">
                <a:solidFill>
                  <a:schemeClr val="bg1">
                    <a:lumMod val="50000"/>
                  </a:schemeClr>
                </a:solidFill>
              </a:rPr>
              <a:t>features connecting users along themes</a:t>
            </a:r>
            <a:r>
              <a:rPr lang="en-US" sz="1800" dirty="0">
                <a:solidFill>
                  <a:schemeClr val="bg1">
                    <a:lumMod val="50000"/>
                  </a:schemeClr>
                </a:solidFill>
              </a:rPr>
              <a:t>, introducing a degree of randomness to simulate real-life chance encounters, </a:t>
            </a:r>
            <a:r>
              <a:rPr lang="en-US" sz="1800" dirty="0" smtClean="0">
                <a:solidFill>
                  <a:schemeClr val="bg1">
                    <a:lumMod val="50000"/>
                  </a:schemeClr>
                </a:solidFill>
              </a:rPr>
              <a:t>to help pierce echo chambers</a:t>
            </a:r>
            <a:r>
              <a:rPr lang="en-US" sz="1800" dirty="0">
                <a:solidFill>
                  <a:schemeClr val="bg1">
                    <a:lumMod val="50000"/>
                  </a:schemeClr>
                </a:solidFill>
              </a:rPr>
              <a:t>. </a:t>
            </a:r>
          </a:p>
          <a:p>
            <a:pPr indent="-165600">
              <a:lnSpc>
                <a:spcPts val="1920"/>
              </a:lnSpc>
              <a:spcBef>
                <a:spcPts val="0"/>
              </a:spcBef>
            </a:pPr>
            <a:endParaRPr lang="en-US" sz="1800" dirty="0">
              <a:solidFill>
                <a:srgbClr val="7E7E7E"/>
              </a:solidFill>
            </a:endParaRPr>
          </a:p>
          <a:p>
            <a:pPr lvl="1">
              <a:lnSpc>
                <a:spcPts val="1920"/>
              </a:lnSpc>
              <a:spcBef>
                <a:spcPts val="0"/>
              </a:spcBef>
            </a:pPr>
            <a:endParaRPr lang="en-US" sz="1800" dirty="0">
              <a:solidFill>
                <a:srgbClr val="7E7E7E"/>
              </a:solidFill>
            </a:endParaRPr>
          </a:p>
          <a:p>
            <a:pPr lvl="0">
              <a:lnSpc>
                <a:spcPts val="1920"/>
              </a:lnSpc>
              <a:spcBef>
                <a:spcPts val="0"/>
              </a:spcBef>
              <a:buNone/>
            </a:pPr>
            <a:endParaRPr sz="1800" dirty="0">
              <a:solidFill>
                <a:srgbClr val="7E7E7E"/>
              </a:solidFill>
            </a:endParaRPr>
          </a:p>
        </p:txBody>
      </p:sp>
      <p:sp>
        <p:nvSpPr>
          <p:cNvPr id="5" name="Rectangle 4">
            <a:extLst>
              <a:ext uri="{FF2B5EF4-FFF2-40B4-BE49-F238E27FC236}">
                <a16:creationId xmlns:a16="http://schemas.microsoft.com/office/drawing/2014/main" xmlns="" id="{AD4887FC-8107-4846-A580-EC22A8C01D0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0782547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838200" y="400049"/>
            <a:ext cx="10782300" cy="1390651"/>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Regulatory bodies must enforce transparency</a:t>
            </a:r>
            <a:endParaRPr lang="en-US" b="1" dirty="0">
              <a:solidFill>
                <a:srgbClr val="243049"/>
              </a:solidFill>
            </a:endParaRPr>
          </a:p>
        </p:txBody>
      </p:sp>
      <p:sp>
        <p:nvSpPr>
          <p:cNvPr id="205" name="Shape 205"/>
          <p:cNvSpPr txBox="1">
            <a:spLocks noGrp="1"/>
          </p:cNvSpPr>
          <p:nvPr>
            <p:ph type="body" idx="1"/>
          </p:nvPr>
        </p:nvSpPr>
        <p:spPr>
          <a:xfrm>
            <a:off x="5518703" y="2117378"/>
            <a:ext cx="6101797" cy="4134845"/>
          </a:xfrm>
          <a:prstGeom prst="rect">
            <a:avLst/>
          </a:prstGeom>
        </p:spPr>
        <p:txBody>
          <a:bodyPr lIns="91425" tIns="91425" rIns="91425" bIns="91425" anchor="t" anchorCtr="0">
            <a:noAutofit/>
          </a:bodyPr>
          <a:lstStyle/>
          <a:p>
            <a:pPr marL="63000" indent="0">
              <a:lnSpc>
                <a:spcPts val="1920"/>
              </a:lnSpc>
              <a:buNone/>
            </a:pPr>
            <a:r>
              <a:rPr lang="en-US" sz="1800" b="1" cap="all" dirty="0">
                <a:solidFill>
                  <a:schemeClr val="accent1">
                    <a:lumMod val="75000"/>
                  </a:schemeClr>
                </a:solidFill>
                <a:latin typeface="Calibri" panose="020F0502020204030204" pitchFamily="34" charset="0"/>
              </a:rPr>
              <a:t>Recommendations for </a:t>
            </a:r>
            <a:r>
              <a:rPr lang="en-US" sz="1800" b="1" cap="all" dirty="0" smtClean="0">
                <a:solidFill>
                  <a:schemeClr val="accent1">
                    <a:lumMod val="75000"/>
                  </a:schemeClr>
                </a:solidFill>
                <a:latin typeface="Calibri" panose="020F0502020204030204" pitchFamily="34" charset="0"/>
              </a:rPr>
              <a:t>REGULATORY BODIES:</a:t>
            </a:r>
            <a:endParaRPr lang="en-US" sz="1800" b="1" cap="all" dirty="0">
              <a:solidFill>
                <a:schemeClr val="accent1">
                  <a:lumMod val="75000"/>
                </a:schemeClr>
              </a:solidFill>
              <a:latin typeface="Calibri" panose="020F0502020204030204" pitchFamily="34" charset="0"/>
            </a:endParaRPr>
          </a:p>
          <a:p>
            <a:pPr indent="-165600">
              <a:lnSpc>
                <a:spcPts val="1920"/>
              </a:lnSpc>
              <a:spcBef>
                <a:spcPts val="0"/>
              </a:spcBef>
            </a:pPr>
            <a:endParaRPr lang="en-US" sz="1800" dirty="0">
              <a:solidFill>
                <a:srgbClr val="7E7E7E"/>
              </a:solidFill>
            </a:endParaRPr>
          </a:p>
          <a:p>
            <a:pPr indent="-165600">
              <a:lnSpc>
                <a:spcPts val="1920"/>
              </a:lnSpc>
              <a:spcBef>
                <a:spcPts val="0"/>
              </a:spcBef>
            </a:pPr>
            <a:r>
              <a:rPr lang="en-US" sz="1800" b="1" dirty="0">
                <a:solidFill>
                  <a:srgbClr val="7E7E7E"/>
                </a:solidFill>
              </a:rPr>
              <a:t>Educate citizens </a:t>
            </a:r>
            <a:r>
              <a:rPr lang="en-US" sz="1800" dirty="0">
                <a:solidFill>
                  <a:srgbClr val="7E7E7E"/>
                </a:solidFill>
              </a:rPr>
              <a:t>on the role of social networks, personalization, and </a:t>
            </a:r>
            <a:r>
              <a:rPr lang="en-US" sz="1800" dirty="0" err="1" smtClean="0">
                <a:solidFill>
                  <a:srgbClr val="7E7E7E"/>
                </a:solidFill>
              </a:rPr>
              <a:t>behavioural</a:t>
            </a:r>
            <a:r>
              <a:rPr lang="en-US" sz="1800" dirty="0" smtClean="0">
                <a:solidFill>
                  <a:srgbClr val="7E7E7E"/>
                </a:solidFill>
              </a:rPr>
              <a:t> </a:t>
            </a:r>
            <a:r>
              <a:rPr lang="en-US" sz="1800" dirty="0">
                <a:solidFill>
                  <a:srgbClr val="7E7E7E"/>
                </a:solidFill>
              </a:rPr>
              <a:t>targeting and retargeting. Citizens are often unaware that their newsfeed is not </a:t>
            </a:r>
            <a:r>
              <a:rPr lang="en-US" sz="1800" dirty="0" smtClean="0">
                <a:solidFill>
                  <a:srgbClr val="7E7E7E"/>
                </a:solidFill>
              </a:rPr>
              <a:t>universal but is </a:t>
            </a:r>
            <a:r>
              <a:rPr lang="en-US" sz="1800" dirty="0">
                <a:solidFill>
                  <a:srgbClr val="7E7E7E"/>
                </a:solidFill>
              </a:rPr>
              <a:t>individually tailored content to suit their assumed preferences. </a:t>
            </a:r>
          </a:p>
          <a:p>
            <a:pPr indent="-165600">
              <a:lnSpc>
                <a:spcPts val="1920"/>
              </a:lnSpc>
              <a:spcBef>
                <a:spcPts val="0"/>
              </a:spcBef>
            </a:pPr>
            <a:endParaRPr lang="en-US" sz="1800" dirty="0">
              <a:solidFill>
                <a:srgbClr val="7E7E7E"/>
              </a:solidFill>
            </a:endParaRPr>
          </a:p>
          <a:p>
            <a:pPr indent="-165600">
              <a:lnSpc>
                <a:spcPts val="1920"/>
              </a:lnSpc>
              <a:spcBef>
                <a:spcPts val="0"/>
              </a:spcBef>
            </a:pPr>
            <a:r>
              <a:rPr lang="en-US" sz="1800" b="1" dirty="0">
                <a:solidFill>
                  <a:srgbClr val="7E7E7E"/>
                </a:solidFill>
              </a:rPr>
              <a:t>Create </a:t>
            </a:r>
            <a:r>
              <a:rPr lang="en-US" sz="1800" b="1" dirty="0" smtClean="0">
                <a:solidFill>
                  <a:srgbClr val="7E7E7E"/>
                </a:solidFill>
              </a:rPr>
              <a:t>a legal </a:t>
            </a:r>
            <a:r>
              <a:rPr lang="en-US" sz="1800" b="1" dirty="0">
                <a:solidFill>
                  <a:srgbClr val="7E7E7E"/>
                </a:solidFill>
              </a:rPr>
              <a:t>framework </a:t>
            </a:r>
            <a:r>
              <a:rPr lang="en-US" sz="1800" dirty="0">
                <a:solidFill>
                  <a:srgbClr val="7E7E7E"/>
                </a:solidFill>
              </a:rPr>
              <a:t>to enforce transparency on moderation, content prioritization mechanisms, and targeted dark advertising.</a:t>
            </a:r>
          </a:p>
          <a:p>
            <a:pPr indent="-165600">
              <a:lnSpc>
                <a:spcPts val="1920"/>
              </a:lnSpc>
              <a:spcBef>
                <a:spcPts val="0"/>
              </a:spcBef>
            </a:pPr>
            <a:endParaRPr lang="en-US" sz="1800" dirty="0">
              <a:solidFill>
                <a:srgbClr val="7E7E7E"/>
              </a:solidFill>
            </a:endParaRPr>
          </a:p>
          <a:p>
            <a:pPr indent="-165600">
              <a:lnSpc>
                <a:spcPts val="1920"/>
              </a:lnSpc>
              <a:spcBef>
                <a:spcPts val="0"/>
              </a:spcBef>
              <a:buClr>
                <a:srgbClr val="000000"/>
              </a:buClr>
            </a:pPr>
            <a:r>
              <a:rPr lang="en-US" sz="1800" b="1" dirty="0">
                <a:solidFill>
                  <a:srgbClr val="7E7E7E"/>
                </a:solidFill>
              </a:rPr>
              <a:t>Regulate, monitor and publish campaign spends</a:t>
            </a:r>
            <a:r>
              <a:rPr lang="en-US" sz="1800" dirty="0">
                <a:solidFill>
                  <a:srgbClr val="7E7E7E"/>
                </a:solidFill>
              </a:rPr>
              <a:t>. Encourage citizens to report political ads. Force platform operators to make user complaints public.</a:t>
            </a:r>
          </a:p>
        </p:txBody>
      </p:sp>
      <p:sp>
        <p:nvSpPr>
          <p:cNvPr id="5" name="Rectangle 4">
            <a:extLst>
              <a:ext uri="{FF2B5EF4-FFF2-40B4-BE49-F238E27FC236}">
                <a16:creationId xmlns:a16="http://schemas.microsoft.com/office/drawing/2014/main" xmlns="" id="{3C323CFA-8563-480A-8B96-8ADC211B45D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Rectangle 1"/>
          <p:cNvSpPr/>
          <p:nvPr/>
        </p:nvSpPr>
        <p:spPr>
          <a:xfrm>
            <a:off x="838200" y="2117378"/>
            <a:ext cx="4391024" cy="2585323"/>
          </a:xfrm>
          <a:prstGeom prst="rect">
            <a:avLst/>
          </a:prstGeom>
        </p:spPr>
        <p:txBody>
          <a:bodyPr wrap="square">
            <a:spAutoFit/>
          </a:bodyPr>
          <a:lstStyle/>
          <a:p>
            <a:r>
              <a:rPr lang="en-US" sz="1800" dirty="0">
                <a:solidFill>
                  <a:srgbClr val="7E7E7E"/>
                </a:solidFill>
                <a:latin typeface="Calibri" panose="020F0502020204030204" pitchFamily="34" charset="0"/>
              </a:rPr>
              <a:t>Social media networks are essential elements of the communication landscape. Governments and regulatory bodies have a vested interest in ensuring social networks contribute to the public discourse. Akin to other forms of media, social networks play a role in ensuring a plurality of opinions. Yet, regulation of for-profit enterprises </a:t>
            </a:r>
            <a:r>
              <a:rPr lang="en-US" sz="1800" dirty="0" smtClean="0">
                <a:solidFill>
                  <a:srgbClr val="7E7E7E"/>
                </a:solidFill>
                <a:latin typeface="Calibri" panose="020F0502020204030204" pitchFamily="34" charset="0"/>
              </a:rPr>
              <a:t>comes with the risk </a:t>
            </a:r>
            <a:r>
              <a:rPr lang="en-US" sz="1800" dirty="0">
                <a:solidFill>
                  <a:srgbClr val="7E7E7E"/>
                </a:solidFill>
                <a:latin typeface="Calibri" panose="020F0502020204030204" pitchFamily="34" charset="0"/>
              </a:rPr>
              <a:t>of </a:t>
            </a:r>
            <a:r>
              <a:rPr lang="en-US" sz="1800" dirty="0" smtClean="0">
                <a:solidFill>
                  <a:srgbClr val="7E7E7E"/>
                </a:solidFill>
                <a:latin typeface="Calibri" panose="020F0502020204030204" pitchFamily="34" charset="0"/>
              </a:rPr>
              <a:t>limiting </a:t>
            </a:r>
            <a:r>
              <a:rPr lang="en-US" sz="1800" dirty="0">
                <a:solidFill>
                  <a:srgbClr val="7E7E7E"/>
                </a:solidFill>
                <a:latin typeface="Calibri" panose="020F0502020204030204" pitchFamily="34" charset="0"/>
              </a:rPr>
              <a:t>freedom of speech. </a:t>
            </a:r>
            <a:endParaRPr lang="en-US" sz="18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838200" y="365125"/>
            <a:ext cx="10515600" cy="1300389"/>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Political actors: adhere to a code of conduct</a:t>
            </a:r>
            <a:endParaRPr lang="en-US" b="1" dirty="0">
              <a:solidFill>
                <a:srgbClr val="243049"/>
              </a:solidFill>
            </a:endParaRPr>
          </a:p>
        </p:txBody>
      </p:sp>
      <p:sp>
        <p:nvSpPr>
          <p:cNvPr id="205" name="Shape 205"/>
          <p:cNvSpPr txBox="1">
            <a:spLocks noGrp="1"/>
          </p:cNvSpPr>
          <p:nvPr>
            <p:ph type="body" idx="1"/>
          </p:nvPr>
        </p:nvSpPr>
        <p:spPr>
          <a:xfrm>
            <a:off x="5667375" y="2028826"/>
            <a:ext cx="5524500" cy="4455764"/>
          </a:xfrm>
          <a:prstGeom prst="rect">
            <a:avLst/>
          </a:prstGeom>
        </p:spPr>
        <p:txBody>
          <a:bodyPr lIns="91425" tIns="91425" rIns="91425" bIns="91425" anchor="t" anchorCtr="0">
            <a:noAutofit/>
          </a:bodyPr>
          <a:lstStyle/>
          <a:p>
            <a:pPr marL="63000" indent="0">
              <a:lnSpc>
                <a:spcPts val="1920"/>
              </a:lnSpc>
              <a:buNone/>
            </a:pPr>
            <a:r>
              <a:rPr lang="en-US" sz="1800" b="1" cap="all" dirty="0">
                <a:solidFill>
                  <a:schemeClr val="accent1">
                    <a:lumMod val="75000"/>
                  </a:schemeClr>
                </a:solidFill>
                <a:latin typeface="Calibri" panose="020F0502020204030204" pitchFamily="34" charset="0"/>
              </a:rPr>
              <a:t>Recommendations for </a:t>
            </a:r>
            <a:r>
              <a:rPr lang="en-US" sz="1800" b="1" cap="all" dirty="0" smtClean="0">
                <a:solidFill>
                  <a:schemeClr val="accent1">
                    <a:lumMod val="75000"/>
                  </a:schemeClr>
                </a:solidFill>
                <a:latin typeface="Calibri" panose="020F0502020204030204" pitchFamily="34" charset="0"/>
              </a:rPr>
              <a:t>Political actors:</a:t>
            </a:r>
            <a:endParaRPr lang="en-US" sz="1800" b="1" cap="all" dirty="0">
              <a:solidFill>
                <a:schemeClr val="accent1">
                  <a:lumMod val="75000"/>
                </a:schemeClr>
              </a:solidFill>
              <a:latin typeface="Calibri" panose="020F0502020204030204" pitchFamily="34" charset="0"/>
            </a:endParaRPr>
          </a:p>
          <a:p>
            <a:pPr marL="0" indent="0">
              <a:lnSpc>
                <a:spcPts val="1920"/>
              </a:lnSpc>
              <a:spcBef>
                <a:spcPts val="0"/>
              </a:spcBef>
              <a:buNone/>
            </a:pPr>
            <a:endParaRPr lang="en-US" sz="1800" dirty="0" smtClean="0">
              <a:solidFill>
                <a:srgbClr val="7E7E7E"/>
              </a:solidFill>
              <a:latin typeface="Calibri" panose="020F0502020204030204" pitchFamily="34" charset="0"/>
            </a:endParaRPr>
          </a:p>
          <a:p>
            <a:pPr marL="285750" indent="-285750">
              <a:lnSpc>
                <a:spcPts val="1920"/>
              </a:lnSpc>
              <a:spcBef>
                <a:spcPts val="0"/>
              </a:spcBef>
            </a:pPr>
            <a:r>
              <a:rPr lang="en-US" sz="1800" dirty="0" smtClean="0">
                <a:solidFill>
                  <a:srgbClr val="7E7E7E"/>
                </a:solidFill>
                <a:latin typeface="Calibri" panose="020F0502020204030204" pitchFamily="34" charset="0"/>
              </a:rPr>
              <a:t>While </a:t>
            </a:r>
            <a:r>
              <a:rPr lang="en-US" sz="1800" dirty="0">
                <a:solidFill>
                  <a:srgbClr val="7E7E7E"/>
                </a:solidFill>
                <a:latin typeface="Calibri" panose="020F0502020204030204" pitchFamily="34" charset="0"/>
              </a:rPr>
              <a:t>political actors should be free to utilize novel opportunities to connect with people, they should </a:t>
            </a:r>
            <a:r>
              <a:rPr lang="en-US" sz="1800" b="1" dirty="0">
                <a:solidFill>
                  <a:srgbClr val="7E7E7E"/>
                </a:solidFill>
                <a:latin typeface="Calibri" panose="020F0502020204030204" pitchFamily="34" charset="0"/>
              </a:rPr>
              <a:t>adhere </a:t>
            </a:r>
            <a:r>
              <a:rPr lang="en-US" sz="1800" b="1" dirty="0" smtClean="0">
                <a:solidFill>
                  <a:srgbClr val="7E7E7E"/>
                </a:solidFill>
                <a:latin typeface="Calibri" panose="020F0502020204030204" pitchFamily="34" charset="0"/>
              </a:rPr>
              <a:t>to a </a:t>
            </a:r>
            <a:r>
              <a:rPr lang="en-US" sz="1800" b="1" dirty="0">
                <a:solidFill>
                  <a:srgbClr val="7E7E7E"/>
                </a:solidFill>
                <a:latin typeface="Calibri" panose="020F0502020204030204" pitchFamily="34" charset="0"/>
              </a:rPr>
              <a:t>transparent code of conduct</a:t>
            </a:r>
            <a:r>
              <a:rPr lang="en-US" sz="1800" dirty="0">
                <a:solidFill>
                  <a:srgbClr val="7E7E7E"/>
                </a:solidFill>
                <a:latin typeface="Calibri" panose="020F0502020204030204" pitchFamily="34" charset="0"/>
              </a:rPr>
              <a:t>. </a:t>
            </a:r>
            <a:endParaRPr lang="en-US" sz="1800" dirty="0" smtClean="0">
              <a:solidFill>
                <a:srgbClr val="7E7E7E"/>
              </a:solidFill>
              <a:latin typeface="Calibri" panose="020F0502020204030204" pitchFamily="34" charset="0"/>
            </a:endParaRPr>
          </a:p>
          <a:p>
            <a:pPr marL="285750" indent="-285750">
              <a:lnSpc>
                <a:spcPts val="1920"/>
              </a:lnSpc>
              <a:spcBef>
                <a:spcPts val="0"/>
              </a:spcBef>
            </a:pPr>
            <a:endParaRPr lang="en-US" sz="1800" dirty="0">
              <a:solidFill>
                <a:srgbClr val="7E7E7E"/>
              </a:solidFill>
            </a:endParaRPr>
          </a:p>
          <a:p>
            <a:pPr marL="285750" indent="-285750">
              <a:lnSpc>
                <a:spcPts val="1920"/>
              </a:lnSpc>
              <a:spcBef>
                <a:spcPts val="0"/>
              </a:spcBef>
            </a:pPr>
            <a:r>
              <a:rPr lang="en-US" sz="1800" dirty="0">
                <a:solidFill>
                  <a:srgbClr val="7E7E7E"/>
                </a:solidFill>
              </a:rPr>
              <a:t>A code of conduct should encompass transparency of data operations, </a:t>
            </a:r>
            <a:r>
              <a:rPr lang="en-US" sz="1800" dirty="0" smtClean="0">
                <a:solidFill>
                  <a:srgbClr val="7E7E7E"/>
                </a:solidFill>
              </a:rPr>
              <a:t>use </a:t>
            </a:r>
            <a:r>
              <a:rPr lang="en-US" sz="1800" dirty="0">
                <a:solidFill>
                  <a:srgbClr val="7E7E7E"/>
                </a:solidFill>
              </a:rPr>
              <a:t>of personality identifiable information, targeting of voter segments, and </a:t>
            </a:r>
            <a:r>
              <a:rPr lang="en-US" sz="1800" dirty="0" smtClean="0">
                <a:solidFill>
                  <a:srgbClr val="7E7E7E"/>
                </a:solidFill>
              </a:rPr>
              <a:t>use of </a:t>
            </a:r>
            <a:r>
              <a:rPr lang="en-US" sz="1800" dirty="0">
                <a:solidFill>
                  <a:srgbClr val="7E7E7E"/>
                </a:solidFill>
              </a:rPr>
              <a:t>dark advertising. </a:t>
            </a:r>
          </a:p>
          <a:p>
            <a:pPr marL="285750" indent="-285750">
              <a:lnSpc>
                <a:spcPts val="1920"/>
              </a:lnSpc>
              <a:spcBef>
                <a:spcPts val="0"/>
              </a:spcBef>
            </a:pPr>
            <a:endParaRPr lang="en-US" sz="1800" dirty="0">
              <a:solidFill>
                <a:srgbClr val="7E7E7E"/>
              </a:solidFill>
            </a:endParaRPr>
          </a:p>
          <a:p>
            <a:pPr marL="285750" indent="-285750">
              <a:lnSpc>
                <a:spcPts val="1920"/>
              </a:lnSpc>
              <a:spcBef>
                <a:spcPts val="0"/>
              </a:spcBef>
            </a:pPr>
            <a:r>
              <a:rPr lang="en-US" sz="1800" dirty="0">
                <a:solidFill>
                  <a:srgbClr val="7E7E7E"/>
                </a:solidFill>
              </a:rPr>
              <a:t>Platform providers and election regulating bodies should enforce the agreed code of conduct. </a:t>
            </a:r>
          </a:p>
          <a:p>
            <a:pPr marL="0" lvl="0" indent="0" rtl="0">
              <a:lnSpc>
                <a:spcPts val="1920"/>
              </a:lnSpc>
              <a:spcBef>
                <a:spcPts val="0"/>
              </a:spcBef>
              <a:buNone/>
            </a:pPr>
            <a:endParaRPr sz="1800" dirty="0">
              <a:solidFill>
                <a:srgbClr val="7E7E7E"/>
              </a:solidFill>
            </a:endParaRPr>
          </a:p>
        </p:txBody>
      </p:sp>
      <p:sp>
        <p:nvSpPr>
          <p:cNvPr id="5" name="Rectangle 4">
            <a:extLst>
              <a:ext uri="{FF2B5EF4-FFF2-40B4-BE49-F238E27FC236}">
                <a16:creationId xmlns:a16="http://schemas.microsoft.com/office/drawing/2014/main" xmlns="" id="{A1EF0E08-4C03-43C6-B6F7-9EE0F470FFE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Rectangle 1"/>
          <p:cNvSpPr/>
          <p:nvPr/>
        </p:nvSpPr>
        <p:spPr>
          <a:xfrm>
            <a:off x="838200" y="2028826"/>
            <a:ext cx="4610100" cy="3503523"/>
          </a:xfrm>
          <a:prstGeom prst="rect">
            <a:avLst/>
          </a:prstGeom>
        </p:spPr>
        <p:txBody>
          <a:bodyPr wrap="square">
            <a:spAutoFit/>
          </a:bodyPr>
          <a:lstStyle/>
          <a:p>
            <a:pPr>
              <a:lnSpc>
                <a:spcPts val="1920"/>
              </a:lnSpc>
            </a:pPr>
            <a:r>
              <a:rPr lang="en-US" sz="1800" dirty="0">
                <a:solidFill>
                  <a:srgbClr val="7E7E7E"/>
                </a:solidFill>
                <a:latin typeface="Calibri" panose="020F0502020204030204" pitchFamily="34" charset="0"/>
              </a:rPr>
              <a:t>Political actors, parties, </a:t>
            </a:r>
            <a:r>
              <a:rPr lang="en-US" sz="1800" dirty="0" smtClean="0">
                <a:solidFill>
                  <a:srgbClr val="7E7E7E"/>
                </a:solidFill>
                <a:latin typeface="Calibri" panose="020F0502020204030204" pitchFamily="34" charset="0"/>
              </a:rPr>
              <a:t>candidates, and interest </a:t>
            </a:r>
            <a:r>
              <a:rPr lang="en-US" sz="1800" dirty="0">
                <a:solidFill>
                  <a:srgbClr val="7E7E7E"/>
                </a:solidFill>
                <a:latin typeface="Calibri" panose="020F0502020204030204" pitchFamily="34" charset="0"/>
              </a:rPr>
              <a:t>groups use social media to build and engage communities, and deliver campaign messages. Social platforms are a central part of voter </a:t>
            </a:r>
            <a:r>
              <a:rPr lang="en-US" sz="1800" dirty="0" smtClean="0">
                <a:solidFill>
                  <a:srgbClr val="7E7E7E"/>
                </a:solidFill>
                <a:latin typeface="Calibri" panose="020F0502020204030204" pitchFamily="34" charset="0"/>
              </a:rPr>
              <a:t>activation. They enable </a:t>
            </a:r>
            <a:r>
              <a:rPr lang="en-US" sz="1800" dirty="0">
                <a:solidFill>
                  <a:srgbClr val="7E7E7E"/>
                </a:solidFill>
                <a:latin typeface="Calibri" panose="020F0502020204030204" pitchFamily="34" charset="0"/>
              </a:rPr>
              <a:t>political actors to get closer to the people they are trying to represent. </a:t>
            </a:r>
            <a:endParaRPr lang="en-US" sz="1800" dirty="0" smtClean="0">
              <a:solidFill>
                <a:srgbClr val="7E7E7E"/>
              </a:solidFill>
              <a:latin typeface="Calibri" panose="020F0502020204030204" pitchFamily="34" charset="0"/>
            </a:endParaRPr>
          </a:p>
          <a:p>
            <a:pPr>
              <a:lnSpc>
                <a:spcPts val="1920"/>
              </a:lnSpc>
            </a:pPr>
            <a:endParaRPr lang="en-US" sz="1800" dirty="0">
              <a:solidFill>
                <a:srgbClr val="7E7E7E"/>
              </a:solidFill>
              <a:latin typeface="Calibri" panose="020F0502020204030204" pitchFamily="34" charset="0"/>
            </a:endParaRPr>
          </a:p>
          <a:p>
            <a:pPr>
              <a:lnSpc>
                <a:spcPts val="1920"/>
              </a:lnSpc>
            </a:pPr>
            <a:r>
              <a:rPr lang="en-US" sz="1800" dirty="0" smtClean="0">
                <a:solidFill>
                  <a:srgbClr val="7E7E7E"/>
                </a:solidFill>
                <a:latin typeface="Calibri" panose="020F0502020204030204" pitchFamily="34" charset="0"/>
              </a:rPr>
              <a:t>However, the </a:t>
            </a:r>
            <a:r>
              <a:rPr lang="en-US" sz="1800" dirty="0">
                <a:solidFill>
                  <a:srgbClr val="7E7E7E"/>
                </a:solidFill>
                <a:latin typeface="Calibri" panose="020F0502020204030204" pitchFamily="34" charset="0"/>
              </a:rPr>
              <a:t>possibilities granted by technologies commonly referred to as </a:t>
            </a:r>
            <a:r>
              <a:rPr lang="en-US" sz="1800" dirty="0" smtClean="0">
                <a:solidFill>
                  <a:srgbClr val="7E7E7E"/>
                </a:solidFill>
                <a:latin typeface="Calibri" panose="020F0502020204030204" pitchFamily="34" charset="0"/>
              </a:rPr>
              <a:t>“big data” can </a:t>
            </a:r>
            <a:r>
              <a:rPr lang="en-US" sz="1800" dirty="0">
                <a:solidFill>
                  <a:srgbClr val="7E7E7E"/>
                </a:solidFill>
                <a:latin typeface="Calibri" panose="020F0502020204030204" pitchFamily="34" charset="0"/>
              </a:rPr>
              <a:t>easily be coopted to manipulate voters. </a:t>
            </a:r>
          </a:p>
          <a:p>
            <a:pPr>
              <a:lnSpc>
                <a:spcPts val="1920"/>
              </a:lnSpc>
            </a:pPr>
            <a:endParaRPr lang="en-US" sz="1800" dirty="0">
              <a:solidFill>
                <a:srgbClr val="7E7E7E"/>
              </a:solidFill>
              <a:latin typeface="Calibri" panose="020F0502020204030204" pitchFamily="34" charset="0"/>
            </a:endParaRPr>
          </a:p>
          <a:p>
            <a:pPr>
              <a:lnSpc>
                <a:spcPts val="1920"/>
              </a:lnSpc>
            </a:pPr>
            <a:endParaRPr lang="en-US" sz="1800" dirty="0">
              <a:solidFill>
                <a:srgbClr val="7E7E7E"/>
              </a:solidFill>
              <a:latin typeface="Calibri" panose="020F0502020204030204" pitchFamily="34" charset="0"/>
            </a:endParaRPr>
          </a:p>
        </p:txBody>
      </p:sp>
    </p:spTree>
    <p:extLst>
      <p:ext uri="{BB962C8B-B14F-4D97-AF65-F5344CB8AC3E}">
        <p14:creationId xmlns:p14="http://schemas.microsoft.com/office/powerpoint/2010/main" val="612041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838200" y="393049"/>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Citizens should participate in discussions</a:t>
            </a:r>
            <a:endParaRPr lang="en-US" b="1" dirty="0">
              <a:solidFill>
                <a:srgbClr val="243049"/>
              </a:solidFill>
            </a:endParaRPr>
          </a:p>
        </p:txBody>
      </p:sp>
      <p:sp>
        <p:nvSpPr>
          <p:cNvPr id="198" name="Shape 198"/>
          <p:cNvSpPr txBox="1">
            <a:spLocks noGrp="1"/>
          </p:cNvSpPr>
          <p:nvPr>
            <p:ph type="body" idx="1"/>
          </p:nvPr>
        </p:nvSpPr>
        <p:spPr>
          <a:xfrm>
            <a:off x="838200" y="1690825"/>
            <a:ext cx="6993835" cy="4729808"/>
          </a:xfrm>
          <a:prstGeom prst="rect">
            <a:avLst/>
          </a:prstGeom>
        </p:spPr>
        <p:txBody>
          <a:bodyPr lIns="91425" tIns="91425" rIns="91425" bIns="91425" anchor="t" anchorCtr="0">
            <a:noAutofit/>
          </a:bodyPr>
          <a:lstStyle/>
          <a:p>
            <a:pPr marL="63000" lvl="0" indent="0" rtl="0">
              <a:lnSpc>
                <a:spcPts val="1920"/>
              </a:lnSpc>
              <a:spcBef>
                <a:spcPts val="0"/>
              </a:spcBef>
              <a:buSzPct val="100000"/>
              <a:buNone/>
            </a:pPr>
            <a:r>
              <a:rPr lang="en-US" sz="1800" dirty="0">
                <a:solidFill>
                  <a:srgbClr val="7E7E7E"/>
                </a:solidFill>
              </a:rPr>
              <a:t>Members of the public have </a:t>
            </a:r>
            <a:r>
              <a:rPr lang="en-US" sz="1800" dirty="0" smtClean="0">
                <a:solidFill>
                  <a:srgbClr val="7E7E7E"/>
                </a:solidFill>
              </a:rPr>
              <a:t>a critical role </a:t>
            </a:r>
            <a:r>
              <a:rPr lang="en-US" sz="1800" dirty="0">
                <a:solidFill>
                  <a:srgbClr val="7E7E7E"/>
                </a:solidFill>
              </a:rPr>
              <a:t>in defending the democratic process. The public discourse explored by this study is driven by citizens, who through sharing and discussions shape the political discourse</a:t>
            </a:r>
            <a:r>
              <a:rPr lang="en-US" sz="1800" dirty="0" smtClean="0">
                <a:solidFill>
                  <a:srgbClr val="7E7E7E"/>
                </a:solidFill>
              </a:rPr>
              <a:t>.</a:t>
            </a:r>
          </a:p>
          <a:p>
            <a:pPr marL="63000" lvl="0" indent="0" rtl="0">
              <a:lnSpc>
                <a:spcPts val="1920"/>
              </a:lnSpc>
              <a:spcBef>
                <a:spcPts val="0"/>
              </a:spcBef>
              <a:buSzPct val="100000"/>
              <a:buNone/>
            </a:pPr>
            <a:r>
              <a:rPr lang="en-US" sz="1800" dirty="0" smtClean="0">
                <a:solidFill>
                  <a:srgbClr val="7E7E7E"/>
                </a:solidFill>
              </a:rPr>
              <a:t> </a:t>
            </a:r>
          </a:p>
          <a:p>
            <a:pPr marL="63000" indent="0">
              <a:lnSpc>
                <a:spcPts val="1920"/>
              </a:lnSpc>
              <a:spcBef>
                <a:spcPts val="0"/>
              </a:spcBef>
              <a:buNone/>
            </a:pPr>
            <a:r>
              <a:rPr lang="en-US" sz="1800" b="1" cap="all" dirty="0">
                <a:solidFill>
                  <a:schemeClr val="accent1">
                    <a:lumMod val="75000"/>
                  </a:schemeClr>
                </a:solidFill>
                <a:latin typeface="Calibri" panose="020F0502020204030204" pitchFamily="34" charset="0"/>
              </a:rPr>
              <a:t>Recommendations for </a:t>
            </a:r>
            <a:r>
              <a:rPr lang="en-US" sz="1800" b="1" cap="all" dirty="0" smtClean="0">
                <a:solidFill>
                  <a:schemeClr val="accent1">
                    <a:lumMod val="75000"/>
                  </a:schemeClr>
                </a:solidFill>
                <a:latin typeface="Calibri" panose="020F0502020204030204" pitchFamily="34" charset="0"/>
              </a:rPr>
              <a:t>CITIZENS:</a:t>
            </a:r>
            <a:endParaRPr lang="en-US" sz="1800" b="1" cap="all" dirty="0">
              <a:solidFill>
                <a:schemeClr val="accent1">
                  <a:lumMod val="75000"/>
                </a:schemeClr>
              </a:solidFill>
              <a:latin typeface="Calibri" panose="020F0502020204030204" pitchFamily="34" charset="0"/>
            </a:endParaRPr>
          </a:p>
          <a:p>
            <a:pPr marL="805950" lvl="1" indent="-285750">
              <a:lnSpc>
                <a:spcPts val="1920"/>
              </a:lnSpc>
              <a:spcBef>
                <a:spcPts val="0"/>
              </a:spcBef>
              <a:buFont typeface="Arial" panose="020B0604020202020204" pitchFamily="34" charset="0"/>
              <a:buChar char="•"/>
            </a:pPr>
            <a:endParaRPr lang="en-US" sz="1800" dirty="0">
              <a:solidFill>
                <a:srgbClr val="7E7E7E"/>
              </a:solidFill>
            </a:endParaRPr>
          </a:p>
          <a:p>
            <a:pPr marL="405900" indent="-342900">
              <a:lnSpc>
                <a:spcPts val="1920"/>
              </a:lnSpc>
              <a:spcBef>
                <a:spcPts val="0"/>
              </a:spcBef>
              <a:buFont typeface="Arial" panose="020B0604020202020204" pitchFamily="34" charset="0"/>
              <a:buChar char="•"/>
            </a:pPr>
            <a:r>
              <a:rPr lang="en-US" sz="1800" dirty="0">
                <a:solidFill>
                  <a:srgbClr val="7E7E7E"/>
                </a:solidFill>
              </a:rPr>
              <a:t>Follow people you don’t agree with. Initiate and engage </a:t>
            </a:r>
            <a:r>
              <a:rPr lang="en-US" sz="1800" dirty="0" smtClean="0">
                <a:solidFill>
                  <a:srgbClr val="7E7E7E"/>
                </a:solidFill>
              </a:rPr>
              <a:t>in constructive </a:t>
            </a:r>
            <a:r>
              <a:rPr lang="en-US" sz="1800" dirty="0">
                <a:solidFill>
                  <a:srgbClr val="7E7E7E"/>
                </a:solidFill>
              </a:rPr>
              <a:t>conversations. Do not simply share </a:t>
            </a:r>
            <a:r>
              <a:rPr lang="en-US" sz="1800" dirty="0" smtClean="0">
                <a:solidFill>
                  <a:srgbClr val="7E7E7E"/>
                </a:solidFill>
              </a:rPr>
              <a:t>articles; </a:t>
            </a:r>
            <a:r>
              <a:rPr lang="en-US" sz="1800" dirty="0">
                <a:solidFill>
                  <a:srgbClr val="7E7E7E"/>
                </a:solidFill>
              </a:rPr>
              <a:t>express what </a:t>
            </a:r>
            <a:r>
              <a:rPr lang="en-US" sz="1800" dirty="0" smtClean="0">
                <a:solidFill>
                  <a:srgbClr val="7E7E7E"/>
                </a:solidFill>
              </a:rPr>
              <a:t>they mean </a:t>
            </a:r>
            <a:r>
              <a:rPr lang="en-US" sz="1800" dirty="0">
                <a:solidFill>
                  <a:srgbClr val="7E7E7E"/>
                </a:solidFill>
              </a:rPr>
              <a:t>to you.  </a:t>
            </a:r>
          </a:p>
          <a:p>
            <a:pPr marL="405900" indent="-342900">
              <a:lnSpc>
                <a:spcPts val="1920"/>
              </a:lnSpc>
              <a:spcBef>
                <a:spcPts val="0"/>
              </a:spcBef>
              <a:buFont typeface="Arial" panose="020B0604020202020204" pitchFamily="34" charset="0"/>
              <a:buChar char="•"/>
            </a:pPr>
            <a:r>
              <a:rPr lang="en-US" sz="1800" dirty="0">
                <a:solidFill>
                  <a:srgbClr val="7E7E7E"/>
                </a:solidFill>
              </a:rPr>
              <a:t>Pay for journalism. </a:t>
            </a:r>
            <a:r>
              <a:rPr lang="en-US" sz="1800" dirty="0" smtClean="0">
                <a:solidFill>
                  <a:srgbClr val="7E7E7E"/>
                </a:solidFill>
              </a:rPr>
              <a:t>Reporting that is funded by advertising revenue exposes </a:t>
            </a:r>
            <a:r>
              <a:rPr lang="en-US" sz="1800" dirty="0">
                <a:solidFill>
                  <a:srgbClr val="7E7E7E"/>
                </a:solidFill>
              </a:rPr>
              <a:t>journalism to outside influences. </a:t>
            </a:r>
          </a:p>
          <a:p>
            <a:pPr marL="405900" indent="-342900">
              <a:lnSpc>
                <a:spcPts val="1920"/>
              </a:lnSpc>
              <a:spcBef>
                <a:spcPts val="0"/>
              </a:spcBef>
              <a:buFont typeface="Arial" panose="020B0604020202020204" pitchFamily="34" charset="0"/>
              <a:buChar char="•"/>
            </a:pPr>
            <a:r>
              <a:rPr lang="en-US" sz="1800" dirty="0">
                <a:solidFill>
                  <a:srgbClr val="7E7E7E"/>
                </a:solidFill>
              </a:rPr>
              <a:t>Explore the media </a:t>
            </a:r>
            <a:r>
              <a:rPr lang="en-US" sz="1800" dirty="0" smtClean="0">
                <a:solidFill>
                  <a:srgbClr val="7E7E7E"/>
                </a:solidFill>
              </a:rPr>
              <a:t>landscape. Explore </a:t>
            </a:r>
            <a:r>
              <a:rPr lang="en-US" sz="1800" dirty="0">
                <a:solidFill>
                  <a:srgbClr val="7E7E7E"/>
                </a:solidFill>
              </a:rPr>
              <a:t>how facts </a:t>
            </a:r>
            <a:r>
              <a:rPr lang="en-US" sz="1800" dirty="0" smtClean="0">
                <a:solidFill>
                  <a:srgbClr val="7E7E7E"/>
                </a:solidFill>
              </a:rPr>
              <a:t>are </a:t>
            </a:r>
            <a:r>
              <a:rPr lang="en-US" sz="1800" dirty="0">
                <a:solidFill>
                  <a:srgbClr val="7E7E7E"/>
                </a:solidFill>
              </a:rPr>
              <a:t>reinterpreted, shaped and transformed: Be your own </a:t>
            </a:r>
            <a:r>
              <a:rPr lang="en-US" sz="1800" dirty="0" smtClean="0">
                <a:solidFill>
                  <a:srgbClr val="7E7E7E"/>
                </a:solidFill>
              </a:rPr>
              <a:t>fact-checker</a:t>
            </a:r>
            <a:r>
              <a:rPr lang="en-US" sz="1800" dirty="0">
                <a:solidFill>
                  <a:srgbClr val="7E7E7E"/>
                </a:solidFill>
              </a:rPr>
              <a:t>.</a:t>
            </a:r>
          </a:p>
          <a:p>
            <a:pPr marL="405900" indent="-342900">
              <a:lnSpc>
                <a:spcPts val="1920"/>
              </a:lnSpc>
              <a:spcBef>
                <a:spcPts val="0"/>
              </a:spcBef>
              <a:buFont typeface="Arial" panose="020B0604020202020204" pitchFamily="34" charset="0"/>
              <a:buChar char="•"/>
            </a:pPr>
            <a:r>
              <a:rPr lang="en-US" sz="1800" dirty="0">
                <a:solidFill>
                  <a:srgbClr val="7E7E7E"/>
                </a:solidFill>
              </a:rPr>
              <a:t>Pressure Facebook, Twitter and </a:t>
            </a:r>
            <a:r>
              <a:rPr lang="en-US" sz="1800" dirty="0" smtClean="0">
                <a:solidFill>
                  <a:srgbClr val="7E7E7E"/>
                </a:solidFill>
              </a:rPr>
              <a:t>others to </a:t>
            </a:r>
            <a:r>
              <a:rPr lang="en-US" sz="1800" dirty="0">
                <a:solidFill>
                  <a:srgbClr val="7E7E7E"/>
                </a:solidFill>
              </a:rPr>
              <a:t>evolve the platform. Facebook can be influenced by its user base. Platforms are constantly monitoring user </a:t>
            </a:r>
            <a:r>
              <a:rPr lang="en-US" sz="1800" dirty="0" err="1">
                <a:solidFill>
                  <a:srgbClr val="7E7E7E"/>
                </a:solidFill>
              </a:rPr>
              <a:t>behaviour</a:t>
            </a:r>
            <a:r>
              <a:rPr lang="en-US" sz="1800" dirty="0">
                <a:solidFill>
                  <a:srgbClr val="7E7E7E"/>
                </a:solidFill>
              </a:rPr>
              <a:t> and will adapt to people’s needs. </a:t>
            </a:r>
            <a:endParaRPr sz="1800" dirty="0">
              <a:solidFill>
                <a:srgbClr val="7E7E7E"/>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6614" y="1841373"/>
            <a:ext cx="3571461" cy="3571461"/>
          </a:xfrm>
          <a:prstGeom prst="rect">
            <a:avLst/>
          </a:prstGeom>
        </p:spPr>
      </p:pic>
      <p:sp>
        <p:nvSpPr>
          <p:cNvPr id="6" name="Rectangle 5">
            <a:extLst>
              <a:ext uri="{FF2B5EF4-FFF2-40B4-BE49-F238E27FC236}">
                <a16:creationId xmlns:a16="http://schemas.microsoft.com/office/drawing/2014/main" xmlns="" id="{0020F864-5CF2-47B0-9FDB-37A733F7ACA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838200" y="1057275"/>
            <a:ext cx="10515599" cy="5119688"/>
          </a:xfrm>
        </p:spPr>
        <p:txBody>
          <a:bodyPr anchor="ctr"/>
          <a:lstStyle/>
          <a:p>
            <a:pPr marL="177800" indent="0" algn="ctr">
              <a:buNone/>
            </a:pPr>
            <a:r>
              <a:rPr lang="en-US" sz="20000" dirty="0" smtClean="0">
                <a:solidFill>
                  <a:schemeClr val="bg1">
                    <a:lumMod val="50000"/>
                  </a:schemeClr>
                </a:solidFill>
                <a:latin typeface="Calibri" panose="020F0502020204030204" pitchFamily="34" charset="0"/>
              </a:rPr>
              <a:t>❷</a:t>
            </a:r>
          </a:p>
        </p:txBody>
      </p:sp>
    </p:spTree>
    <p:extLst>
      <p:ext uri="{BB962C8B-B14F-4D97-AF65-F5344CB8AC3E}">
        <p14:creationId xmlns:p14="http://schemas.microsoft.com/office/powerpoint/2010/main" val="334315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What this study does:</a:t>
            </a:r>
            <a:endParaRPr lang="en-US" b="1" dirty="0">
              <a:solidFill>
                <a:srgbClr val="243049"/>
              </a:solidFill>
            </a:endParaRPr>
          </a:p>
        </p:txBody>
      </p:sp>
      <p:sp>
        <p:nvSpPr>
          <p:cNvPr id="96" name="Shape 96"/>
          <p:cNvSpPr txBox="1">
            <a:spLocks noGrp="1"/>
          </p:cNvSpPr>
          <p:nvPr>
            <p:ph type="body" idx="1"/>
          </p:nvPr>
        </p:nvSpPr>
        <p:spPr>
          <a:xfrm>
            <a:off x="749946" y="1583296"/>
            <a:ext cx="3072409" cy="4261450"/>
          </a:xfrm>
          <a:prstGeom prst="rect">
            <a:avLst/>
          </a:prstGeom>
        </p:spPr>
        <p:txBody>
          <a:bodyPr lIns="91425" tIns="91425" rIns="91425" bIns="91425" anchor="t" anchorCtr="0">
            <a:noAutofit/>
          </a:bodyPr>
          <a:lstStyle/>
          <a:p>
            <a:pPr marL="0" lvl="0" indent="0" rtl="0">
              <a:lnSpc>
                <a:spcPct val="100000"/>
              </a:lnSpc>
              <a:spcBef>
                <a:spcPts val="600"/>
              </a:spcBef>
              <a:buNone/>
            </a:pPr>
            <a:r>
              <a:rPr lang="en-US" sz="1800" b="1" dirty="0" smtClean="0">
                <a:solidFill>
                  <a:srgbClr val="7E7E7E"/>
                </a:solidFill>
              </a:rPr>
              <a:t>Confirms </a:t>
            </a:r>
            <a:r>
              <a:rPr lang="en-US" sz="1800" b="1" dirty="0">
                <a:solidFill>
                  <a:srgbClr val="7E7E7E"/>
                </a:solidFill>
              </a:rPr>
              <a:t>widely held assumptions:</a:t>
            </a:r>
          </a:p>
          <a:p>
            <a:pPr marL="165600" lvl="0" indent="-165600" rtl="0">
              <a:lnSpc>
                <a:spcPct val="100000"/>
              </a:lnSpc>
              <a:spcBef>
                <a:spcPts val="600"/>
              </a:spcBef>
            </a:pPr>
            <a:endParaRPr lang="en-US" sz="1800" dirty="0">
              <a:solidFill>
                <a:srgbClr val="7E7E7E"/>
              </a:solidFill>
            </a:endParaRPr>
          </a:p>
          <a:p>
            <a:pPr marL="165600" lvl="0" indent="-165600">
              <a:lnSpc>
                <a:spcPct val="100000"/>
              </a:lnSpc>
              <a:spcBef>
                <a:spcPts val="600"/>
              </a:spcBef>
            </a:pPr>
            <a:r>
              <a:rPr lang="en-US" sz="1800" dirty="0" smtClean="0">
                <a:solidFill>
                  <a:schemeClr val="bg1">
                    <a:lumMod val="50000"/>
                  </a:schemeClr>
                </a:solidFill>
              </a:rPr>
              <a:t>Far-Right </a:t>
            </a:r>
            <a:r>
              <a:rPr lang="en-US" sz="1800" dirty="0">
                <a:solidFill>
                  <a:schemeClr val="bg1">
                    <a:lumMod val="50000"/>
                  </a:schemeClr>
                </a:solidFill>
              </a:rPr>
              <a:t>media content in French social </a:t>
            </a:r>
            <a:r>
              <a:rPr lang="en-US" sz="1800" dirty="0" smtClean="0">
                <a:solidFill>
                  <a:schemeClr val="bg1">
                    <a:lumMod val="50000"/>
                  </a:schemeClr>
                </a:solidFill>
              </a:rPr>
              <a:t>media has a massively </a:t>
            </a:r>
            <a:r>
              <a:rPr lang="en-US" sz="1800" dirty="0">
                <a:solidFill>
                  <a:schemeClr val="bg1">
                    <a:lumMod val="50000"/>
                  </a:schemeClr>
                </a:solidFill>
              </a:rPr>
              <a:t>outsized </a:t>
            </a:r>
            <a:r>
              <a:rPr lang="en-US" sz="1800" dirty="0" smtClean="0">
                <a:solidFill>
                  <a:schemeClr val="bg1">
                    <a:lumMod val="50000"/>
                  </a:schemeClr>
                </a:solidFill>
              </a:rPr>
              <a:t>presence </a:t>
            </a:r>
          </a:p>
          <a:p>
            <a:pPr marL="165600" lvl="0" indent="-165600">
              <a:lnSpc>
                <a:spcPct val="100000"/>
              </a:lnSpc>
              <a:spcBef>
                <a:spcPts val="600"/>
              </a:spcBef>
            </a:pPr>
            <a:r>
              <a:rPr lang="en-US" sz="1800" dirty="0" smtClean="0">
                <a:solidFill>
                  <a:schemeClr val="bg1">
                    <a:lumMod val="50000"/>
                  </a:schemeClr>
                </a:solidFill>
              </a:rPr>
              <a:t>Manipulation techniques are used to </a:t>
            </a:r>
            <a:r>
              <a:rPr lang="en-US" sz="1800" dirty="0">
                <a:solidFill>
                  <a:schemeClr val="bg1">
                    <a:lumMod val="50000"/>
                  </a:schemeClr>
                </a:solidFill>
              </a:rPr>
              <a:t>boost </a:t>
            </a:r>
            <a:r>
              <a:rPr lang="en-US" sz="1800" dirty="0" smtClean="0">
                <a:solidFill>
                  <a:schemeClr val="bg1">
                    <a:lumMod val="50000"/>
                  </a:schemeClr>
                </a:solidFill>
              </a:rPr>
              <a:t>the Far-Right’s </a:t>
            </a:r>
            <a:r>
              <a:rPr lang="en-US" sz="1800" dirty="0">
                <a:solidFill>
                  <a:schemeClr val="bg1">
                    <a:lumMod val="50000"/>
                  </a:schemeClr>
                </a:solidFill>
              </a:rPr>
              <a:t>dominance in social </a:t>
            </a:r>
            <a:r>
              <a:rPr lang="en-US" sz="1800" dirty="0" smtClean="0">
                <a:solidFill>
                  <a:schemeClr val="bg1">
                    <a:lumMod val="50000"/>
                  </a:schemeClr>
                </a:solidFill>
              </a:rPr>
              <a:t>media. </a:t>
            </a:r>
            <a:endParaRPr lang="en-US" sz="1800" dirty="0">
              <a:solidFill>
                <a:schemeClr val="bg1">
                  <a:lumMod val="50000"/>
                </a:schemeClr>
              </a:solidFill>
            </a:endParaRPr>
          </a:p>
          <a:p>
            <a:pPr marL="165600" lvl="0" indent="-165600" rtl="0">
              <a:lnSpc>
                <a:spcPct val="100000"/>
              </a:lnSpc>
              <a:spcBef>
                <a:spcPts val="600"/>
              </a:spcBef>
            </a:pPr>
            <a:r>
              <a:rPr lang="en-US" sz="1800" dirty="0" smtClean="0">
                <a:solidFill>
                  <a:schemeClr val="bg1">
                    <a:lumMod val="50000"/>
                  </a:schemeClr>
                </a:solidFill>
              </a:rPr>
              <a:t>Russian </a:t>
            </a:r>
            <a:r>
              <a:rPr lang="en-US" sz="1800" dirty="0">
                <a:solidFill>
                  <a:schemeClr val="bg1">
                    <a:lumMod val="50000"/>
                  </a:schemeClr>
                </a:solidFill>
              </a:rPr>
              <a:t>attempts to influence French media reporting in the run-up to the 2017 </a:t>
            </a:r>
            <a:r>
              <a:rPr lang="en-US" sz="1800" dirty="0" smtClean="0">
                <a:solidFill>
                  <a:schemeClr val="bg1">
                    <a:lumMod val="50000"/>
                  </a:schemeClr>
                </a:solidFill>
              </a:rPr>
              <a:t>elections are real.</a:t>
            </a:r>
            <a:endParaRPr lang="en-US" sz="1800" dirty="0">
              <a:solidFill>
                <a:schemeClr val="bg1">
                  <a:lumMod val="50000"/>
                </a:schemeClr>
              </a:solidFill>
            </a:endParaRPr>
          </a:p>
          <a:p>
            <a:pPr marL="165600" lvl="0" indent="-165600" rtl="0">
              <a:lnSpc>
                <a:spcPct val="100000"/>
              </a:lnSpc>
              <a:spcBef>
                <a:spcPts val="600"/>
              </a:spcBef>
            </a:pPr>
            <a:endParaRPr lang="en-US" sz="1800" dirty="0">
              <a:solidFill>
                <a:srgbClr val="7E7E7E"/>
              </a:solidFill>
            </a:endParaRPr>
          </a:p>
          <a:p>
            <a:pPr marL="165600" lvl="0" indent="-165600" rtl="0">
              <a:lnSpc>
                <a:spcPct val="100000"/>
              </a:lnSpc>
              <a:spcBef>
                <a:spcPts val="600"/>
              </a:spcBef>
            </a:pPr>
            <a:endParaRPr lang="en-US" sz="1800" dirty="0">
              <a:solidFill>
                <a:srgbClr val="7E7E7E"/>
              </a:solidFill>
            </a:endParaRPr>
          </a:p>
        </p:txBody>
      </p:sp>
      <p:sp>
        <p:nvSpPr>
          <p:cNvPr id="4" name="Shape 96"/>
          <p:cNvSpPr txBox="1">
            <a:spLocks/>
          </p:cNvSpPr>
          <p:nvPr/>
        </p:nvSpPr>
        <p:spPr>
          <a:xfrm>
            <a:off x="4695871" y="1583296"/>
            <a:ext cx="3072409" cy="42614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600"/>
              </a:spcBef>
              <a:buNone/>
            </a:pPr>
            <a:r>
              <a:rPr lang="en-US" sz="1800" b="1" dirty="0" smtClean="0">
                <a:solidFill>
                  <a:srgbClr val="7E7E7E"/>
                </a:solidFill>
              </a:rPr>
              <a:t>Expands understanding on the subject matter: </a:t>
            </a:r>
          </a:p>
          <a:p>
            <a:pPr marL="165600" indent="-165600">
              <a:lnSpc>
                <a:spcPct val="100000"/>
              </a:lnSpc>
              <a:spcBef>
                <a:spcPts val="600"/>
              </a:spcBef>
            </a:pPr>
            <a:endParaRPr lang="en-US" sz="1800" dirty="0" smtClean="0">
              <a:solidFill>
                <a:srgbClr val="7E7E7E"/>
              </a:solidFill>
            </a:endParaRPr>
          </a:p>
          <a:p>
            <a:pPr marL="165600" indent="-165600">
              <a:lnSpc>
                <a:spcPct val="100000"/>
              </a:lnSpc>
              <a:spcBef>
                <a:spcPts val="600"/>
              </a:spcBef>
            </a:pPr>
            <a:r>
              <a:rPr lang="en-US" sz="1800" dirty="0" smtClean="0">
                <a:solidFill>
                  <a:schemeClr val="bg1">
                    <a:lumMod val="50000"/>
                  </a:schemeClr>
                </a:solidFill>
              </a:rPr>
              <a:t>The study grounds the media landscape within the  entire French political online discourse</a:t>
            </a:r>
          </a:p>
          <a:p>
            <a:pPr marL="165600" indent="-165600">
              <a:lnSpc>
                <a:spcPct val="100000"/>
              </a:lnSpc>
              <a:spcBef>
                <a:spcPts val="600"/>
              </a:spcBef>
            </a:pPr>
            <a:r>
              <a:rPr lang="en-US" sz="1800" dirty="0" smtClean="0">
                <a:solidFill>
                  <a:schemeClr val="bg1">
                    <a:lumMod val="50000"/>
                  </a:schemeClr>
                </a:solidFill>
              </a:rPr>
              <a:t>Provides detail on 800 non-traditional media publishers and their impact</a:t>
            </a:r>
          </a:p>
          <a:p>
            <a:pPr marL="165600" indent="-165600">
              <a:lnSpc>
                <a:spcPct val="100000"/>
              </a:lnSpc>
              <a:spcBef>
                <a:spcPts val="600"/>
              </a:spcBef>
            </a:pPr>
            <a:r>
              <a:rPr lang="en-US" sz="1800" dirty="0" smtClean="0">
                <a:solidFill>
                  <a:schemeClr val="bg1">
                    <a:lumMod val="50000"/>
                  </a:schemeClr>
                </a:solidFill>
              </a:rPr>
              <a:t>Traces patterns and mechanisms of  disinformation campaigns</a:t>
            </a:r>
            <a:endParaRPr lang="en-US" sz="1800" dirty="0">
              <a:solidFill>
                <a:schemeClr val="bg1">
                  <a:lumMod val="50000"/>
                </a:schemeClr>
              </a:solidFill>
            </a:endParaRPr>
          </a:p>
          <a:p>
            <a:pPr marL="165600" indent="-165600">
              <a:lnSpc>
                <a:spcPct val="100000"/>
              </a:lnSpc>
              <a:spcBef>
                <a:spcPts val="600"/>
              </a:spcBef>
            </a:pPr>
            <a:endParaRPr lang="en-US" sz="1800" dirty="0" smtClean="0">
              <a:solidFill>
                <a:srgbClr val="7E7E7E"/>
              </a:solidFill>
            </a:endParaRPr>
          </a:p>
          <a:p>
            <a:pPr marL="165600" indent="-165600">
              <a:lnSpc>
                <a:spcPct val="100000"/>
              </a:lnSpc>
              <a:spcBef>
                <a:spcPts val="600"/>
              </a:spcBef>
            </a:pPr>
            <a:endParaRPr lang="en-US" sz="1800" dirty="0" smtClean="0">
              <a:solidFill>
                <a:srgbClr val="7E7E7E"/>
              </a:solidFill>
            </a:endParaRPr>
          </a:p>
        </p:txBody>
      </p:sp>
      <p:sp>
        <p:nvSpPr>
          <p:cNvPr id="5" name="Shape 96"/>
          <p:cNvSpPr txBox="1">
            <a:spLocks/>
          </p:cNvSpPr>
          <p:nvPr/>
        </p:nvSpPr>
        <p:spPr>
          <a:xfrm>
            <a:off x="8641796" y="1583296"/>
            <a:ext cx="3072409" cy="42614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600"/>
              </a:spcBef>
              <a:buNone/>
            </a:pPr>
            <a:r>
              <a:rPr lang="en-US" sz="1800" b="1" dirty="0" smtClean="0">
                <a:solidFill>
                  <a:srgbClr val="7E7E7E"/>
                </a:solidFill>
              </a:rPr>
              <a:t>Contributes new insights and suggests solutions: </a:t>
            </a:r>
          </a:p>
          <a:p>
            <a:pPr marL="165600" indent="-165600">
              <a:lnSpc>
                <a:spcPct val="100000"/>
              </a:lnSpc>
              <a:spcBef>
                <a:spcPts val="600"/>
              </a:spcBef>
            </a:pPr>
            <a:endParaRPr lang="en-US" sz="1800" dirty="0" smtClean="0">
              <a:solidFill>
                <a:schemeClr val="bg1">
                  <a:lumMod val="50000"/>
                </a:schemeClr>
              </a:solidFill>
            </a:endParaRPr>
          </a:p>
          <a:p>
            <a:pPr marL="165600" indent="-165600">
              <a:lnSpc>
                <a:spcPct val="100000"/>
              </a:lnSpc>
              <a:spcBef>
                <a:spcPts val="600"/>
              </a:spcBef>
            </a:pPr>
            <a:r>
              <a:rPr lang="en-US" sz="1800" dirty="0" smtClean="0">
                <a:solidFill>
                  <a:schemeClr val="bg1">
                    <a:lumMod val="50000"/>
                  </a:schemeClr>
                </a:solidFill>
              </a:rPr>
              <a:t>The study discovers and maps people’s social media behaviour and motivations</a:t>
            </a:r>
          </a:p>
          <a:p>
            <a:pPr marL="165600" indent="-165600">
              <a:lnSpc>
                <a:spcPct val="100000"/>
              </a:lnSpc>
              <a:spcBef>
                <a:spcPts val="600"/>
              </a:spcBef>
            </a:pPr>
            <a:r>
              <a:rPr lang="en-US" sz="1800" dirty="0" smtClean="0">
                <a:solidFill>
                  <a:schemeClr val="bg1">
                    <a:lumMod val="50000"/>
                  </a:schemeClr>
                </a:solidFill>
              </a:rPr>
              <a:t>Explores the fake news phenomenon to find underlying drivers </a:t>
            </a:r>
          </a:p>
          <a:p>
            <a:pPr marL="165600" indent="-165600">
              <a:lnSpc>
                <a:spcPct val="100000"/>
              </a:lnSpc>
              <a:spcBef>
                <a:spcPts val="600"/>
              </a:spcBef>
            </a:pPr>
            <a:r>
              <a:rPr lang="en-US" sz="1800" dirty="0" smtClean="0">
                <a:solidFill>
                  <a:schemeClr val="bg1">
                    <a:lumMod val="50000"/>
                  </a:schemeClr>
                </a:solidFill>
              </a:rPr>
              <a:t>Provides a set of recommendations to address and mitigate the dangers to democratic societies </a:t>
            </a:r>
          </a:p>
        </p:txBody>
      </p:sp>
    </p:spTree>
    <p:extLst>
      <p:ext uri="{BB962C8B-B14F-4D97-AF65-F5344CB8AC3E}">
        <p14:creationId xmlns:p14="http://schemas.microsoft.com/office/powerpoint/2010/main" val="13437354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 </a:t>
            </a:r>
            <a:endParaRPr lang="en-US" sz="4400" b="1" i="0" u="none" strike="noStrike" cap="none" dirty="0">
              <a:solidFill>
                <a:srgbClr val="243049"/>
              </a:solidFill>
              <a:latin typeface="Calibri"/>
              <a:ea typeface="Calibri"/>
              <a:cs typeface="Calibri"/>
              <a:sym typeface="Calibri"/>
            </a:endParaRPr>
          </a:p>
        </p:txBody>
      </p:sp>
      <p:sp>
        <p:nvSpPr>
          <p:cNvPr id="18" name="Arrow: Right 17">
            <a:extLst>
              <a:ext uri="{FF2B5EF4-FFF2-40B4-BE49-F238E27FC236}">
                <a16:creationId xmlns:a16="http://schemas.microsoft.com/office/drawing/2014/main" xmlns="" id="{C9014181-6CB8-4CE2-8325-E5ED941192EA}"/>
              </a:ext>
            </a:extLst>
          </p:cNvPr>
          <p:cNvSpPr/>
          <p:nvPr/>
        </p:nvSpPr>
        <p:spPr>
          <a:xfrm>
            <a:off x="4730874" y="2231465"/>
            <a:ext cx="355138" cy="297770"/>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05209417-E569-4B6D-AB2F-B01EC915BEA5}"/>
              </a:ext>
            </a:extLst>
          </p:cNvPr>
          <p:cNvSpPr/>
          <p:nvPr/>
        </p:nvSpPr>
        <p:spPr>
          <a:xfrm>
            <a:off x="6100295" y="846848"/>
            <a:ext cx="5416735" cy="792000"/>
          </a:xfrm>
          <a:prstGeom prst="rect">
            <a:avLst/>
          </a:prstGeom>
          <a:solidFill>
            <a:srgbClr val="CFB4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Rectangle 21">
            <a:extLst>
              <a:ext uri="{FF2B5EF4-FFF2-40B4-BE49-F238E27FC236}">
                <a16:creationId xmlns:a16="http://schemas.microsoft.com/office/drawing/2014/main" xmlns="" id="{C3F34B15-A791-4F7B-8FC7-7AD634C5813E}"/>
              </a:ext>
            </a:extLst>
          </p:cNvPr>
          <p:cNvSpPr/>
          <p:nvPr/>
        </p:nvSpPr>
        <p:spPr>
          <a:xfrm>
            <a:off x="6099030" y="1684773"/>
            <a:ext cx="541800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a:extLst>
              <a:ext uri="{FF2B5EF4-FFF2-40B4-BE49-F238E27FC236}">
                <a16:creationId xmlns:a16="http://schemas.microsoft.com/office/drawing/2014/main" xmlns="" id="{73AA1A9E-FEFB-4F2F-8934-ADAADF624AD0}"/>
              </a:ext>
            </a:extLst>
          </p:cNvPr>
          <p:cNvSpPr/>
          <p:nvPr/>
        </p:nvSpPr>
        <p:spPr>
          <a:xfrm>
            <a:off x="6099030" y="3122341"/>
            <a:ext cx="541800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Rectangle 23">
            <a:extLst>
              <a:ext uri="{FF2B5EF4-FFF2-40B4-BE49-F238E27FC236}">
                <a16:creationId xmlns:a16="http://schemas.microsoft.com/office/drawing/2014/main" xmlns="" id="{1D794BF9-0377-408F-8B5B-6A0EAB138AC9}"/>
              </a:ext>
            </a:extLst>
          </p:cNvPr>
          <p:cNvSpPr/>
          <p:nvPr/>
        </p:nvSpPr>
        <p:spPr>
          <a:xfrm>
            <a:off x="6099030" y="4218106"/>
            <a:ext cx="541800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xmlns="" id="{BA495084-F55B-400D-8F84-9C49DC5C2668}"/>
              </a:ext>
            </a:extLst>
          </p:cNvPr>
          <p:cNvSpPr/>
          <p:nvPr/>
        </p:nvSpPr>
        <p:spPr>
          <a:xfrm>
            <a:off x="6100800" y="5467982"/>
            <a:ext cx="5416230" cy="594000"/>
          </a:xfrm>
          <a:prstGeom prst="rect">
            <a:avLst/>
          </a:prstGeom>
          <a:solidFill>
            <a:srgbClr val="ED2E5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 name="Rectangle 25">
            <a:extLst>
              <a:ext uri="{FF2B5EF4-FFF2-40B4-BE49-F238E27FC236}">
                <a16:creationId xmlns:a16="http://schemas.microsoft.com/office/drawing/2014/main" xmlns="" id="{889DC0D5-A019-4DCB-8247-9A7844CE47E5}"/>
              </a:ext>
            </a:extLst>
          </p:cNvPr>
          <p:cNvSpPr/>
          <p:nvPr/>
        </p:nvSpPr>
        <p:spPr>
          <a:xfrm>
            <a:off x="6098177" y="6102884"/>
            <a:ext cx="5418853" cy="594000"/>
          </a:xfrm>
          <a:prstGeom prst="rect">
            <a:avLst/>
          </a:prstGeom>
          <a:solidFill>
            <a:srgbClr val="ED2E5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 name="Shape 102">
            <a:extLst>
              <a:ext uri="{FF2B5EF4-FFF2-40B4-BE49-F238E27FC236}">
                <a16:creationId xmlns:a16="http://schemas.microsoft.com/office/drawing/2014/main" xmlns="" id="{488FFCA4-3D32-4039-9643-13995DCF4529}"/>
              </a:ext>
            </a:extLst>
          </p:cNvPr>
          <p:cNvSpPr txBox="1">
            <a:spLocks/>
          </p:cNvSpPr>
          <p:nvPr/>
        </p:nvSpPr>
        <p:spPr>
          <a:xfrm>
            <a:off x="6237171" y="880302"/>
            <a:ext cx="3910439" cy="584705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spcBef>
                <a:spcPts val="0"/>
              </a:spcBef>
              <a:buFont typeface="Arial"/>
              <a:buNone/>
            </a:pPr>
            <a:r>
              <a:rPr lang="en-US" sz="1150" dirty="0">
                <a:solidFill>
                  <a:schemeClr val="tx1"/>
                </a:solidFill>
                <a:latin typeface="+mj-lt"/>
                <a:hlinkClick r:id="rId3" action="ppaction://hlinksldjump"/>
              </a:rPr>
              <a:t>Key Insights</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4" action="ppaction://hlinksldjump"/>
              </a:rPr>
              <a:t>Key Implications</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5" action="ppaction://hlinksldjump"/>
              </a:rPr>
              <a:t>Recommendations</a:t>
            </a:r>
            <a:endParaRPr lang="en-US" sz="1150" dirty="0">
              <a:solidFill>
                <a:schemeClr val="tx1"/>
              </a:solidFill>
              <a:latin typeface="+mj-lt"/>
            </a:endParaRPr>
          </a:p>
          <a:p>
            <a:pPr marL="0" indent="0">
              <a:lnSpc>
                <a:spcPct val="120000"/>
              </a:lnSpc>
              <a:spcBef>
                <a:spcPts val="0"/>
              </a:spcBef>
              <a:buFont typeface="Arial"/>
              <a:buNone/>
            </a:pP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6" action="ppaction://hlinksldjump"/>
              </a:rPr>
              <a:t>The French Media Content </a:t>
            </a:r>
            <a:r>
              <a:rPr lang="en-US" sz="1150" dirty="0" smtClean="0">
                <a:solidFill>
                  <a:schemeClr val="tx1"/>
                </a:solidFill>
                <a:latin typeface="+mj-lt"/>
                <a:hlinkClick r:id="rId6" action="ppaction://hlinksldjump"/>
              </a:rPr>
              <a:t>Landscape</a:t>
            </a:r>
            <a:r>
              <a:rPr lang="en-US" sz="1150" dirty="0" smtClean="0">
                <a:solidFill>
                  <a:schemeClr val="tx1"/>
                </a:solidFill>
                <a:latin typeface="+mj-lt"/>
              </a:rPr>
              <a:t> </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7" action="ppaction://hlinksldjump"/>
              </a:rPr>
              <a:t>Media Map Sections</a:t>
            </a:r>
            <a:endParaRPr lang="en-US" sz="1150" dirty="0">
              <a:solidFill>
                <a:schemeClr val="tx1"/>
              </a:solidFill>
              <a:latin typeface="+mj-lt"/>
            </a:endParaRPr>
          </a:p>
          <a:p>
            <a:pPr marL="0" indent="0">
              <a:lnSpc>
                <a:spcPct val="120000"/>
              </a:lnSpc>
              <a:spcBef>
                <a:spcPts val="0"/>
              </a:spcBef>
              <a:buFont typeface="Arial"/>
              <a:buNone/>
            </a:pPr>
            <a:r>
              <a:rPr lang="en-US" sz="1150" dirty="0" smtClean="0">
                <a:solidFill>
                  <a:schemeClr val="tx1"/>
                </a:solidFill>
                <a:latin typeface="+mj-lt"/>
                <a:hlinkClick r:id="rId8" action="ppaction://hlinksldjump"/>
              </a:rPr>
              <a:t>Media </a:t>
            </a:r>
            <a:r>
              <a:rPr lang="en-US" sz="1150" dirty="0">
                <a:solidFill>
                  <a:schemeClr val="tx1"/>
                </a:solidFill>
                <a:latin typeface="+mj-lt"/>
                <a:hlinkClick r:id="rId8" action="ppaction://hlinksldjump"/>
              </a:rPr>
              <a:t>Map Clusters</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9" action="ppaction://hlinksldjump"/>
              </a:rPr>
              <a:t>Candidate Support and Influence</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10" action="ppaction://hlinksldjump"/>
              </a:rPr>
              <a:t>Foreign Influence</a:t>
            </a:r>
            <a:endParaRPr lang="en-US" sz="1150" dirty="0">
              <a:solidFill>
                <a:schemeClr val="tx1"/>
              </a:solidFill>
              <a:latin typeface="+mj-lt"/>
            </a:endParaRPr>
          </a:p>
          <a:p>
            <a:pPr marL="0" indent="0">
              <a:lnSpc>
                <a:spcPct val="120000"/>
              </a:lnSpc>
              <a:spcBef>
                <a:spcPts val="0"/>
              </a:spcBef>
              <a:buFont typeface="Arial"/>
              <a:buNone/>
            </a:pPr>
            <a:r>
              <a:rPr lang="en-US" sz="1150" dirty="0">
                <a:solidFill>
                  <a:schemeClr val="tx1"/>
                </a:solidFill>
                <a:latin typeface="+mj-lt"/>
                <a:hlinkClick r:id="rId11" action="ppaction://hlinksldjump"/>
              </a:rPr>
              <a:t>Media Map Trends</a:t>
            </a:r>
            <a:endParaRPr lang="en-US" sz="1150" dirty="0">
              <a:solidFill>
                <a:schemeClr val="tx1"/>
              </a:solidFill>
              <a:latin typeface="+mj-lt"/>
            </a:endParaRPr>
          </a:p>
          <a:p>
            <a:pPr marL="0" indent="0">
              <a:lnSpc>
                <a:spcPct val="120000"/>
              </a:lnSpc>
              <a:spcBef>
                <a:spcPts val="0"/>
              </a:spcBef>
              <a:buFont typeface="Arial"/>
              <a:buNone/>
            </a:pP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2" action="ppaction://hlinksldjump"/>
              </a:rPr>
              <a:t>Two-Step Model of Social Media Influence</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3" action="ppaction://hlinksldjump"/>
              </a:rPr>
              <a:t>Posting Behaviour</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4" action="ppaction://hlinksldjump"/>
              </a:rPr>
              <a:t>Discuss Behaviour</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5" action="ppaction://hlinksldjump"/>
              </a:rPr>
              <a:t>Quantitative Sharing Behaviour Analysis</a:t>
            </a:r>
            <a:endParaRPr lang="en-US" sz="1150" dirty="0">
              <a:solidFill>
                <a:schemeClr val="tx1"/>
              </a:solidFill>
              <a:latin typeface="+mj-lt"/>
            </a:endParaRPr>
          </a:p>
          <a:p>
            <a:pPr marL="0" lvl="1" indent="0">
              <a:lnSpc>
                <a:spcPct val="120000"/>
              </a:lnSpc>
              <a:spcBef>
                <a:spcPts val="0"/>
              </a:spcBef>
              <a:buFont typeface="Arial"/>
              <a:buNone/>
            </a:pP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6" action="ppaction://hlinksldjump"/>
              </a:rPr>
              <a:t>Credibility Cloak</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7" action="ppaction://hlinksldjump"/>
              </a:rPr>
              <a:t>Time Shifting</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8" action="ppaction://hlinksldjump"/>
              </a:rPr>
              <a:t>Fake Polls</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19" action="ppaction://hlinksldjump"/>
              </a:rPr>
              <a:t>Hoax Sites</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20" action="ppaction://hlinksldjump"/>
              </a:rPr>
              <a:t>Russian Influence</a:t>
            </a:r>
            <a:endParaRPr lang="en-US" sz="1150" dirty="0">
              <a:solidFill>
                <a:schemeClr val="tx1"/>
              </a:solidFill>
              <a:latin typeface="+mj-lt"/>
            </a:endParaRPr>
          </a:p>
          <a:p>
            <a:pPr marL="0" lvl="1" indent="0">
              <a:lnSpc>
                <a:spcPct val="120000"/>
              </a:lnSpc>
              <a:spcBef>
                <a:spcPts val="0"/>
              </a:spcBef>
              <a:buFont typeface="Arial"/>
              <a:buNone/>
            </a:pP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21" action="ppaction://hlinksldjump"/>
              </a:rPr>
              <a:t>Cluster by Cluster Analysis</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22" action="ppaction://hlinksldjump"/>
              </a:rPr>
              <a:t>Quotes</a:t>
            </a:r>
            <a:endParaRPr lang="en-US" sz="1150" dirty="0">
              <a:solidFill>
                <a:schemeClr val="tx1"/>
              </a:solidFill>
              <a:latin typeface="+mj-lt"/>
            </a:endParaRPr>
          </a:p>
          <a:p>
            <a:pPr marL="0" lvl="1" indent="0">
              <a:lnSpc>
                <a:spcPct val="120000"/>
              </a:lnSpc>
              <a:spcBef>
                <a:spcPts val="0"/>
              </a:spcBef>
              <a:buFont typeface="Arial"/>
              <a:buNone/>
            </a:pP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23" action="ppaction://hlinksldjump"/>
              </a:rPr>
              <a:t>5 Steps of the Media Map</a:t>
            </a:r>
            <a:endParaRPr lang="en-US" sz="1150" dirty="0">
              <a:solidFill>
                <a:schemeClr val="tx1"/>
              </a:solidFill>
              <a:latin typeface="+mj-lt"/>
            </a:endParaRPr>
          </a:p>
          <a:p>
            <a:pPr marL="0" lvl="1" indent="0">
              <a:lnSpc>
                <a:spcPct val="120000"/>
              </a:lnSpc>
              <a:spcBef>
                <a:spcPts val="0"/>
              </a:spcBef>
              <a:buFont typeface="Arial"/>
              <a:buNone/>
            </a:pPr>
            <a:r>
              <a:rPr lang="en-US" sz="1150" dirty="0">
                <a:solidFill>
                  <a:schemeClr val="tx1"/>
                </a:solidFill>
                <a:latin typeface="+mj-lt"/>
                <a:hlinkClick r:id="rId24" action="ppaction://hlinksldjump"/>
              </a:rPr>
              <a:t>Conversations</a:t>
            </a:r>
            <a:endParaRPr lang="en-US" sz="1150" dirty="0">
              <a:solidFill>
                <a:schemeClr val="tx1"/>
              </a:solidFill>
              <a:latin typeface="+mj-lt"/>
            </a:endParaRPr>
          </a:p>
        </p:txBody>
      </p:sp>
      <p:sp>
        <p:nvSpPr>
          <p:cNvPr id="28" name="Rectangle 27">
            <a:extLst>
              <a:ext uri="{FF2B5EF4-FFF2-40B4-BE49-F238E27FC236}">
                <a16:creationId xmlns:a16="http://schemas.microsoft.com/office/drawing/2014/main" xmlns="" id="{0C1F354A-E244-4E8C-91B0-39191313F768}"/>
              </a:ext>
            </a:extLst>
          </p:cNvPr>
          <p:cNvSpPr/>
          <p:nvPr/>
        </p:nvSpPr>
        <p:spPr>
          <a:xfrm>
            <a:off x="5143121" y="846848"/>
            <a:ext cx="918000"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Executive Summary </a:t>
            </a:r>
          </a:p>
        </p:txBody>
      </p:sp>
      <p:sp>
        <p:nvSpPr>
          <p:cNvPr id="29" name="Rectangle 28">
            <a:extLst>
              <a:ext uri="{FF2B5EF4-FFF2-40B4-BE49-F238E27FC236}">
                <a16:creationId xmlns:a16="http://schemas.microsoft.com/office/drawing/2014/main" xmlns="" id="{24FD02DB-6556-45CE-8ADE-8AF16BAD8ACF}"/>
              </a:ext>
            </a:extLst>
          </p:cNvPr>
          <p:cNvSpPr/>
          <p:nvPr/>
        </p:nvSpPr>
        <p:spPr>
          <a:xfrm>
            <a:off x="5143121" y="1684774"/>
            <a:ext cx="918000"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Non-Traditional Media Map Landscape</a:t>
            </a:r>
          </a:p>
        </p:txBody>
      </p:sp>
      <p:sp>
        <p:nvSpPr>
          <p:cNvPr id="30" name="Rectangle 29">
            <a:extLst>
              <a:ext uri="{FF2B5EF4-FFF2-40B4-BE49-F238E27FC236}">
                <a16:creationId xmlns:a16="http://schemas.microsoft.com/office/drawing/2014/main" xmlns="" id="{F9B4D015-3D79-4EEC-A10C-1499B4AD0CBE}"/>
              </a:ext>
            </a:extLst>
          </p:cNvPr>
          <p:cNvSpPr/>
          <p:nvPr/>
        </p:nvSpPr>
        <p:spPr>
          <a:xfrm>
            <a:off x="5143121" y="3122341"/>
            <a:ext cx="918000"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Social Media Sharing </a:t>
            </a:r>
            <a:r>
              <a:rPr lang="en-US" sz="900" dirty="0" err="1"/>
              <a:t>Behaviour</a:t>
            </a:r>
            <a:r>
              <a:rPr lang="en-US" sz="900" dirty="0"/>
              <a:t> </a:t>
            </a:r>
          </a:p>
        </p:txBody>
      </p:sp>
      <p:sp>
        <p:nvSpPr>
          <p:cNvPr id="31" name="Rectangle 30">
            <a:extLst>
              <a:ext uri="{FF2B5EF4-FFF2-40B4-BE49-F238E27FC236}">
                <a16:creationId xmlns:a16="http://schemas.microsoft.com/office/drawing/2014/main" xmlns="" id="{DED453E5-D92B-46F9-BDCA-57859ED5CB7D}"/>
              </a:ext>
            </a:extLst>
          </p:cNvPr>
          <p:cNvSpPr/>
          <p:nvPr/>
        </p:nvSpPr>
        <p:spPr>
          <a:xfrm>
            <a:off x="5143121" y="4218106"/>
            <a:ext cx="918000"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Patterns of Disinformation </a:t>
            </a:r>
          </a:p>
        </p:txBody>
      </p:sp>
      <p:sp>
        <p:nvSpPr>
          <p:cNvPr id="32" name="Rectangle 31">
            <a:extLst>
              <a:ext uri="{FF2B5EF4-FFF2-40B4-BE49-F238E27FC236}">
                <a16:creationId xmlns:a16="http://schemas.microsoft.com/office/drawing/2014/main" xmlns="" id="{2B5C3361-58C5-493C-8349-04527FE27A2D}"/>
              </a:ext>
            </a:extLst>
          </p:cNvPr>
          <p:cNvSpPr/>
          <p:nvPr/>
        </p:nvSpPr>
        <p:spPr>
          <a:xfrm>
            <a:off x="5143121" y="5464095"/>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Detailed Findings and Background Data</a:t>
            </a:r>
          </a:p>
        </p:txBody>
      </p:sp>
      <p:sp>
        <p:nvSpPr>
          <p:cNvPr id="33" name="Rectangle 32">
            <a:extLst>
              <a:ext uri="{FF2B5EF4-FFF2-40B4-BE49-F238E27FC236}">
                <a16:creationId xmlns:a16="http://schemas.microsoft.com/office/drawing/2014/main" xmlns="" id="{2E13A0F7-C07E-4780-9A53-006568F6FF33}"/>
              </a:ext>
            </a:extLst>
          </p:cNvPr>
          <p:cNvSpPr/>
          <p:nvPr/>
        </p:nvSpPr>
        <p:spPr>
          <a:xfrm>
            <a:off x="5143121" y="6102884"/>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Methodology</a:t>
            </a:r>
          </a:p>
        </p:txBody>
      </p:sp>
      <p:sp>
        <p:nvSpPr>
          <p:cNvPr id="19" name="Rectangle 18">
            <a:extLst>
              <a:ext uri="{FF2B5EF4-FFF2-40B4-BE49-F238E27FC236}">
                <a16:creationId xmlns:a16="http://schemas.microsoft.com/office/drawing/2014/main" xmlns="" id="{009858EB-8BBB-40CF-B516-D00CCD98491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 name="TextBox 1"/>
          <p:cNvSpPr txBox="1"/>
          <p:nvPr/>
        </p:nvSpPr>
        <p:spPr>
          <a:xfrm>
            <a:off x="3361454" y="2229418"/>
            <a:ext cx="1331511" cy="307777"/>
          </a:xfrm>
          <a:prstGeom prst="rect">
            <a:avLst/>
          </a:prstGeom>
          <a:noFill/>
        </p:spPr>
        <p:txBody>
          <a:bodyPr wrap="square" rtlCol="0">
            <a:spAutoFit/>
          </a:bodyPr>
          <a:lstStyle/>
          <a:p>
            <a:r>
              <a:rPr lang="en-US" b="1" dirty="0" smtClean="0">
                <a:solidFill>
                  <a:schemeClr val="bg1">
                    <a:lumMod val="50000"/>
                  </a:schemeClr>
                </a:solidFill>
              </a:rPr>
              <a:t>PHASE ONE</a:t>
            </a:r>
            <a:endParaRPr lang="en-US" b="1" dirty="0">
              <a:solidFill>
                <a:schemeClr val="bg1">
                  <a:lumMod val="50000"/>
                </a:schemeClr>
              </a:solidFill>
            </a:endParaRPr>
          </a:p>
        </p:txBody>
      </p:sp>
      <p:sp>
        <p:nvSpPr>
          <p:cNvPr id="34" name="TextBox 33"/>
          <p:cNvSpPr txBox="1"/>
          <p:nvPr/>
        </p:nvSpPr>
        <p:spPr>
          <a:xfrm>
            <a:off x="4118762" y="3166596"/>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35" name="TextBox 34"/>
          <p:cNvSpPr txBox="1"/>
          <p:nvPr/>
        </p:nvSpPr>
        <p:spPr>
          <a:xfrm>
            <a:off x="4118762" y="915332"/>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36" name="TextBox 35"/>
          <p:cNvSpPr txBox="1"/>
          <p:nvPr/>
        </p:nvSpPr>
        <p:spPr>
          <a:xfrm>
            <a:off x="4124801" y="5572235"/>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25832727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6" name="Shape 2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15098" y="2362199"/>
            <a:ext cx="5120751" cy="2848539"/>
          </a:xfrm>
          <a:prstGeom prst="rect">
            <a:avLst/>
          </a:prstGeom>
          <a:noFill/>
          <a:ln>
            <a:noFill/>
          </a:ln>
        </p:spPr>
      </p:pic>
      <p:sp>
        <p:nvSpPr>
          <p:cNvPr id="224" name="Shape 22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959" b="1" i="0" u="none" strike="noStrike" cap="none" dirty="0">
                <a:solidFill>
                  <a:srgbClr val="243049"/>
                </a:solidFill>
                <a:latin typeface="Calibri"/>
                <a:ea typeface="Calibri"/>
                <a:cs typeface="Calibri"/>
                <a:sym typeface="Calibri"/>
              </a:rPr>
              <a:t/>
            </a:r>
            <a:br>
              <a:rPr lang="en-US" sz="3959" b="1" i="0" u="none" strike="noStrike" cap="none" dirty="0">
                <a:solidFill>
                  <a:srgbClr val="243049"/>
                </a:solidFill>
                <a:latin typeface="Calibri"/>
                <a:ea typeface="Calibri"/>
                <a:cs typeface="Calibri"/>
                <a:sym typeface="Calibri"/>
              </a:rPr>
            </a:br>
            <a:r>
              <a:rPr lang="en-US" sz="3959" b="1" i="0" u="none" strike="noStrike" cap="none" dirty="0">
                <a:solidFill>
                  <a:srgbClr val="243049"/>
                </a:solidFill>
                <a:latin typeface="Calibri"/>
                <a:ea typeface="Calibri"/>
                <a:cs typeface="Calibri"/>
                <a:sym typeface="Calibri"/>
              </a:rPr>
              <a:t/>
            </a:r>
            <a:br>
              <a:rPr lang="en-US" sz="3959" b="1" i="0" u="none" strike="noStrike" cap="none" dirty="0">
                <a:solidFill>
                  <a:srgbClr val="243049"/>
                </a:solidFill>
                <a:latin typeface="Calibri"/>
                <a:ea typeface="Calibri"/>
                <a:cs typeface="Calibri"/>
                <a:sym typeface="Calibri"/>
              </a:rPr>
            </a:br>
            <a:r>
              <a:rPr lang="en-US" sz="3959" b="1" i="0" u="none" strike="noStrike" cap="none" dirty="0" smtClean="0">
                <a:solidFill>
                  <a:srgbClr val="243049"/>
                </a:solidFill>
                <a:latin typeface="Calibri"/>
                <a:ea typeface="Calibri"/>
                <a:cs typeface="Calibri"/>
                <a:sym typeface="Calibri"/>
              </a:rPr>
              <a:t>The French Election Social Media Landscape 2017</a:t>
            </a:r>
            <a:r>
              <a:rPr lang="en-US" sz="3959" b="1" i="0" u="none" strike="noStrike" cap="none" dirty="0">
                <a:solidFill>
                  <a:srgbClr val="243049"/>
                </a:solidFill>
                <a:latin typeface="Calibri"/>
                <a:ea typeface="Calibri"/>
                <a:cs typeface="Calibri"/>
                <a:sym typeface="Calibri"/>
              </a:rPr>
              <a:t/>
            </a:r>
            <a:br>
              <a:rPr lang="en-US" sz="3959" b="1" i="0" u="none" strike="noStrike" cap="none" dirty="0">
                <a:solidFill>
                  <a:srgbClr val="243049"/>
                </a:solidFill>
                <a:latin typeface="Calibri"/>
                <a:ea typeface="Calibri"/>
                <a:cs typeface="Calibri"/>
                <a:sym typeface="Calibri"/>
              </a:rPr>
            </a:br>
            <a:endParaRPr lang="en-US" sz="3959" b="1" i="0" u="none" strike="noStrike" cap="none" dirty="0">
              <a:solidFill>
                <a:srgbClr val="243049"/>
              </a:solidFill>
              <a:latin typeface="Calibri"/>
              <a:ea typeface="Calibri"/>
              <a:cs typeface="Calibri"/>
              <a:sym typeface="Calibri"/>
            </a:endParaRPr>
          </a:p>
        </p:txBody>
      </p:sp>
      <p:sp>
        <p:nvSpPr>
          <p:cNvPr id="225" name="Shape 225"/>
          <p:cNvSpPr txBox="1">
            <a:spLocks noGrp="1"/>
          </p:cNvSpPr>
          <p:nvPr>
            <p:ph type="body" idx="1"/>
          </p:nvPr>
        </p:nvSpPr>
        <p:spPr>
          <a:xfrm>
            <a:off x="838200" y="2219325"/>
            <a:ext cx="5791199" cy="4154581"/>
          </a:xfrm>
          <a:prstGeom prst="rect">
            <a:avLst/>
          </a:prstGeom>
          <a:noFill/>
          <a:ln>
            <a:noFill/>
          </a:ln>
        </p:spPr>
        <p:txBody>
          <a:bodyPr lIns="91425" tIns="45700" rIns="91425" bIns="45700" anchor="t" anchorCtr="0">
            <a:noAutofit/>
          </a:bodyPr>
          <a:lstStyle/>
          <a:p>
            <a:pPr marL="0" marR="0" lvl="0" indent="0" algn="l" rtl="0">
              <a:lnSpc>
                <a:spcPts val="1920"/>
              </a:lnSpc>
              <a:spcBef>
                <a:spcPts val="0"/>
              </a:spcBef>
              <a:spcAft>
                <a:spcPts val="600"/>
              </a:spcAft>
              <a:buClr>
                <a:schemeClr val="dk1"/>
              </a:buClr>
              <a:buSzPct val="97222"/>
              <a:buNone/>
            </a:pPr>
            <a:r>
              <a:rPr lang="en-US" sz="1800" b="1" dirty="0" smtClean="0">
                <a:solidFill>
                  <a:schemeClr val="accent1">
                    <a:lumMod val="75000"/>
                  </a:schemeClr>
                </a:solidFill>
              </a:rPr>
              <a:t>OBJECTIVE</a:t>
            </a:r>
          </a:p>
          <a:p>
            <a:pPr marL="0" marR="0" lvl="0" indent="0" algn="l" rtl="0">
              <a:lnSpc>
                <a:spcPts val="1920"/>
              </a:lnSpc>
              <a:spcBef>
                <a:spcPts val="0"/>
              </a:spcBef>
              <a:spcAft>
                <a:spcPts val="0"/>
              </a:spcAft>
              <a:buClr>
                <a:schemeClr val="dk1"/>
              </a:buClr>
              <a:buSzPct val="97222"/>
              <a:buNone/>
            </a:pPr>
            <a:r>
              <a:rPr lang="en-US" sz="1800" dirty="0" smtClean="0">
                <a:solidFill>
                  <a:srgbClr val="7E7E7E"/>
                </a:solidFill>
              </a:rPr>
              <a:t>The </a:t>
            </a:r>
            <a:r>
              <a:rPr lang="en-US" sz="1800" dirty="0">
                <a:solidFill>
                  <a:srgbClr val="7E7E7E"/>
                </a:solidFill>
              </a:rPr>
              <a:t>study’s objective is to map and document the social media landscape around the 2017 French Presidential elections.   </a:t>
            </a:r>
            <a:endParaRPr lang="en-US" sz="1800" dirty="0" smtClean="0">
              <a:solidFill>
                <a:srgbClr val="7E7E7E"/>
              </a:solidFill>
            </a:endParaRPr>
          </a:p>
          <a:p>
            <a:pPr marL="228600" marR="0" lvl="0" indent="-228600" algn="l" rtl="0">
              <a:lnSpc>
                <a:spcPts val="1920"/>
              </a:lnSpc>
              <a:spcBef>
                <a:spcPts val="0"/>
              </a:spcBef>
              <a:spcAft>
                <a:spcPts val="0"/>
              </a:spcAft>
              <a:buClr>
                <a:schemeClr val="dk1"/>
              </a:buClr>
              <a:buSzPct val="97222"/>
              <a:buFont typeface="Arial"/>
              <a:buChar char="•"/>
            </a:pPr>
            <a:endParaRPr lang="en-US" sz="1800" dirty="0">
              <a:solidFill>
                <a:srgbClr val="7E7E7E"/>
              </a:solidFill>
            </a:endParaRPr>
          </a:p>
          <a:p>
            <a:pPr marL="0" marR="0" lvl="0" indent="0" algn="l" rtl="0">
              <a:lnSpc>
                <a:spcPts val="1920"/>
              </a:lnSpc>
              <a:spcBef>
                <a:spcPts val="0"/>
              </a:spcBef>
              <a:spcAft>
                <a:spcPts val="600"/>
              </a:spcAft>
              <a:buClr>
                <a:schemeClr val="dk1"/>
              </a:buClr>
              <a:buSzPct val="97222"/>
              <a:buNone/>
            </a:pPr>
            <a:r>
              <a:rPr lang="en-US" sz="1800" b="1" dirty="0" smtClean="0">
                <a:solidFill>
                  <a:schemeClr val="accent1">
                    <a:lumMod val="75000"/>
                  </a:schemeClr>
                </a:solidFill>
              </a:rPr>
              <a:t>STRUCTURE</a:t>
            </a:r>
          </a:p>
          <a:p>
            <a:pPr marL="0" marR="0" lvl="0" indent="0" algn="l" rtl="0">
              <a:lnSpc>
                <a:spcPts val="1920"/>
              </a:lnSpc>
              <a:spcBef>
                <a:spcPts val="0"/>
              </a:spcBef>
              <a:spcAft>
                <a:spcPts val="0"/>
              </a:spcAft>
              <a:buClr>
                <a:schemeClr val="dk1"/>
              </a:buClr>
              <a:buSzPct val="97222"/>
              <a:buNone/>
            </a:pPr>
            <a:r>
              <a:rPr lang="en-US" sz="1800" dirty="0" smtClean="0">
                <a:solidFill>
                  <a:srgbClr val="7E7E7E"/>
                </a:solidFill>
              </a:rPr>
              <a:t>The study was conducted in three phases, presented here in the following chapters:</a:t>
            </a:r>
          </a:p>
          <a:p>
            <a:pPr marL="228600" marR="0" lvl="0" indent="-228600" algn="l" rtl="0">
              <a:lnSpc>
                <a:spcPts val="1920"/>
              </a:lnSpc>
              <a:spcBef>
                <a:spcPts val="0"/>
              </a:spcBef>
              <a:spcAft>
                <a:spcPts val="0"/>
              </a:spcAft>
              <a:buClr>
                <a:schemeClr val="dk1"/>
              </a:buClr>
              <a:buSzPct val="97222"/>
              <a:buFont typeface="Arial"/>
              <a:buChar char="•"/>
            </a:pPr>
            <a:endParaRPr lang="en-US" sz="1800" dirty="0">
              <a:solidFill>
                <a:srgbClr val="7E7E7E"/>
              </a:solidFill>
            </a:endParaRPr>
          </a:p>
          <a:p>
            <a:pPr marL="228600" marR="0" lvl="0" indent="-228600" algn="l" rtl="0">
              <a:lnSpc>
                <a:spcPts val="1920"/>
              </a:lnSpc>
              <a:spcBef>
                <a:spcPts val="0"/>
              </a:spcBef>
              <a:spcAft>
                <a:spcPts val="0"/>
              </a:spcAft>
              <a:buClr>
                <a:schemeClr val="dk1"/>
              </a:buClr>
              <a:buSzPct val="97222"/>
              <a:buFont typeface="Arial"/>
              <a:buChar char="•"/>
            </a:pPr>
            <a:r>
              <a:rPr lang="en-US" sz="1800" b="1" dirty="0" smtClean="0">
                <a:solidFill>
                  <a:srgbClr val="7E7E7E"/>
                </a:solidFill>
              </a:rPr>
              <a:t>Phase One</a:t>
            </a:r>
            <a:r>
              <a:rPr lang="en-US" sz="1800" dirty="0" smtClean="0">
                <a:solidFill>
                  <a:srgbClr val="7E7E7E"/>
                </a:solidFill>
              </a:rPr>
              <a:t>: Non-Traditional Media Map Landscape</a:t>
            </a:r>
          </a:p>
          <a:p>
            <a:pPr marL="228600" marR="0" lvl="0" indent="-228600" algn="l" rtl="0">
              <a:lnSpc>
                <a:spcPts val="1920"/>
              </a:lnSpc>
              <a:spcBef>
                <a:spcPts val="0"/>
              </a:spcBef>
              <a:spcAft>
                <a:spcPts val="0"/>
              </a:spcAft>
              <a:buClr>
                <a:schemeClr val="dk1"/>
              </a:buClr>
              <a:buSzPct val="97222"/>
              <a:buFont typeface="Arial"/>
              <a:buChar char="•"/>
            </a:pPr>
            <a:r>
              <a:rPr lang="en-US" sz="1800" b="1" dirty="0" smtClean="0">
                <a:solidFill>
                  <a:srgbClr val="7E7E7E"/>
                </a:solidFill>
              </a:rPr>
              <a:t>Phase Two</a:t>
            </a:r>
            <a:r>
              <a:rPr lang="en-US" sz="1800" dirty="0" smtClean="0">
                <a:solidFill>
                  <a:srgbClr val="7E7E7E"/>
                </a:solidFill>
              </a:rPr>
              <a:t>: Social Media Sharing Behaviour</a:t>
            </a:r>
          </a:p>
          <a:p>
            <a:pPr marL="228600" marR="0" lvl="0" indent="-228600" algn="l" rtl="0">
              <a:lnSpc>
                <a:spcPts val="1920"/>
              </a:lnSpc>
              <a:spcBef>
                <a:spcPts val="0"/>
              </a:spcBef>
              <a:spcAft>
                <a:spcPts val="0"/>
              </a:spcAft>
              <a:buClr>
                <a:schemeClr val="dk1"/>
              </a:buClr>
              <a:buSzPct val="97222"/>
              <a:buFont typeface="Arial"/>
              <a:buChar char="•"/>
            </a:pPr>
            <a:r>
              <a:rPr lang="en-US" sz="1800" b="1" dirty="0" smtClean="0">
                <a:solidFill>
                  <a:srgbClr val="7E7E7E"/>
                </a:solidFill>
              </a:rPr>
              <a:t>Phase Three</a:t>
            </a:r>
            <a:r>
              <a:rPr lang="en-US" sz="1800" dirty="0" smtClean="0">
                <a:solidFill>
                  <a:srgbClr val="7E7E7E"/>
                </a:solidFill>
              </a:rPr>
              <a:t>: Patterns of Disinformation</a:t>
            </a:r>
            <a:endParaRPr lang="en-US" sz="1800" dirty="0">
              <a:solidFill>
                <a:srgbClr val="7E7E7E"/>
              </a:solidFill>
            </a:endParaRPr>
          </a:p>
        </p:txBody>
      </p:sp>
      <p:sp>
        <p:nvSpPr>
          <p:cNvPr id="6" name="Rectangle 5">
            <a:extLst>
              <a:ext uri="{FF2B5EF4-FFF2-40B4-BE49-F238E27FC236}">
                <a16:creationId xmlns:a16="http://schemas.microsoft.com/office/drawing/2014/main" xmlns="" id="{60D58939-33AF-40FC-A8D6-631C8D5E9A6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
            </a:r>
            <a:br>
              <a:rPr lang="en-US" b="1" dirty="0">
                <a:solidFill>
                  <a:srgbClr val="243049"/>
                </a:solidFill>
              </a:rPr>
            </a:br>
            <a:r>
              <a:rPr lang="en-US" sz="1800" b="1" dirty="0" smtClean="0">
                <a:solidFill>
                  <a:schemeClr val="accent1">
                    <a:lumMod val="75000"/>
                  </a:schemeClr>
                </a:solidFill>
              </a:rPr>
              <a:t>METHODOLOGY </a:t>
            </a:r>
            <a:r>
              <a:rPr lang="en-US" b="1" dirty="0" smtClean="0">
                <a:solidFill>
                  <a:srgbClr val="243049"/>
                </a:solidFill>
              </a:rPr>
              <a:t/>
            </a:r>
            <a:br>
              <a:rPr lang="en-US" b="1" dirty="0" smtClean="0">
                <a:solidFill>
                  <a:srgbClr val="243049"/>
                </a:solidFill>
              </a:rPr>
            </a:br>
            <a:r>
              <a:rPr lang="en-US" b="1" dirty="0" smtClean="0">
                <a:solidFill>
                  <a:srgbClr val="243049"/>
                </a:solidFill>
              </a:rPr>
              <a:t>Social understanding from social listening</a:t>
            </a:r>
            <a:endParaRPr lang="en-US" b="1" dirty="0">
              <a:solidFill>
                <a:srgbClr val="243049"/>
              </a:solidFill>
            </a:endParaRPr>
          </a:p>
        </p:txBody>
      </p:sp>
      <p:sp>
        <p:nvSpPr>
          <p:cNvPr id="219" name="Shape 219"/>
          <p:cNvSpPr txBox="1">
            <a:spLocks noGrp="1"/>
          </p:cNvSpPr>
          <p:nvPr>
            <p:ph type="body" idx="1"/>
          </p:nvPr>
        </p:nvSpPr>
        <p:spPr>
          <a:xfrm>
            <a:off x="838200" y="1865195"/>
            <a:ext cx="9923585" cy="3105704"/>
          </a:xfrm>
          <a:prstGeom prst="rect">
            <a:avLst/>
          </a:prstGeom>
        </p:spPr>
        <p:txBody>
          <a:bodyPr lIns="91425" tIns="91425" rIns="91425" bIns="91425" anchor="t" anchorCtr="0">
            <a:noAutofit/>
          </a:bodyPr>
          <a:lstStyle/>
          <a:p>
            <a:pPr marL="457200" lvl="0" indent="-374650" rtl="0">
              <a:spcBef>
                <a:spcPts val="0"/>
              </a:spcBef>
              <a:buSzPct val="100000"/>
            </a:pPr>
            <a:r>
              <a:rPr lang="en-US" sz="1800" dirty="0" err="1">
                <a:solidFill>
                  <a:srgbClr val="7E7E7E"/>
                </a:solidFill>
              </a:rPr>
              <a:t>Bakamo.Social</a:t>
            </a:r>
            <a:r>
              <a:rPr lang="en-US" sz="1800" dirty="0">
                <a:solidFill>
                  <a:srgbClr val="7E7E7E"/>
                </a:solidFill>
              </a:rPr>
              <a:t> employs a social media listening methodology that combines technology and human qualitative analysis at scale. The methodology is </a:t>
            </a:r>
            <a:r>
              <a:rPr lang="en-US" sz="1800" dirty="0" smtClean="0">
                <a:solidFill>
                  <a:srgbClr val="7E7E7E"/>
                </a:solidFill>
              </a:rPr>
              <a:t>geared </a:t>
            </a:r>
            <a:r>
              <a:rPr lang="en-US" sz="1800" dirty="0">
                <a:solidFill>
                  <a:srgbClr val="7E7E7E"/>
                </a:solidFill>
              </a:rPr>
              <a:t>to discover what and why users share in the social web. </a:t>
            </a:r>
          </a:p>
          <a:p>
            <a:pPr marL="457200" lvl="0" indent="-374650" rtl="0">
              <a:spcBef>
                <a:spcPts val="0"/>
              </a:spcBef>
              <a:buSzPct val="100000"/>
            </a:pPr>
            <a:endParaRPr lang="en-US" sz="1800" dirty="0">
              <a:solidFill>
                <a:srgbClr val="7E7E7E"/>
              </a:solidFill>
            </a:endParaRPr>
          </a:p>
          <a:p>
            <a:pPr marL="457200" lvl="0" indent="-374650" rtl="0">
              <a:spcBef>
                <a:spcPts val="0"/>
              </a:spcBef>
              <a:buSzPct val="100000"/>
            </a:pPr>
            <a:r>
              <a:rPr lang="en-US" sz="1800" dirty="0">
                <a:solidFill>
                  <a:srgbClr val="7E7E7E"/>
                </a:solidFill>
              </a:rPr>
              <a:t>All insights presented in this report are derived from the analysis of public social media conversations across all major social media platforms, including Facebook and Twitter, captured over a </a:t>
            </a:r>
            <a:r>
              <a:rPr lang="en-US" sz="1800" dirty="0" smtClean="0">
                <a:solidFill>
                  <a:srgbClr val="7E7E7E"/>
                </a:solidFill>
              </a:rPr>
              <a:t>six-month </a:t>
            </a:r>
            <a:r>
              <a:rPr lang="en-US" sz="1800" dirty="0">
                <a:solidFill>
                  <a:srgbClr val="7E7E7E"/>
                </a:solidFill>
              </a:rPr>
              <a:t>time horizon from November 2016 to May 2017.</a:t>
            </a:r>
          </a:p>
          <a:p>
            <a:pPr marL="457200" lvl="0" indent="-374650" rtl="0">
              <a:spcBef>
                <a:spcPts val="0"/>
              </a:spcBef>
              <a:buSzPct val="100000"/>
            </a:pPr>
            <a:endParaRPr lang="en-US" sz="1800" dirty="0">
              <a:solidFill>
                <a:srgbClr val="7E7E7E"/>
              </a:solidFill>
            </a:endParaRPr>
          </a:p>
          <a:p>
            <a:pPr marL="457200" lvl="0" indent="-374650" rtl="0">
              <a:spcBef>
                <a:spcPts val="0"/>
              </a:spcBef>
              <a:buSzPct val="100000"/>
            </a:pPr>
            <a:r>
              <a:rPr lang="en-US" sz="1800" dirty="0">
                <a:solidFill>
                  <a:srgbClr val="7E7E7E"/>
                </a:solidFill>
              </a:rPr>
              <a:t>Please see the methodology section for a detailed explanation of the research approach and steps employed by this study. </a:t>
            </a:r>
          </a:p>
          <a:p>
            <a:pPr marL="457200" lvl="0" indent="-374650" rtl="0">
              <a:spcBef>
                <a:spcPts val="0"/>
              </a:spcBef>
              <a:buSzPct val="100000"/>
            </a:pPr>
            <a:endParaRPr lang="en-US" sz="1800" dirty="0" smtClean="0">
              <a:solidFill>
                <a:srgbClr val="7E7E7E"/>
              </a:solidFill>
            </a:endParaRPr>
          </a:p>
          <a:p>
            <a:pPr marL="82550" lvl="0" indent="0" rtl="0">
              <a:spcBef>
                <a:spcPts val="0"/>
              </a:spcBef>
              <a:spcAft>
                <a:spcPts val="600"/>
              </a:spcAft>
              <a:buSzPct val="100000"/>
              <a:buNone/>
            </a:pPr>
            <a:r>
              <a:rPr lang="en-US" sz="1800" b="1" dirty="0" smtClean="0">
                <a:solidFill>
                  <a:schemeClr val="accent1">
                    <a:lumMod val="75000"/>
                  </a:schemeClr>
                </a:solidFill>
              </a:rPr>
              <a:t>CONTACT</a:t>
            </a:r>
            <a:r>
              <a:rPr lang="en-US" sz="1800" dirty="0" smtClean="0">
                <a:solidFill>
                  <a:schemeClr val="accent1">
                    <a:lumMod val="75000"/>
                  </a:schemeClr>
                </a:solidFill>
              </a:rPr>
              <a:t> </a:t>
            </a:r>
          </a:p>
          <a:p>
            <a:pPr marL="82550" lvl="0" indent="0" rtl="0">
              <a:spcBef>
                <a:spcPts val="0"/>
              </a:spcBef>
              <a:buSzPct val="100000"/>
              <a:buNone/>
            </a:pPr>
            <a:r>
              <a:rPr lang="en-US" sz="1800" dirty="0" smtClean="0">
                <a:solidFill>
                  <a:srgbClr val="7E7E7E"/>
                </a:solidFill>
              </a:rPr>
              <a:t>Please </a:t>
            </a:r>
            <a:r>
              <a:rPr lang="en-US" sz="1800" dirty="0">
                <a:solidFill>
                  <a:srgbClr val="7E7E7E"/>
                </a:solidFill>
              </a:rPr>
              <a:t>contact </a:t>
            </a:r>
            <a:r>
              <a:rPr lang="en-US" sz="1800" dirty="0" err="1" smtClean="0">
                <a:solidFill>
                  <a:srgbClr val="7E7E7E"/>
                </a:solidFill>
              </a:rPr>
              <a:t>Bakamo.Social</a:t>
            </a:r>
            <a:r>
              <a:rPr lang="en-US" sz="1800" dirty="0" smtClean="0">
                <a:solidFill>
                  <a:srgbClr val="7E7E7E"/>
                </a:solidFill>
              </a:rPr>
              <a:t> </a:t>
            </a:r>
            <a:r>
              <a:rPr lang="en-US" sz="1800" dirty="0">
                <a:solidFill>
                  <a:srgbClr val="7E7E7E"/>
                </a:solidFill>
              </a:rPr>
              <a:t>if you have questions or seek clarification at </a:t>
            </a:r>
            <a:r>
              <a:rPr lang="en-US" sz="1800" dirty="0" smtClean="0">
                <a:solidFill>
                  <a:schemeClr val="bg1">
                    <a:lumMod val="50000"/>
                  </a:schemeClr>
                </a:solidFill>
                <a:hlinkClick r:id="rId3"/>
              </a:rPr>
              <a:t>daniel.fazekas</a:t>
            </a:r>
            <a:r>
              <a:rPr lang="en-US" sz="1800" u="sng" dirty="0" smtClean="0">
                <a:solidFill>
                  <a:schemeClr val="bg1">
                    <a:lumMod val="50000"/>
                  </a:schemeClr>
                </a:solidFill>
                <a:hlinkClick r:id="rId3"/>
              </a:rPr>
              <a:t>@bakamosocial.com</a:t>
            </a:r>
            <a:r>
              <a:rPr lang="en-US" sz="1800" dirty="0" smtClean="0">
                <a:solidFill>
                  <a:schemeClr val="bg1">
                    <a:lumMod val="50000"/>
                  </a:schemeClr>
                </a:solidFill>
                <a:hlinkClick r:id="rId3"/>
              </a:rPr>
              <a:t>  </a:t>
            </a:r>
            <a:endParaRPr lang="en-US" sz="1800" dirty="0">
              <a:solidFill>
                <a:schemeClr val="bg1">
                  <a:lumMod val="50000"/>
                </a:schemeClr>
              </a:solidFill>
            </a:endParaRPr>
          </a:p>
        </p:txBody>
      </p:sp>
      <p:sp>
        <p:nvSpPr>
          <p:cNvPr id="5" name="Rectangle 4">
            <a:extLst>
              <a:ext uri="{FF2B5EF4-FFF2-40B4-BE49-F238E27FC236}">
                <a16:creationId xmlns:a16="http://schemas.microsoft.com/office/drawing/2014/main" xmlns="" id="{65BA4FEC-A686-4FAF-A24A-43988782562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4400" b="1" dirty="0" smtClean="0">
                <a:solidFill>
                  <a:schemeClr val="bg1">
                    <a:lumMod val="50000"/>
                  </a:schemeClr>
                </a:solidFill>
              </a:rPr>
              <a:t>Phase 1</a:t>
            </a: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NON-TRADITIONAL</a:t>
            </a:r>
            <a:r>
              <a:rPr lang="en-US" sz="6600" b="1" dirty="0"/>
              <a:t/>
            </a:r>
            <a:br>
              <a:rPr lang="en-US" sz="6600" b="1" dirty="0"/>
            </a:br>
            <a:r>
              <a:rPr lang="en-US" sz="6600" b="1" dirty="0">
                <a:solidFill>
                  <a:srgbClr val="243049"/>
                </a:solidFill>
              </a:rPr>
              <a:t>MEDIA MAP</a:t>
            </a:r>
            <a:br>
              <a:rPr lang="en-US" sz="6600" b="1" dirty="0">
                <a:solidFill>
                  <a:srgbClr val="243049"/>
                </a:solidFill>
              </a:rPr>
            </a:br>
            <a:r>
              <a:rPr lang="en-US" sz="6600" b="1" dirty="0">
                <a:solidFill>
                  <a:srgbClr val="CFB475"/>
                </a:solidFill>
              </a:rPr>
              <a:t>LANDSCAPE</a:t>
            </a:r>
          </a:p>
        </p:txBody>
      </p:sp>
      <p:sp>
        <p:nvSpPr>
          <p:cNvPr id="5" name="Rectangle 4">
            <a:extLst>
              <a:ext uri="{FF2B5EF4-FFF2-40B4-BE49-F238E27FC236}">
                <a16:creationId xmlns:a16="http://schemas.microsoft.com/office/drawing/2014/main" xmlns="" id="{10F8CB4F-E7BF-4F02-8C14-C85926673AA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Behaviour     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4085024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838200" y="365125"/>
            <a:ext cx="10515600" cy="1358167"/>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HOW TO READ THE MEDIA MAP</a:t>
            </a:r>
            <a:endParaRPr lang="en-US" b="1" dirty="0">
              <a:solidFill>
                <a:srgbClr val="243049"/>
              </a:solidFill>
            </a:endParaRPr>
          </a:p>
        </p:txBody>
      </p:sp>
      <p:sp>
        <p:nvSpPr>
          <p:cNvPr id="233" name="Shape 233"/>
          <p:cNvSpPr txBox="1">
            <a:spLocks noGrp="1"/>
          </p:cNvSpPr>
          <p:nvPr>
            <p:ph type="body" idx="1"/>
          </p:nvPr>
        </p:nvSpPr>
        <p:spPr>
          <a:xfrm>
            <a:off x="838199" y="1466850"/>
            <a:ext cx="5396573" cy="4887585"/>
          </a:xfrm>
          <a:prstGeom prst="rect">
            <a:avLst/>
          </a:prstGeom>
        </p:spPr>
        <p:txBody>
          <a:bodyPr lIns="91425" tIns="91425" rIns="91425" bIns="91425" anchor="t" anchorCtr="0">
            <a:noAutofit/>
          </a:bodyPr>
          <a:lstStyle/>
          <a:p>
            <a:pPr marL="457200" lvl="0" indent="-317500" rtl="0">
              <a:spcBef>
                <a:spcPts val="0"/>
              </a:spcBef>
              <a:spcAft>
                <a:spcPts val="1200"/>
              </a:spcAft>
              <a:buSzPct val="100000"/>
            </a:pPr>
            <a:r>
              <a:rPr lang="en-US" sz="1600" dirty="0">
                <a:solidFill>
                  <a:srgbClr val="7E7E7E"/>
                </a:solidFill>
              </a:rPr>
              <a:t>The Media Map is based on the prevalence of shared URL links to media sources across public social media when talking about the election, candidates, </a:t>
            </a:r>
            <a:r>
              <a:rPr lang="en-US" sz="1600" dirty="0" smtClean="0">
                <a:solidFill>
                  <a:srgbClr val="7E7E7E"/>
                </a:solidFill>
              </a:rPr>
              <a:t>parties, </a:t>
            </a:r>
            <a:r>
              <a:rPr lang="en-US" sz="1600" dirty="0">
                <a:solidFill>
                  <a:srgbClr val="7E7E7E"/>
                </a:solidFill>
              </a:rPr>
              <a:t>or issues. The sizing represents the intensity with which social media users share links pointing to articles published by media sources. </a:t>
            </a:r>
          </a:p>
          <a:p>
            <a:pPr marL="457200" lvl="0" indent="-317500" rtl="0">
              <a:spcBef>
                <a:spcPts val="0"/>
              </a:spcBef>
              <a:spcAft>
                <a:spcPts val="1200"/>
              </a:spcAft>
              <a:buSzPct val="100000"/>
            </a:pPr>
            <a:r>
              <a:rPr lang="en-US" sz="1600" dirty="0">
                <a:solidFill>
                  <a:srgbClr val="7E7E7E"/>
                </a:solidFill>
              </a:rPr>
              <a:t>More than half of all social posts point towards content from traditional media sources (</a:t>
            </a:r>
            <a:r>
              <a:rPr lang="en-US" sz="1600" dirty="0" smtClean="0">
                <a:solidFill>
                  <a:srgbClr val="7E7E7E"/>
                </a:solidFill>
              </a:rPr>
              <a:t>50 percent) </a:t>
            </a:r>
            <a:r>
              <a:rPr lang="en-US" sz="1600" dirty="0">
                <a:solidFill>
                  <a:srgbClr val="7E7E7E"/>
                </a:solidFill>
              </a:rPr>
              <a:t>and to party campaign sites (</a:t>
            </a:r>
            <a:r>
              <a:rPr lang="en-US" sz="1600" dirty="0" smtClean="0">
                <a:solidFill>
                  <a:srgbClr val="7E7E7E"/>
                </a:solidFill>
              </a:rPr>
              <a:t>7 percent). </a:t>
            </a:r>
            <a:r>
              <a:rPr lang="en-US" sz="1600" dirty="0">
                <a:solidFill>
                  <a:srgbClr val="7E7E7E"/>
                </a:solidFill>
              </a:rPr>
              <a:t>The remaining </a:t>
            </a:r>
            <a:r>
              <a:rPr lang="en-US" sz="1600" dirty="0" smtClean="0">
                <a:solidFill>
                  <a:srgbClr val="7E7E7E"/>
                </a:solidFill>
              </a:rPr>
              <a:t>43 percent </a:t>
            </a:r>
            <a:r>
              <a:rPr lang="en-US" sz="1600" dirty="0">
                <a:solidFill>
                  <a:srgbClr val="7E7E7E"/>
                </a:solidFill>
              </a:rPr>
              <a:t>are divided between the three identified sections of non-traditional media: the Extend, Reframe and Alternative sections. The </a:t>
            </a:r>
            <a:r>
              <a:rPr lang="en-US" sz="1600" dirty="0" smtClean="0">
                <a:solidFill>
                  <a:srgbClr val="7E7E7E"/>
                </a:solidFill>
              </a:rPr>
              <a:t>study </a:t>
            </a:r>
            <a:r>
              <a:rPr lang="en-US" sz="1600" dirty="0">
                <a:solidFill>
                  <a:srgbClr val="7E7E7E"/>
                </a:solidFill>
              </a:rPr>
              <a:t>focused on the analysis of latter three sections. </a:t>
            </a:r>
          </a:p>
          <a:p>
            <a:pPr marL="457200" lvl="0" indent="-317500" rtl="0">
              <a:spcBef>
                <a:spcPts val="0"/>
              </a:spcBef>
              <a:buSzPct val="100000"/>
            </a:pPr>
            <a:r>
              <a:rPr lang="en-US" sz="1600" dirty="0">
                <a:solidFill>
                  <a:srgbClr val="7E7E7E"/>
                </a:solidFill>
              </a:rPr>
              <a:t>The curvature of the </a:t>
            </a:r>
            <a:r>
              <a:rPr lang="en-US" sz="1600" dirty="0" smtClean="0">
                <a:solidFill>
                  <a:srgbClr val="7E7E7E"/>
                </a:solidFill>
              </a:rPr>
              <a:t>map serves </a:t>
            </a:r>
            <a:r>
              <a:rPr lang="en-US" sz="1600" dirty="0">
                <a:solidFill>
                  <a:srgbClr val="7E7E7E"/>
                </a:solidFill>
              </a:rPr>
              <a:t>to juxtapose the difference in worldviews represented through the narratives used to frame information by media sources across the </a:t>
            </a:r>
            <a:r>
              <a:rPr lang="en-US" sz="1600" dirty="0" smtClean="0">
                <a:solidFill>
                  <a:srgbClr val="7E7E7E"/>
                </a:solidFill>
              </a:rPr>
              <a:t>Media </a:t>
            </a:r>
            <a:r>
              <a:rPr lang="en-US" sz="1600" dirty="0">
                <a:solidFill>
                  <a:srgbClr val="7E7E7E"/>
                </a:solidFill>
              </a:rPr>
              <a:t>M</a:t>
            </a:r>
            <a:r>
              <a:rPr lang="en-US" sz="1600" dirty="0" smtClean="0">
                <a:solidFill>
                  <a:srgbClr val="7E7E7E"/>
                </a:solidFill>
              </a:rPr>
              <a:t>ap</a:t>
            </a:r>
            <a:r>
              <a:rPr lang="en-US" sz="1600" dirty="0">
                <a:solidFill>
                  <a:srgbClr val="7E7E7E"/>
                </a:solidFill>
              </a:rPr>
              <a:t>. Audiences immersing and informing themselves exclusively through non-traditional media sources lead to a segregated understanding of the world, reducing the </a:t>
            </a:r>
            <a:r>
              <a:rPr lang="en-US" sz="1600" dirty="0" smtClean="0">
                <a:solidFill>
                  <a:srgbClr val="7E7E7E"/>
                </a:solidFill>
              </a:rPr>
              <a:t>“common ground” </a:t>
            </a:r>
            <a:r>
              <a:rPr lang="en-US" sz="1600" dirty="0">
                <a:solidFill>
                  <a:srgbClr val="7E7E7E"/>
                </a:solidFill>
              </a:rPr>
              <a:t>across society. </a:t>
            </a:r>
          </a:p>
        </p:txBody>
      </p:sp>
      <p:pic>
        <p:nvPicPr>
          <p:cNvPr id="2" name="Picture 1" descr="Shadow Conspiracy A4 3 20174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40230" y="2119615"/>
            <a:ext cx="5441460" cy="3956847"/>
          </a:xfrm>
          <a:prstGeom prst="rect">
            <a:avLst/>
          </a:prstGeom>
        </p:spPr>
      </p:pic>
      <p:sp>
        <p:nvSpPr>
          <p:cNvPr id="6" name="Rectangle 5">
            <a:extLst>
              <a:ext uri="{FF2B5EF4-FFF2-40B4-BE49-F238E27FC236}">
                <a16:creationId xmlns:a16="http://schemas.microsoft.com/office/drawing/2014/main" xmlns="" id="{66C2A58F-702D-4009-A019-E4448F3E2ED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Shape 242"/>
          <p:cNvSpPr txBox="1">
            <a:spLocks noGrp="1"/>
          </p:cNvSpPr>
          <p:nvPr>
            <p:ph type="body" idx="1"/>
          </p:nvPr>
        </p:nvSpPr>
        <p:spPr>
          <a:xfrm>
            <a:off x="838200" y="1317625"/>
            <a:ext cx="3858099" cy="4351200"/>
          </a:xfrm>
          <a:prstGeom prst="rect">
            <a:avLst/>
          </a:prstGeom>
        </p:spPr>
        <p:txBody>
          <a:bodyPr lIns="91425" tIns="91425" rIns="91425" bIns="91425" anchor="t" anchorCtr="0">
            <a:noAutofit/>
          </a:bodyPr>
          <a:lstStyle/>
          <a:p>
            <a:pPr marL="0" lvl="0" indent="-69850" rtl="0">
              <a:lnSpc>
                <a:spcPct val="115000"/>
              </a:lnSpc>
              <a:spcBef>
                <a:spcPts val="1400"/>
              </a:spcBef>
              <a:spcAft>
                <a:spcPts val="400"/>
              </a:spcAft>
              <a:buClr>
                <a:schemeClr val="dk1"/>
              </a:buClr>
              <a:buSzPct val="84615"/>
              <a:buFont typeface="Arial"/>
              <a:buNone/>
            </a:pPr>
            <a:r>
              <a:rPr lang="en-US" sz="1800" b="1" dirty="0">
                <a:solidFill>
                  <a:srgbClr val="A22C44"/>
                </a:solidFill>
                <a:ea typeface="Arial"/>
                <a:sym typeface="Arial"/>
              </a:rPr>
              <a:t>Traditional m</a:t>
            </a:r>
            <a:r>
              <a:rPr lang="en-US" sz="1800" b="1" dirty="0" smtClean="0">
                <a:solidFill>
                  <a:srgbClr val="A22C44"/>
                </a:solidFill>
                <a:ea typeface="Arial"/>
                <a:sym typeface="Arial"/>
              </a:rPr>
              <a:t>edia: </a:t>
            </a:r>
            <a:r>
              <a:rPr lang="en-US" sz="1400" dirty="0" smtClean="0">
                <a:solidFill>
                  <a:srgbClr val="7E7E7E"/>
                </a:solidFill>
                <a:ea typeface="Arial"/>
                <a:sym typeface="Arial"/>
              </a:rPr>
              <a:t>This </a:t>
            </a:r>
            <a:r>
              <a:rPr lang="en-US" sz="1400" dirty="0">
                <a:solidFill>
                  <a:srgbClr val="7E7E7E"/>
                </a:solidFill>
                <a:ea typeface="Arial"/>
                <a:sym typeface="Arial"/>
              </a:rPr>
              <a:t>section of the Media Map is populated by media sources that belong to the established commercial and conventional media landscape, such as websites of national and regional newspapers, </a:t>
            </a:r>
            <a:r>
              <a:rPr lang="en-US" sz="1400" dirty="0" smtClean="0">
                <a:solidFill>
                  <a:srgbClr val="7E7E7E"/>
                </a:solidFill>
                <a:ea typeface="Arial"/>
                <a:sym typeface="Arial"/>
              </a:rPr>
              <a:t>TV, </a:t>
            </a:r>
            <a:r>
              <a:rPr lang="en-US" sz="1400" dirty="0">
                <a:solidFill>
                  <a:srgbClr val="7E7E7E"/>
                </a:solidFill>
                <a:ea typeface="Arial"/>
                <a:sym typeface="Arial"/>
              </a:rPr>
              <a:t>and radio stations, online portals adhering to journalistic standards, and news aggregators. These are principally France-based sources; however, French-speaking international media sources exhibiting these same characteristics were also placed into the Traditional </a:t>
            </a:r>
            <a:r>
              <a:rPr lang="en-US" sz="1400" dirty="0" smtClean="0">
                <a:solidFill>
                  <a:srgbClr val="7E7E7E"/>
                </a:solidFill>
                <a:ea typeface="Arial"/>
                <a:sym typeface="Arial"/>
              </a:rPr>
              <a:t>media </a:t>
            </a:r>
            <a:r>
              <a:rPr lang="en-US" sz="1400" dirty="0">
                <a:solidFill>
                  <a:srgbClr val="7E7E7E"/>
                </a:solidFill>
                <a:ea typeface="Arial"/>
                <a:sym typeface="Arial"/>
              </a:rPr>
              <a:t>section.</a:t>
            </a:r>
          </a:p>
          <a:p>
            <a:pPr marL="0" lvl="0" indent="-69850" rtl="0">
              <a:lnSpc>
                <a:spcPct val="115000"/>
              </a:lnSpc>
              <a:spcBef>
                <a:spcPts val="1400"/>
              </a:spcBef>
              <a:spcAft>
                <a:spcPts val="400"/>
              </a:spcAft>
              <a:buClr>
                <a:schemeClr val="dk1"/>
              </a:buClr>
              <a:buSzPct val="84615"/>
              <a:buFont typeface="Arial"/>
              <a:buNone/>
            </a:pPr>
            <a:r>
              <a:rPr lang="en-US" sz="1800" b="1" dirty="0">
                <a:solidFill>
                  <a:srgbClr val="A22C44"/>
                </a:solidFill>
                <a:ea typeface="Arial"/>
                <a:sym typeface="Arial"/>
              </a:rPr>
              <a:t>Campaign m</a:t>
            </a:r>
            <a:r>
              <a:rPr lang="en-US" sz="1800" b="1" dirty="0" smtClean="0">
                <a:solidFill>
                  <a:srgbClr val="A22C44"/>
                </a:solidFill>
                <a:ea typeface="Arial"/>
                <a:sym typeface="Arial"/>
              </a:rPr>
              <a:t>edia: </a:t>
            </a:r>
            <a:r>
              <a:rPr lang="en-US" sz="1400" dirty="0" smtClean="0">
                <a:solidFill>
                  <a:srgbClr val="7E7E7E"/>
                </a:solidFill>
                <a:ea typeface="Arial"/>
                <a:sym typeface="Arial"/>
              </a:rPr>
              <a:t>The </a:t>
            </a:r>
            <a:r>
              <a:rPr lang="en-US" sz="1400" dirty="0">
                <a:solidFill>
                  <a:srgbClr val="7E7E7E"/>
                </a:solidFill>
                <a:ea typeface="Arial"/>
                <a:sym typeface="Arial"/>
              </a:rPr>
              <a:t>Campaign section of the Media Map holds the official web presences of the candidates and parties. All sites located in this section are clearly marked and operated by the campaigns. This section includes official party pages, candidate sites, and local and regional party chapters.</a:t>
            </a:r>
          </a:p>
          <a:p>
            <a:pPr lvl="0">
              <a:spcBef>
                <a:spcPts val="0"/>
              </a:spcBef>
              <a:buNone/>
            </a:pPr>
            <a:endParaRPr dirty="0">
              <a:solidFill>
                <a:srgbClr val="7E7E7E"/>
              </a:solidFill>
            </a:endParaRPr>
          </a:p>
        </p:txBody>
      </p:sp>
      <p:sp>
        <p:nvSpPr>
          <p:cNvPr id="243" name="Shape 243"/>
          <p:cNvSpPr txBox="1">
            <a:spLocks noGrp="1"/>
          </p:cNvSpPr>
          <p:nvPr>
            <p:ph type="body" idx="1"/>
          </p:nvPr>
        </p:nvSpPr>
        <p:spPr>
          <a:xfrm>
            <a:off x="5113953" y="1317625"/>
            <a:ext cx="6657500" cy="4351200"/>
          </a:xfrm>
          <a:prstGeom prst="rect">
            <a:avLst/>
          </a:prstGeom>
        </p:spPr>
        <p:txBody>
          <a:bodyPr lIns="91425" tIns="91425" rIns="91425" bIns="91425" anchor="t" anchorCtr="0">
            <a:noAutofit/>
          </a:bodyPr>
          <a:lstStyle/>
          <a:p>
            <a:pPr marL="0" lvl="0" indent="0" rtl="0">
              <a:lnSpc>
                <a:spcPct val="115000"/>
              </a:lnSpc>
              <a:spcBef>
                <a:spcPts val="0"/>
              </a:spcBef>
              <a:spcAft>
                <a:spcPts val="600"/>
              </a:spcAft>
              <a:buNone/>
            </a:pPr>
            <a:r>
              <a:rPr lang="en-US" sz="1800" b="1" dirty="0" smtClean="0">
                <a:solidFill>
                  <a:srgbClr val="A22C44"/>
                </a:solidFill>
                <a:ea typeface="Arial"/>
                <a:sym typeface="Arial"/>
              </a:rPr>
              <a:t>Extend: </a:t>
            </a:r>
            <a:r>
              <a:rPr lang="en-US" sz="1400" dirty="0" smtClean="0">
                <a:solidFill>
                  <a:srgbClr val="7E7E7E"/>
                </a:solidFill>
                <a:ea typeface="Arial"/>
                <a:sym typeface="Arial"/>
              </a:rPr>
              <a:t>This </a:t>
            </a:r>
            <a:r>
              <a:rPr lang="en-US" sz="1400" dirty="0">
                <a:solidFill>
                  <a:srgbClr val="7E7E7E"/>
                </a:solidFill>
                <a:ea typeface="Arial"/>
                <a:sym typeface="Arial"/>
              </a:rPr>
              <a:t>section holds media sources that act to extend the journalistic scope of the traditional media. While broad in content and function, media sources in the Extend section contribute to the public’s discourse in a constructive manner. Some offer non-partisan or scholarly investigative reporting or explore in greater depth stories that have appeared in traditional media sources. Others are anti-corruption watchdogs. Still others share content along personal or community perspectives. Some media sources are engaged in activating their readership for political ends, while others offer their readers humorous content.</a:t>
            </a:r>
          </a:p>
          <a:p>
            <a:pPr marL="0" lvl="0" indent="0" rtl="0">
              <a:lnSpc>
                <a:spcPct val="115000"/>
              </a:lnSpc>
              <a:spcBef>
                <a:spcPts val="0"/>
              </a:spcBef>
              <a:spcAft>
                <a:spcPts val="600"/>
              </a:spcAft>
              <a:buNone/>
            </a:pPr>
            <a:r>
              <a:rPr lang="en-US" sz="1800" b="1" dirty="0" smtClean="0">
                <a:solidFill>
                  <a:srgbClr val="A22C44"/>
                </a:solidFill>
                <a:ea typeface="Arial"/>
                <a:sym typeface="Arial"/>
              </a:rPr>
              <a:t>Reframe: </a:t>
            </a:r>
            <a:r>
              <a:rPr lang="en-US" sz="1400" dirty="0" smtClean="0">
                <a:solidFill>
                  <a:srgbClr val="7E7E7E"/>
                </a:solidFill>
                <a:ea typeface="Arial"/>
                <a:sym typeface="Arial"/>
              </a:rPr>
              <a:t>Media </a:t>
            </a:r>
            <a:r>
              <a:rPr lang="en-US" sz="1400" dirty="0">
                <a:solidFill>
                  <a:srgbClr val="7E7E7E"/>
                </a:solidFill>
                <a:ea typeface="Arial"/>
                <a:sym typeface="Arial"/>
              </a:rPr>
              <a:t>sources in the Reframe section share the motivation to counter the Traditional Media narrative. The media sources see themselves—and express themselves unambiguously—as part of a struggle to “</a:t>
            </a:r>
            <a:r>
              <a:rPr lang="en-US" sz="1400" dirty="0" smtClean="0">
                <a:solidFill>
                  <a:srgbClr val="7E7E7E"/>
                </a:solidFill>
                <a:ea typeface="Arial"/>
                <a:sym typeface="Arial"/>
              </a:rPr>
              <a:t>re-inform</a:t>
            </a:r>
            <a:r>
              <a:rPr lang="en-US" sz="1400" dirty="0">
                <a:solidFill>
                  <a:srgbClr val="7E7E7E"/>
                </a:solidFill>
                <a:ea typeface="Arial"/>
                <a:sym typeface="Arial"/>
              </a:rPr>
              <a:t>” readers of the real contexts and meanings hidden from them when they are informed by Traditional Media sources. This section breaks with the traditions of journalism, expresses radical opinions, and uses both traditional and alternative sources of reference to craft a disruptive narrative.</a:t>
            </a:r>
          </a:p>
          <a:p>
            <a:pPr marL="0" lvl="0" indent="0" rtl="0">
              <a:lnSpc>
                <a:spcPct val="115000"/>
              </a:lnSpc>
              <a:spcBef>
                <a:spcPts val="0"/>
              </a:spcBef>
              <a:spcAft>
                <a:spcPts val="600"/>
              </a:spcAft>
              <a:buNone/>
            </a:pPr>
            <a:r>
              <a:rPr lang="en-US" sz="1800" b="1" dirty="0" smtClean="0">
                <a:solidFill>
                  <a:srgbClr val="A22C44"/>
                </a:solidFill>
                <a:ea typeface="Arial"/>
                <a:sym typeface="Arial"/>
              </a:rPr>
              <a:t>Alternative: </a:t>
            </a:r>
            <a:r>
              <a:rPr lang="en-US" sz="1400" dirty="0" smtClean="0">
                <a:solidFill>
                  <a:srgbClr val="7E7E7E"/>
                </a:solidFill>
                <a:ea typeface="Arial"/>
                <a:sym typeface="Arial"/>
              </a:rPr>
              <a:t>The </a:t>
            </a:r>
            <a:r>
              <a:rPr lang="en-US" sz="1400" dirty="0">
                <a:solidFill>
                  <a:srgbClr val="7E7E7E"/>
                </a:solidFill>
                <a:ea typeface="Arial"/>
                <a:sym typeface="Arial"/>
              </a:rPr>
              <a:t>Alternative section of non-traditional media sources is an incoherent, confusing space. It fuses radical left and right views which are unified in their opposition to </a:t>
            </a:r>
            <a:r>
              <a:rPr lang="en-US" sz="1400" dirty="0" smtClean="0">
                <a:solidFill>
                  <a:srgbClr val="7E7E7E"/>
                </a:solidFill>
                <a:ea typeface="Arial"/>
                <a:sym typeface="Arial"/>
              </a:rPr>
              <a:t>globalization</a:t>
            </a:r>
            <a:r>
              <a:rPr lang="en-US" sz="1400" dirty="0">
                <a:solidFill>
                  <a:srgbClr val="7E7E7E"/>
                </a:solidFill>
                <a:ea typeface="Arial"/>
                <a:sym typeface="Arial"/>
              </a:rPr>
              <a:t>. Narratives are often mythical, almost theological in nature, or discuss an intricate web of international conspiracy-like dependencies. Traditional political orientations are not present. </a:t>
            </a:r>
          </a:p>
          <a:p>
            <a:pPr lvl="0" rtl="0">
              <a:spcBef>
                <a:spcPts val="0"/>
              </a:spcBef>
              <a:buNone/>
            </a:pPr>
            <a:endParaRPr dirty="0">
              <a:solidFill>
                <a:srgbClr val="7E7E7E"/>
              </a:solidFill>
            </a:endParaRPr>
          </a:p>
        </p:txBody>
      </p:sp>
      <p:sp>
        <p:nvSpPr>
          <p:cNvPr id="6" name="Rectangle 5">
            <a:extLst>
              <a:ext uri="{FF2B5EF4-FFF2-40B4-BE49-F238E27FC236}">
                <a16:creationId xmlns:a16="http://schemas.microsoft.com/office/drawing/2014/main" xmlns="" id="{9786E690-DC6A-438C-97D0-BDA351BDF16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7" name="Shape 25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SECTIONS OF THE MEDIA MAP</a:t>
            </a:r>
            <a:endParaRPr lang="en-US" b="1" dirty="0">
              <a:solidFill>
                <a:srgbClr val="24304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None/>
            </a:pPr>
            <a:r>
              <a:rPr lang="en-US" b="1" dirty="0">
                <a:solidFill>
                  <a:srgbClr val="243049"/>
                </a:solidFill>
              </a:rPr>
              <a:t/>
            </a:r>
            <a:br>
              <a:rPr lang="en-US" b="1" dirty="0">
                <a:solidFill>
                  <a:srgbClr val="243049"/>
                </a:solidFill>
              </a:rPr>
            </a:br>
            <a:r>
              <a:rPr lang="en-US" b="1" dirty="0">
                <a:solidFill>
                  <a:srgbClr val="243049"/>
                </a:solidFill>
              </a:rPr>
              <a:t>NARRATIVE FRAMES </a:t>
            </a:r>
            <a:br>
              <a:rPr lang="en-US" b="1" dirty="0">
                <a:solidFill>
                  <a:srgbClr val="243049"/>
                </a:solidFill>
              </a:rPr>
            </a:br>
            <a:r>
              <a:rPr lang="en-US" b="1" dirty="0">
                <a:solidFill>
                  <a:srgbClr val="243049"/>
                </a:solidFill>
              </a:rPr>
              <a:t>IN NON-TRADITIONAL MEDIA</a:t>
            </a:r>
          </a:p>
        </p:txBody>
      </p:sp>
      <p:sp>
        <p:nvSpPr>
          <p:cNvPr id="250" name="Shape 250"/>
          <p:cNvSpPr txBox="1">
            <a:spLocks noGrp="1"/>
          </p:cNvSpPr>
          <p:nvPr>
            <p:ph type="body" idx="1"/>
          </p:nvPr>
        </p:nvSpPr>
        <p:spPr>
          <a:xfrm>
            <a:off x="683487" y="1994356"/>
            <a:ext cx="10994163" cy="4233900"/>
          </a:xfrm>
          <a:prstGeom prst="rect">
            <a:avLst/>
          </a:prstGeom>
        </p:spPr>
        <p:txBody>
          <a:bodyPr lIns="91425" tIns="91425" rIns="91425" bIns="91425" anchor="t" anchorCtr="0">
            <a:noAutofit/>
          </a:bodyPr>
          <a:lstStyle/>
          <a:p>
            <a:pPr marL="152400" lvl="0" indent="0" rtl="0">
              <a:lnSpc>
                <a:spcPct val="114000"/>
              </a:lnSpc>
              <a:spcBef>
                <a:spcPts val="0"/>
              </a:spcBef>
              <a:buSzPct val="100000"/>
              <a:buNone/>
            </a:pPr>
            <a:r>
              <a:rPr lang="en-US" sz="1400" dirty="0">
                <a:solidFill>
                  <a:srgbClr val="7E7E7E"/>
                </a:solidFill>
              </a:rPr>
              <a:t>Analysis of the m</a:t>
            </a:r>
            <a:r>
              <a:rPr lang="en-US" sz="1400" dirty="0" smtClean="0">
                <a:solidFill>
                  <a:srgbClr val="7E7E7E"/>
                </a:solidFill>
              </a:rPr>
              <a:t>edia sources </a:t>
            </a:r>
            <a:r>
              <a:rPr lang="en-US" sz="1400" dirty="0">
                <a:solidFill>
                  <a:srgbClr val="7E7E7E"/>
                </a:solidFill>
              </a:rPr>
              <a:t>across the Media Map identified two distinct </a:t>
            </a:r>
            <a:r>
              <a:rPr lang="en-US" sz="1400" dirty="0" smtClean="0">
                <a:solidFill>
                  <a:srgbClr val="7E7E7E"/>
                </a:solidFill>
              </a:rPr>
              <a:t>underlying </a:t>
            </a:r>
          </a:p>
          <a:p>
            <a:pPr marL="152400" lvl="0" indent="0" rtl="0">
              <a:lnSpc>
                <a:spcPct val="114000"/>
              </a:lnSpc>
              <a:spcBef>
                <a:spcPts val="0"/>
              </a:spcBef>
              <a:buSzPct val="100000"/>
              <a:buNone/>
            </a:pPr>
            <a:r>
              <a:rPr lang="en-US" sz="1400" dirty="0" smtClean="0">
                <a:solidFill>
                  <a:srgbClr val="7E7E7E"/>
                </a:solidFill>
              </a:rPr>
              <a:t>narrative </a:t>
            </a:r>
            <a:r>
              <a:rPr lang="en-US" sz="1400" dirty="0">
                <a:solidFill>
                  <a:srgbClr val="7E7E7E"/>
                </a:solidFill>
              </a:rPr>
              <a:t>frames (binary oppositions) functioning as the organizing ideological </a:t>
            </a:r>
            <a:r>
              <a:rPr lang="en-US" sz="1400" dirty="0" smtClean="0">
                <a:solidFill>
                  <a:srgbClr val="7E7E7E"/>
                </a:solidFill>
              </a:rPr>
              <a:t>frameworks: </a:t>
            </a:r>
            <a:endParaRPr lang="en-US" sz="1400" dirty="0">
              <a:solidFill>
                <a:srgbClr val="7E7E7E"/>
              </a:solidFill>
            </a:endParaRPr>
          </a:p>
          <a:p>
            <a:pPr marL="457200" lvl="0" indent="-304800" rtl="0">
              <a:lnSpc>
                <a:spcPct val="114000"/>
              </a:lnSpc>
              <a:spcBef>
                <a:spcPts val="0"/>
              </a:spcBef>
              <a:buSzPct val="100000"/>
              <a:buFont typeface="Calibri"/>
            </a:pPr>
            <a:endParaRPr lang="en-US" sz="1400" dirty="0">
              <a:solidFill>
                <a:srgbClr val="7E7E7E"/>
              </a:solidFill>
            </a:endParaRPr>
          </a:p>
          <a:p>
            <a:pPr marL="152400" lvl="0" indent="0" rtl="0">
              <a:lnSpc>
                <a:spcPct val="114000"/>
              </a:lnSpc>
              <a:spcBef>
                <a:spcPts val="0"/>
              </a:spcBef>
              <a:buSzPct val="100000"/>
              <a:buNone/>
            </a:pPr>
            <a:r>
              <a:rPr lang="en-US" sz="1800" b="1" dirty="0" smtClean="0">
                <a:solidFill>
                  <a:srgbClr val="A22C44"/>
                </a:solidFill>
              </a:rPr>
              <a:t>1. </a:t>
            </a:r>
            <a:r>
              <a:rPr lang="en-US" sz="1800" b="1" cap="all" dirty="0" smtClean="0">
                <a:solidFill>
                  <a:srgbClr val="A22C44"/>
                </a:solidFill>
              </a:rPr>
              <a:t>Left </a:t>
            </a:r>
            <a:r>
              <a:rPr lang="en-US" sz="1800" b="1" cap="all" dirty="0">
                <a:solidFill>
                  <a:srgbClr val="A22C44"/>
                </a:solidFill>
              </a:rPr>
              <a:t>versus Right</a:t>
            </a:r>
          </a:p>
          <a:p>
            <a:pPr marL="176400" lvl="1" indent="0" rtl="0">
              <a:lnSpc>
                <a:spcPct val="114000"/>
              </a:lnSpc>
              <a:spcBef>
                <a:spcPts val="0"/>
              </a:spcBef>
              <a:buSzPct val="100000"/>
              <a:buNone/>
            </a:pPr>
            <a:r>
              <a:rPr lang="en-US" sz="1400" dirty="0">
                <a:solidFill>
                  <a:srgbClr val="7E7E7E"/>
                </a:solidFill>
              </a:rPr>
              <a:t>Media sources in this narrative frame publish content along this established continuum of left and right. Non-traditional media sources located on the left or right might be discussing different themes or hold opposing views, but they operate within the same narrative frame. This is most visible in the Extend section of the Media Map, where sources widen the coverage of the Traditional Media sources. Media sources in the Reframe section are informed by the left vs. right frame to a lesser extent. Content published in the Alternative section cannot be classified by this frame. </a:t>
            </a:r>
          </a:p>
          <a:p>
            <a:pPr marL="176400" lvl="1" indent="0" rtl="0">
              <a:lnSpc>
                <a:spcPct val="114000"/>
              </a:lnSpc>
              <a:spcBef>
                <a:spcPts val="0"/>
              </a:spcBef>
              <a:buSzPct val="100000"/>
              <a:buNone/>
            </a:pPr>
            <a:endParaRPr lang="en-US" sz="1400" cap="all" dirty="0">
              <a:solidFill>
                <a:srgbClr val="7E7E7E"/>
              </a:solidFill>
            </a:endParaRPr>
          </a:p>
          <a:p>
            <a:pPr marL="152400" lvl="0" indent="0" rtl="0">
              <a:lnSpc>
                <a:spcPct val="114000"/>
              </a:lnSpc>
              <a:spcBef>
                <a:spcPts val="0"/>
              </a:spcBef>
              <a:buSzPct val="100000"/>
              <a:buNone/>
            </a:pPr>
            <a:r>
              <a:rPr lang="en-US" sz="1800" b="1" cap="all" dirty="0" smtClean="0">
                <a:solidFill>
                  <a:srgbClr val="A22C44"/>
                </a:solidFill>
              </a:rPr>
              <a:t>2. Global </a:t>
            </a:r>
            <a:r>
              <a:rPr lang="en-US" sz="1800" b="1" cap="all" dirty="0">
                <a:solidFill>
                  <a:srgbClr val="A22C44"/>
                </a:solidFill>
              </a:rPr>
              <a:t>versus Local</a:t>
            </a:r>
          </a:p>
          <a:p>
            <a:pPr marL="176400" lvl="1" indent="0" rtl="0">
              <a:lnSpc>
                <a:spcPct val="114000"/>
              </a:lnSpc>
              <a:spcBef>
                <a:spcPts val="0"/>
              </a:spcBef>
              <a:buSzPct val="100000"/>
              <a:buNone/>
            </a:pPr>
            <a:r>
              <a:rPr lang="en-US" sz="1400" dirty="0">
                <a:solidFill>
                  <a:srgbClr val="7E7E7E"/>
                </a:solidFill>
              </a:rPr>
              <a:t>Content published in this narrative frame is positioned as being for or against </a:t>
            </a:r>
            <a:r>
              <a:rPr lang="en-US" sz="1400" dirty="0" smtClean="0">
                <a:solidFill>
                  <a:srgbClr val="7E7E7E"/>
                </a:solidFill>
              </a:rPr>
              <a:t>globalization</a:t>
            </a:r>
            <a:r>
              <a:rPr lang="en-US" sz="1400" dirty="0">
                <a:solidFill>
                  <a:srgbClr val="7E7E7E"/>
                </a:solidFill>
              </a:rPr>
              <a:t>. The </a:t>
            </a:r>
            <a:r>
              <a:rPr lang="en-US" sz="1400" dirty="0" smtClean="0">
                <a:solidFill>
                  <a:srgbClr val="7E7E7E"/>
                </a:solidFill>
              </a:rPr>
              <a:t>left vs. right </a:t>
            </a:r>
            <a:r>
              <a:rPr lang="en-US" sz="1400" dirty="0">
                <a:solidFill>
                  <a:srgbClr val="7E7E7E"/>
                </a:solidFill>
              </a:rPr>
              <a:t>frame does not apply. Indeed, the further away media sources are from the Traditional section, the less a conventional </a:t>
            </a:r>
            <a:r>
              <a:rPr lang="en-US" sz="1400" dirty="0" smtClean="0">
                <a:solidFill>
                  <a:srgbClr val="7E7E7E"/>
                </a:solidFill>
              </a:rPr>
              <a:t>left vs. right </a:t>
            </a:r>
            <a:r>
              <a:rPr lang="en-US" sz="1400" dirty="0">
                <a:solidFill>
                  <a:srgbClr val="7E7E7E"/>
                </a:solidFill>
              </a:rPr>
              <a:t>attribution is possible. </a:t>
            </a:r>
            <a:r>
              <a:rPr lang="en-US" sz="1400" b="1" dirty="0">
                <a:solidFill>
                  <a:srgbClr val="7E7E7E"/>
                </a:solidFill>
              </a:rPr>
              <a:t>While there are media sources in the Reframe section on both on the hard right and hard left sides, they converge in the global versus local narrative frame</a:t>
            </a:r>
            <a:r>
              <a:rPr lang="en-US" sz="1400" dirty="0">
                <a:solidFill>
                  <a:srgbClr val="7E7E7E"/>
                </a:solidFill>
              </a:rPr>
              <a:t>. They take concepts from both left and right, but reframe them in a </a:t>
            </a:r>
            <a:r>
              <a:rPr lang="en-US" sz="1400" dirty="0" smtClean="0">
                <a:solidFill>
                  <a:srgbClr val="7E7E7E"/>
                </a:solidFill>
              </a:rPr>
              <a:t>global vs. local </a:t>
            </a:r>
            <a:r>
              <a:rPr lang="en-US" sz="1400" dirty="0">
                <a:solidFill>
                  <a:srgbClr val="7E7E7E"/>
                </a:solidFill>
              </a:rPr>
              <a:t>context. </a:t>
            </a:r>
            <a:r>
              <a:rPr lang="en-US" sz="1400" dirty="0" smtClean="0">
                <a:solidFill>
                  <a:srgbClr val="7E7E7E"/>
                </a:solidFill>
              </a:rPr>
              <a:t>One </a:t>
            </a:r>
            <a:r>
              <a:rPr lang="en-US" sz="1400" dirty="0">
                <a:solidFill>
                  <a:srgbClr val="7E7E7E"/>
                </a:solidFill>
              </a:rPr>
              <a:t>can find left or right leanings of media sources located in the middle of Reframe section, but this mainly relates to attitudes about Islam and migrants. Otherwise, </a:t>
            </a:r>
            <a:r>
              <a:rPr lang="en-US" sz="1400" dirty="0" smtClean="0">
                <a:solidFill>
                  <a:srgbClr val="7E7E7E"/>
                </a:solidFill>
              </a:rPr>
              <a:t>left-leaning </a:t>
            </a:r>
            <a:r>
              <a:rPr lang="en-US" sz="1400" dirty="0">
                <a:solidFill>
                  <a:srgbClr val="7E7E7E"/>
                </a:solidFill>
              </a:rPr>
              <a:t>and </a:t>
            </a:r>
            <a:r>
              <a:rPr lang="en-US" sz="1400" dirty="0" smtClean="0">
                <a:solidFill>
                  <a:srgbClr val="7E7E7E"/>
                </a:solidFill>
              </a:rPr>
              <a:t>right-leaning </a:t>
            </a:r>
            <a:r>
              <a:rPr lang="en-US" sz="1400" dirty="0">
                <a:solidFill>
                  <a:srgbClr val="7E7E7E"/>
                </a:solidFill>
              </a:rPr>
              <a:t>media sources in the Reframe section share one common enemy: </a:t>
            </a:r>
            <a:r>
              <a:rPr lang="en-US" sz="1400" dirty="0" smtClean="0">
                <a:solidFill>
                  <a:srgbClr val="7E7E7E"/>
                </a:solidFill>
              </a:rPr>
              <a:t>globalization </a:t>
            </a:r>
            <a:r>
              <a:rPr lang="en-US" sz="1400" dirty="0">
                <a:solidFill>
                  <a:srgbClr val="7E7E7E"/>
                </a:solidFill>
              </a:rPr>
              <a:t>and the liberal economics that </a:t>
            </a:r>
            <a:r>
              <a:rPr lang="en-US" sz="1400" dirty="0" smtClean="0">
                <a:solidFill>
                  <a:srgbClr val="7E7E7E"/>
                </a:solidFill>
              </a:rPr>
              <a:t>are </a:t>
            </a:r>
            <a:r>
              <a:rPr lang="en-US" sz="1400" dirty="0">
                <a:solidFill>
                  <a:srgbClr val="7E7E7E"/>
                </a:solidFill>
              </a:rPr>
              <a:t>associated with it. Content published by Alternative sources is fully immersed in the global </a:t>
            </a:r>
            <a:r>
              <a:rPr lang="en-US" sz="1400" dirty="0" smtClean="0">
                <a:solidFill>
                  <a:srgbClr val="7E7E7E"/>
                </a:solidFill>
              </a:rPr>
              <a:t>vs. </a:t>
            </a:r>
            <a:r>
              <a:rPr lang="en-US" sz="1400" dirty="0">
                <a:solidFill>
                  <a:srgbClr val="7E7E7E"/>
                </a:solidFill>
              </a:rPr>
              <a:t>local narrative frame.  </a:t>
            </a:r>
          </a:p>
          <a:p>
            <a:pPr marL="0" lvl="0" indent="0" rtl="0">
              <a:spcBef>
                <a:spcPts val="0"/>
              </a:spcBef>
              <a:buNone/>
            </a:pPr>
            <a:endParaRPr sz="1400" dirty="0">
              <a:solidFill>
                <a:srgbClr val="7E7E7E"/>
              </a:solidFill>
            </a:endParaRPr>
          </a:p>
        </p:txBody>
      </p:sp>
      <p:pic>
        <p:nvPicPr>
          <p:cNvPr id="3" name="Picture 2" descr="Shadow Conspiracy A4 3 20174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6586" y="860296"/>
            <a:ext cx="3815971" cy="1944076"/>
          </a:xfrm>
          <a:prstGeom prst="rect">
            <a:avLst/>
          </a:prstGeom>
        </p:spPr>
      </p:pic>
      <p:sp>
        <p:nvSpPr>
          <p:cNvPr id="6" name="Rectangle 5">
            <a:extLst>
              <a:ext uri="{FF2B5EF4-FFF2-40B4-BE49-F238E27FC236}">
                <a16:creationId xmlns:a16="http://schemas.microsoft.com/office/drawing/2014/main" xmlns="" id="{3FE36532-B724-4E49-9656-965D438D699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CLUSTERING OF MEDIA SOURCES </a:t>
            </a:r>
          </a:p>
        </p:txBody>
      </p:sp>
      <p:sp>
        <p:nvSpPr>
          <p:cNvPr id="258" name="Shape 258"/>
          <p:cNvSpPr txBox="1">
            <a:spLocks noGrp="1"/>
          </p:cNvSpPr>
          <p:nvPr>
            <p:ph type="body" idx="1"/>
          </p:nvPr>
        </p:nvSpPr>
        <p:spPr>
          <a:xfrm>
            <a:off x="838200" y="1559209"/>
            <a:ext cx="10275000" cy="2374200"/>
          </a:xfrm>
          <a:prstGeom prst="rect">
            <a:avLst/>
          </a:prstGeom>
        </p:spPr>
        <p:txBody>
          <a:bodyPr lIns="91425" tIns="91425" rIns="91425" bIns="91425" anchor="t" anchorCtr="0">
            <a:noAutofit/>
          </a:bodyPr>
          <a:lstStyle/>
          <a:p>
            <a:pPr marL="0" lvl="0" indent="0" rtl="0">
              <a:lnSpc>
                <a:spcPts val="1680"/>
              </a:lnSpc>
              <a:spcBef>
                <a:spcPts val="0"/>
              </a:spcBef>
              <a:spcAft>
                <a:spcPts val="600"/>
              </a:spcAft>
              <a:buNone/>
            </a:pPr>
            <a:r>
              <a:rPr lang="en-US" sz="1400" dirty="0">
                <a:solidFill>
                  <a:srgbClr val="7E7E7E"/>
                </a:solidFill>
              </a:rPr>
              <a:t>To populate the Media Map, the study developed a framework for </a:t>
            </a:r>
            <a:r>
              <a:rPr lang="en-US" sz="1400" dirty="0" err="1">
                <a:solidFill>
                  <a:srgbClr val="7E7E7E"/>
                </a:solidFill>
              </a:rPr>
              <a:t>analysing</a:t>
            </a:r>
            <a:r>
              <a:rPr lang="en-US" sz="1400" dirty="0">
                <a:solidFill>
                  <a:srgbClr val="7E7E7E"/>
                </a:solidFill>
              </a:rPr>
              <a:t> the top 800 non-traditional media sources shared in the social media discourse around the election. The analysis developed the following criteria to differentiate and group individual media sources:</a:t>
            </a:r>
          </a:p>
          <a:p>
            <a:pPr marL="152400" lvl="0" indent="0" rtl="0">
              <a:lnSpc>
                <a:spcPts val="1680"/>
              </a:lnSpc>
              <a:spcBef>
                <a:spcPts val="0"/>
              </a:spcBef>
              <a:buSzPct val="100000"/>
              <a:buNone/>
            </a:pPr>
            <a:r>
              <a:rPr lang="en-US" sz="1400" dirty="0" smtClean="0">
                <a:solidFill>
                  <a:srgbClr val="7E7E7E"/>
                </a:solidFill>
              </a:rPr>
              <a:t>1. Content</a:t>
            </a:r>
            <a:endParaRPr lang="en-US" sz="1400" dirty="0">
              <a:solidFill>
                <a:srgbClr val="7E7E7E"/>
              </a:solidFill>
            </a:endParaRPr>
          </a:p>
          <a:p>
            <a:pPr marL="914400" lvl="1" indent="-304800" rtl="0">
              <a:lnSpc>
                <a:spcPts val="1680"/>
              </a:lnSpc>
              <a:spcBef>
                <a:spcPts val="0"/>
              </a:spcBef>
              <a:buSzPct val="100000"/>
            </a:pPr>
            <a:r>
              <a:rPr lang="en-US" sz="1400" dirty="0">
                <a:solidFill>
                  <a:srgbClr val="7E7E7E"/>
                </a:solidFill>
              </a:rPr>
              <a:t>Issues and topics areas covered by articles published by the media source </a:t>
            </a:r>
          </a:p>
          <a:p>
            <a:pPr marL="914400" lvl="1" indent="-304800" rtl="0">
              <a:lnSpc>
                <a:spcPts val="1680"/>
              </a:lnSpc>
              <a:spcBef>
                <a:spcPts val="0"/>
              </a:spcBef>
              <a:buSzPct val="100000"/>
            </a:pPr>
            <a:r>
              <a:rPr lang="en-US" sz="1400" dirty="0">
                <a:solidFill>
                  <a:srgbClr val="7E7E7E"/>
                </a:solidFill>
              </a:rPr>
              <a:t>Narrative frame employed by the media sources </a:t>
            </a:r>
            <a:r>
              <a:rPr lang="en-US" sz="1400" dirty="0" smtClean="0">
                <a:solidFill>
                  <a:srgbClr val="7E7E7E"/>
                </a:solidFill>
              </a:rPr>
              <a:t>(e.g., left </a:t>
            </a:r>
            <a:r>
              <a:rPr lang="en-US" sz="1400" dirty="0">
                <a:solidFill>
                  <a:srgbClr val="7E7E7E"/>
                </a:solidFill>
              </a:rPr>
              <a:t>vs. </a:t>
            </a:r>
            <a:r>
              <a:rPr lang="en-US" sz="1400" dirty="0" smtClean="0">
                <a:solidFill>
                  <a:srgbClr val="7E7E7E"/>
                </a:solidFill>
              </a:rPr>
              <a:t>right or </a:t>
            </a:r>
            <a:r>
              <a:rPr lang="en-US" sz="1400" dirty="0">
                <a:solidFill>
                  <a:srgbClr val="7E7E7E"/>
                </a:solidFill>
              </a:rPr>
              <a:t>global vs. local)</a:t>
            </a:r>
          </a:p>
          <a:p>
            <a:pPr marL="914400" lvl="1" indent="-304800" rtl="0">
              <a:lnSpc>
                <a:spcPts val="1680"/>
              </a:lnSpc>
              <a:spcBef>
                <a:spcPts val="0"/>
              </a:spcBef>
              <a:buSzPct val="100000"/>
            </a:pPr>
            <a:r>
              <a:rPr lang="en-US" sz="1400" dirty="0">
                <a:solidFill>
                  <a:srgbClr val="7E7E7E"/>
                </a:solidFill>
              </a:rPr>
              <a:t>Candidates or social and economic</a:t>
            </a:r>
            <a:r>
              <a:rPr lang="en-US" sz="1400" dirty="0">
                <a:solidFill>
                  <a:srgbClr val="ED2E52"/>
                </a:solidFill>
              </a:rPr>
              <a:t> </a:t>
            </a:r>
            <a:r>
              <a:rPr lang="en-US" sz="1400" dirty="0" smtClean="0">
                <a:solidFill>
                  <a:srgbClr val="7E7E7E"/>
                </a:solidFill>
              </a:rPr>
              <a:t>views</a:t>
            </a:r>
            <a:r>
              <a:rPr lang="en-US" sz="1400" dirty="0" smtClean="0">
                <a:solidFill>
                  <a:srgbClr val="ED2E52"/>
                </a:solidFill>
              </a:rPr>
              <a:t> </a:t>
            </a:r>
            <a:r>
              <a:rPr lang="en-US" sz="1400" dirty="0" smtClean="0">
                <a:solidFill>
                  <a:srgbClr val="7E7E7E"/>
                </a:solidFill>
              </a:rPr>
              <a:t>rejected </a:t>
            </a:r>
            <a:r>
              <a:rPr lang="en-US" sz="1400" dirty="0">
                <a:solidFill>
                  <a:srgbClr val="7E7E7E"/>
                </a:solidFill>
              </a:rPr>
              <a:t>in articles published by the media source </a:t>
            </a:r>
          </a:p>
          <a:p>
            <a:pPr marL="914400" lvl="1" indent="-304800" rtl="0">
              <a:lnSpc>
                <a:spcPts val="1680"/>
              </a:lnSpc>
              <a:spcBef>
                <a:spcPts val="0"/>
              </a:spcBef>
              <a:buSzPct val="100000"/>
            </a:pPr>
            <a:r>
              <a:rPr lang="en-US" sz="1400" dirty="0">
                <a:solidFill>
                  <a:srgbClr val="7E7E7E"/>
                </a:solidFill>
              </a:rPr>
              <a:t>Citations of articles published by other media sources and in other Media Map sections</a:t>
            </a:r>
          </a:p>
          <a:p>
            <a:pPr marL="152400" lvl="0" indent="0" rtl="0">
              <a:lnSpc>
                <a:spcPts val="1680"/>
              </a:lnSpc>
              <a:spcBef>
                <a:spcPts val="0"/>
              </a:spcBef>
              <a:buSzPct val="100000"/>
              <a:buNone/>
            </a:pPr>
            <a:r>
              <a:rPr lang="en-US" sz="1400" dirty="0" smtClean="0">
                <a:solidFill>
                  <a:srgbClr val="7E7E7E"/>
                </a:solidFill>
              </a:rPr>
              <a:t>2. Look </a:t>
            </a:r>
            <a:r>
              <a:rPr lang="en-US" sz="1400" dirty="0">
                <a:solidFill>
                  <a:srgbClr val="7E7E7E"/>
                </a:solidFill>
              </a:rPr>
              <a:t>and feel of the media sources, e.g., sites that looked like broad online news portals </a:t>
            </a:r>
            <a:r>
              <a:rPr lang="en-US" sz="1400" dirty="0" smtClean="0">
                <a:solidFill>
                  <a:srgbClr val="7E7E7E"/>
                </a:solidFill>
              </a:rPr>
              <a:t>vs. </a:t>
            </a:r>
            <a:r>
              <a:rPr lang="en-US" sz="1400" dirty="0">
                <a:solidFill>
                  <a:srgbClr val="7E7E7E"/>
                </a:solidFill>
              </a:rPr>
              <a:t>sites that had a blog-like appearance</a:t>
            </a:r>
          </a:p>
          <a:p>
            <a:pPr marL="152400" lvl="0" indent="0" rtl="0">
              <a:lnSpc>
                <a:spcPts val="1680"/>
              </a:lnSpc>
              <a:spcBef>
                <a:spcPts val="0"/>
              </a:spcBef>
              <a:buSzPct val="100000"/>
              <a:buNone/>
            </a:pPr>
            <a:r>
              <a:rPr lang="en-US" sz="1400" dirty="0" smtClean="0">
                <a:solidFill>
                  <a:srgbClr val="7E7E7E"/>
                </a:solidFill>
              </a:rPr>
              <a:t>3. Support </a:t>
            </a:r>
            <a:r>
              <a:rPr lang="en-US" sz="1400" dirty="0">
                <a:solidFill>
                  <a:srgbClr val="7E7E7E"/>
                </a:solidFill>
              </a:rPr>
              <a:t>for presidential candidates, measured by the overt statements advocating for a given candidate</a:t>
            </a:r>
          </a:p>
          <a:p>
            <a:pPr marL="152400" lvl="0" indent="0" rtl="0">
              <a:lnSpc>
                <a:spcPts val="1680"/>
              </a:lnSpc>
              <a:spcBef>
                <a:spcPts val="0"/>
              </a:spcBef>
              <a:buSzPct val="100000"/>
              <a:buNone/>
            </a:pPr>
            <a:r>
              <a:rPr lang="en-US" sz="1400" dirty="0" smtClean="0">
                <a:solidFill>
                  <a:srgbClr val="7E7E7E"/>
                </a:solidFill>
              </a:rPr>
              <a:t>4. Presence </a:t>
            </a:r>
            <a:r>
              <a:rPr lang="en-US" sz="1400" dirty="0">
                <a:solidFill>
                  <a:srgbClr val="7E7E7E"/>
                </a:solidFill>
              </a:rPr>
              <a:t>of Russian influence, i.e., citations of RT, Sputnik News, or other Russian sources</a:t>
            </a:r>
          </a:p>
          <a:p>
            <a:pPr marL="152400" lvl="0" indent="0" rtl="0">
              <a:lnSpc>
                <a:spcPts val="1680"/>
              </a:lnSpc>
              <a:spcBef>
                <a:spcPts val="0"/>
              </a:spcBef>
              <a:spcAft>
                <a:spcPts val="600"/>
              </a:spcAft>
              <a:buSzPct val="100000"/>
              <a:buNone/>
            </a:pPr>
            <a:r>
              <a:rPr lang="en-US" sz="1400" dirty="0" smtClean="0">
                <a:solidFill>
                  <a:srgbClr val="7E7E7E"/>
                </a:solidFill>
              </a:rPr>
              <a:t>5. Advertisements </a:t>
            </a:r>
            <a:r>
              <a:rPr lang="en-US" sz="1400" dirty="0">
                <a:solidFill>
                  <a:srgbClr val="7E7E7E"/>
                </a:solidFill>
              </a:rPr>
              <a:t>and other commercial activity </a:t>
            </a:r>
          </a:p>
          <a:p>
            <a:pPr marL="0" lvl="0" indent="0" rtl="0">
              <a:lnSpc>
                <a:spcPts val="1680"/>
              </a:lnSpc>
              <a:spcBef>
                <a:spcPts val="0"/>
              </a:spcBef>
              <a:buNone/>
            </a:pPr>
            <a:r>
              <a:rPr lang="en-US" sz="1400" dirty="0">
                <a:solidFill>
                  <a:srgbClr val="7E7E7E"/>
                </a:solidFill>
              </a:rPr>
              <a:t>The above approach resulted in the identification of 17 distinguishable clusters of publishers of Non-Traditional media content. </a:t>
            </a:r>
          </a:p>
        </p:txBody>
      </p:sp>
      <p:grpSp>
        <p:nvGrpSpPr>
          <p:cNvPr id="2" name="Group 1"/>
          <p:cNvGrpSpPr/>
          <p:nvPr/>
        </p:nvGrpSpPr>
        <p:grpSpPr>
          <a:xfrm>
            <a:off x="838200" y="4352122"/>
            <a:ext cx="9887426" cy="2251500"/>
            <a:chOff x="838200" y="4165632"/>
            <a:chExt cx="9887426" cy="2251500"/>
          </a:xfrm>
        </p:grpSpPr>
        <p:sp>
          <p:nvSpPr>
            <p:cNvPr id="259" name="Shape 259"/>
            <p:cNvSpPr txBox="1"/>
            <p:nvPr/>
          </p:nvSpPr>
          <p:spPr>
            <a:xfrm>
              <a:off x="4394175" y="4165632"/>
              <a:ext cx="3000000" cy="2166182"/>
            </a:xfrm>
            <a:prstGeom prst="rect">
              <a:avLst/>
            </a:prstGeom>
            <a:noFill/>
            <a:ln>
              <a:noFill/>
            </a:ln>
          </p:spPr>
          <p:txBody>
            <a:bodyPr lIns="91425" tIns="91425" rIns="91425" bIns="91425" anchor="t" anchorCtr="0">
              <a:noAutofit/>
            </a:bodyPr>
            <a:lstStyle/>
            <a:p>
              <a:pPr marL="266700" lvl="0" indent="-177800" rtl="0">
                <a:lnSpc>
                  <a:spcPct val="114000"/>
                </a:lnSpc>
                <a:spcBef>
                  <a:spcPts val="0"/>
                </a:spcBef>
                <a:buNone/>
              </a:pPr>
              <a:r>
                <a:rPr lang="en-US" sz="1600" b="1" dirty="0">
                  <a:solidFill>
                    <a:srgbClr val="A22C44"/>
                  </a:solidFill>
                  <a:latin typeface="Calibri"/>
                  <a:cs typeface="Calibri"/>
                </a:rPr>
                <a:t>Reframe </a:t>
              </a:r>
              <a:r>
                <a:rPr lang="en-US" sz="1600" b="1" dirty="0" smtClean="0">
                  <a:solidFill>
                    <a:srgbClr val="A22C44"/>
                  </a:solidFill>
                  <a:latin typeface="Calibri"/>
                  <a:cs typeface="Calibri"/>
                </a:rPr>
                <a:t>section </a:t>
              </a:r>
              <a:r>
                <a:rPr lang="en-US" sz="1600" b="1" dirty="0">
                  <a:solidFill>
                    <a:srgbClr val="A22C44"/>
                  </a:solidFill>
                  <a:latin typeface="Calibri"/>
                  <a:cs typeface="Calibri"/>
                </a:rPr>
                <a:t>(19%)</a:t>
              </a:r>
            </a:p>
            <a:p>
              <a:pPr marL="260350" lvl="0" indent="-171450" rtl="0">
                <a:lnSpc>
                  <a:spcPct val="114000"/>
                </a:lnSpc>
                <a:spcBef>
                  <a:spcPts val="0"/>
                </a:spcBef>
                <a:buFont typeface="Arial"/>
                <a:buChar char="•"/>
              </a:pPr>
              <a:r>
                <a:rPr lang="en-US" dirty="0">
                  <a:solidFill>
                    <a:srgbClr val="7E7E7E"/>
                  </a:solidFill>
                  <a:latin typeface="Calibri"/>
                  <a:cs typeface="Calibri"/>
                </a:rPr>
                <a:t>French Identity </a:t>
              </a:r>
            </a:p>
            <a:p>
              <a:pPr marL="266700" lvl="0" indent="-177800" rtl="0">
                <a:lnSpc>
                  <a:spcPct val="114000"/>
                </a:lnSpc>
                <a:spcBef>
                  <a:spcPts val="0"/>
                </a:spcBef>
                <a:buFont typeface="Arial"/>
                <a:buChar char="•"/>
              </a:pPr>
              <a:r>
                <a:rPr lang="en-US" dirty="0">
                  <a:solidFill>
                    <a:srgbClr val="7E7E7E"/>
                  </a:solidFill>
                  <a:latin typeface="Calibri"/>
                  <a:cs typeface="Calibri"/>
                </a:rPr>
                <a:t>Anti-Islam</a:t>
              </a:r>
            </a:p>
            <a:p>
              <a:pPr marL="266700" lvl="0" indent="-177800" rtl="0">
                <a:lnSpc>
                  <a:spcPct val="114000"/>
                </a:lnSpc>
                <a:spcBef>
                  <a:spcPts val="0"/>
                </a:spcBef>
                <a:buFont typeface="Arial"/>
                <a:buChar char="•"/>
              </a:pPr>
              <a:r>
                <a:rPr lang="en-US" dirty="0">
                  <a:solidFill>
                    <a:srgbClr val="7E7E7E"/>
                  </a:solidFill>
                  <a:latin typeface="Calibri"/>
                  <a:cs typeface="Calibri"/>
                </a:rPr>
                <a:t>Anti-Global Patriots</a:t>
              </a:r>
            </a:p>
            <a:p>
              <a:pPr marL="266700" lvl="0" indent="-177800" rtl="0">
                <a:lnSpc>
                  <a:spcPct val="114000"/>
                </a:lnSpc>
                <a:spcBef>
                  <a:spcPts val="0"/>
                </a:spcBef>
                <a:buFont typeface="Arial"/>
                <a:buChar char="•"/>
              </a:pPr>
              <a:r>
                <a:rPr lang="en-US" dirty="0">
                  <a:solidFill>
                    <a:srgbClr val="7E7E7E"/>
                  </a:solidFill>
                  <a:latin typeface="Calibri"/>
                  <a:cs typeface="Calibri"/>
                </a:rPr>
                <a:t>Anti-Imperialist</a:t>
              </a:r>
            </a:p>
            <a:p>
              <a:pPr marL="266700" lvl="0" indent="-177800" rtl="0">
                <a:lnSpc>
                  <a:spcPct val="114000"/>
                </a:lnSpc>
                <a:spcBef>
                  <a:spcPts val="0"/>
                </a:spcBef>
                <a:buFont typeface="Arial"/>
                <a:buChar char="•"/>
              </a:pPr>
              <a:r>
                <a:rPr lang="en-US" dirty="0">
                  <a:solidFill>
                    <a:srgbClr val="7E7E7E"/>
                  </a:solidFill>
                  <a:latin typeface="Calibri"/>
                  <a:cs typeface="Calibri"/>
                </a:rPr>
                <a:t>Anti-Corporate</a:t>
              </a:r>
            </a:p>
            <a:p>
              <a:pPr marL="266700" lvl="0" indent="-177800" rtl="0">
                <a:lnSpc>
                  <a:spcPct val="114000"/>
                </a:lnSpc>
                <a:spcBef>
                  <a:spcPts val="0"/>
                </a:spcBef>
                <a:buFont typeface="Arial"/>
                <a:buChar char="•"/>
              </a:pPr>
              <a:r>
                <a:rPr lang="en-US" dirty="0">
                  <a:solidFill>
                    <a:srgbClr val="7E7E7E"/>
                  </a:solidFill>
                  <a:latin typeface="Calibri"/>
                  <a:cs typeface="Calibri"/>
                </a:rPr>
                <a:t>Protest/Revolution</a:t>
              </a:r>
            </a:p>
            <a:p>
              <a:pPr marL="266700" lvl="0" indent="-177800" rtl="0">
                <a:lnSpc>
                  <a:spcPct val="114000"/>
                </a:lnSpc>
                <a:spcBef>
                  <a:spcPts val="0"/>
                </a:spcBef>
                <a:buFont typeface="Arial"/>
                <a:buChar char="•"/>
              </a:pPr>
              <a:r>
                <a:rPr lang="en-US" dirty="0">
                  <a:solidFill>
                    <a:srgbClr val="7E7E7E"/>
                  </a:solidFill>
                  <a:latin typeface="Calibri"/>
                  <a:cs typeface="Calibri"/>
                </a:rPr>
                <a:t>Pro-Islam</a:t>
              </a:r>
            </a:p>
          </p:txBody>
        </p:sp>
        <p:sp>
          <p:nvSpPr>
            <p:cNvPr id="260" name="Shape 260"/>
            <p:cNvSpPr txBox="1"/>
            <p:nvPr/>
          </p:nvSpPr>
          <p:spPr>
            <a:xfrm>
              <a:off x="7725626" y="4177272"/>
              <a:ext cx="3000000" cy="1251600"/>
            </a:xfrm>
            <a:prstGeom prst="rect">
              <a:avLst/>
            </a:prstGeom>
            <a:noFill/>
            <a:ln>
              <a:noFill/>
            </a:ln>
          </p:spPr>
          <p:txBody>
            <a:bodyPr lIns="91425" tIns="91425" rIns="91425" bIns="91425" anchor="t" anchorCtr="0">
              <a:noAutofit/>
            </a:bodyPr>
            <a:lstStyle/>
            <a:p>
              <a:pPr marL="0" lvl="0" indent="0" rtl="0">
                <a:lnSpc>
                  <a:spcPct val="114000"/>
                </a:lnSpc>
                <a:spcBef>
                  <a:spcPts val="0"/>
                </a:spcBef>
                <a:buNone/>
              </a:pPr>
              <a:r>
                <a:rPr lang="en-US" sz="1600" b="1" dirty="0">
                  <a:solidFill>
                    <a:srgbClr val="A22C44"/>
                  </a:solidFill>
                  <a:latin typeface="Calibri"/>
                  <a:cs typeface="Calibri"/>
                </a:rPr>
                <a:t>Alternative </a:t>
              </a:r>
              <a:r>
                <a:rPr lang="en-US" sz="1600" b="1" dirty="0" smtClean="0">
                  <a:solidFill>
                    <a:srgbClr val="A22C44"/>
                  </a:solidFill>
                  <a:latin typeface="Calibri"/>
                  <a:cs typeface="Calibri"/>
                </a:rPr>
                <a:t>section </a:t>
              </a:r>
              <a:r>
                <a:rPr lang="en-US" sz="1600" b="1" dirty="0">
                  <a:solidFill>
                    <a:srgbClr val="A22C44"/>
                  </a:solidFill>
                  <a:latin typeface="Calibri"/>
                  <a:cs typeface="Calibri"/>
                </a:rPr>
                <a:t>(4%)</a:t>
              </a:r>
            </a:p>
            <a:p>
              <a:pPr marL="349250" lvl="0" indent="-171450" rtl="0">
                <a:lnSpc>
                  <a:spcPct val="114000"/>
                </a:lnSpc>
                <a:spcBef>
                  <a:spcPts val="0"/>
                </a:spcBef>
                <a:buFont typeface="Arial"/>
                <a:buChar char="•"/>
              </a:pPr>
              <a:r>
                <a:rPr lang="en-US" dirty="0">
                  <a:solidFill>
                    <a:srgbClr val="7E7E7E"/>
                  </a:solidFill>
                  <a:latin typeface="Calibri"/>
                  <a:cs typeface="Calibri"/>
                </a:rPr>
                <a:t>Confusion/Beyond information</a:t>
              </a:r>
            </a:p>
            <a:p>
              <a:pPr marL="349250" lvl="0" indent="-171450" rtl="0">
                <a:lnSpc>
                  <a:spcPct val="114000"/>
                </a:lnSpc>
                <a:spcBef>
                  <a:spcPts val="0"/>
                </a:spcBef>
                <a:buFont typeface="Arial"/>
                <a:buChar char="•"/>
              </a:pPr>
              <a:r>
                <a:rPr lang="en-US" dirty="0" smtClean="0">
                  <a:solidFill>
                    <a:srgbClr val="7E7E7E"/>
                  </a:solidFill>
                  <a:latin typeface="Calibri"/>
                  <a:cs typeface="Calibri"/>
                </a:rPr>
                <a:t>Conspiracy/Anti-System</a:t>
              </a:r>
              <a:endParaRPr lang="en-US" dirty="0">
                <a:solidFill>
                  <a:srgbClr val="7E7E7E"/>
                </a:solidFill>
                <a:latin typeface="Calibri"/>
                <a:cs typeface="Calibri"/>
              </a:endParaRPr>
            </a:p>
          </p:txBody>
        </p:sp>
        <p:sp>
          <p:nvSpPr>
            <p:cNvPr id="261" name="Shape 261"/>
            <p:cNvSpPr txBox="1"/>
            <p:nvPr/>
          </p:nvSpPr>
          <p:spPr>
            <a:xfrm>
              <a:off x="838200" y="4165632"/>
              <a:ext cx="3744624" cy="2251500"/>
            </a:xfrm>
            <a:prstGeom prst="rect">
              <a:avLst/>
            </a:prstGeom>
            <a:noFill/>
            <a:ln>
              <a:noFill/>
            </a:ln>
          </p:spPr>
          <p:txBody>
            <a:bodyPr lIns="91425" tIns="91425" rIns="91425" bIns="91425" anchor="t" anchorCtr="0">
              <a:noAutofit/>
            </a:bodyPr>
            <a:lstStyle/>
            <a:p>
              <a:pPr lvl="0" rtl="0">
                <a:lnSpc>
                  <a:spcPct val="114000"/>
                </a:lnSpc>
                <a:spcBef>
                  <a:spcPts val="0"/>
                </a:spcBef>
                <a:buNone/>
              </a:pPr>
              <a:r>
                <a:rPr lang="en-US" sz="1600" b="1" dirty="0">
                  <a:solidFill>
                    <a:srgbClr val="A22C44"/>
                  </a:solidFill>
                  <a:latin typeface="Calibri"/>
                  <a:cs typeface="Calibri"/>
                </a:rPr>
                <a:t>Extend </a:t>
              </a:r>
              <a:r>
                <a:rPr lang="en-US" sz="1600" b="1" dirty="0" smtClean="0">
                  <a:solidFill>
                    <a:srgbClr val="A22C44"/>
                  </a:solidFill>
                  <a:latin typeface="Calibri"/>
                  <a:cs typeface="Calibri"/>
                </a:rPr>
                <a:t>section </a:t>
              </a:r>
              <a:r>
                <a:rPr lang="en-US" sz="1600" b="1" dirty="0">
                  <a:solidFill>
                    <a:srgbClr val="A22C44"/>
                  </a:solidFill>
                  <a:latin typeface="Calibri"/>
                  <a:cs typeface="Calibri"/>
                </a:rPr>
                <a:t>(20%)</a:t>
              </a:r>
            </a:p>
            <a:p>
              <a:pPr marL="349250" lvl="0" indent="-171450" rtl="0">
                <a:lnSpc>
                  <a:spcPct val="114000"/>
                </a:lnSpc>
                <a:spcBef>
                  <a:spcPts val="0"/>
                </a:spcBef>
                <a:buFont typeface="Arial"/>
                <a:buChar char="•"/>
              </a:pPr>
              <a:r>
                <a:rPr lang="en-US" dirty="0">
                  <a:solidFill>
                    <a:srgbClr val="7E7E7E"/>
                  </a:solidFill>
                  <a:latin typeface="Calibri"/>
                  <a:cs typeface="Calibri"/>
                </a:rPr>
                <a:t>Comedy/Parody/Satire</a:t>
              </a:r>
            </a:p>
            <a:p>
              <a:pPr marL="349250" lvl="0" indent="-171450" rtl="0">
                <a:lnSpc>
                  <a:spcPct val="114000"/>
                </a:lnSpc>
                <a:spcBef>
                  <a:spcPts val="0"/>
                </a:spcBef>
                <a:buFont typeface="Arial"/>
                <a:buChar char="•"/>
              </a:pPr>
              <a:r>
                <a:rPr lang="en-US" dirty="0">
                  <a:solidFill>
                    <a:srgbClr val="7E7E7E"/>
                  </a:solidFill>
                  <a:latin typeface="Calibri"/>
                  <a:cs typeface="Calibri"/>
                </a:rPr>
                <a:t>Online </a:t>
              </a:r>
              <a:r>
                <a:rPr lang="en-US" dirty="0" smtClean="0">
                  <a:solidFill>
                    <a:srgbClr val="7E7E7E"/>
                  </a:solidFill>
                  <a:latin typeface="Calibri"/>
                  <a:cs typeface="Calibri"/>
                </a:rPr>
                <a:t>Petitions &amp; Citizen Engagement</a:t>
              </a:r>
              <a:endParaRPr lang="en-US" dirty="0">
                <a:solidFill>
                  <a:srgbClr val="7E7E7E"/>
                </a:solidFill>
                <a:latin typeface="Calibri"/>
                <a:cs typeface="Calibri"/>
              </a:endParaRPr>
            </a:p>
            <a:p>
              <a:pPr marL="349250" lvl="0" indent="-171450" rtl="0">
                <a:lnSpc>
                  <a:spcPct val="114000"/>
                </a:lnSpc>
                <a:spcBef>
                  <a:spcPts val="0"/>
                </a:spcBef>
                <a:buFont typeface="Arial"/>
                <a:buChar char="•"/>
              </a:pPr>
              <a:r>
                <a:rPr lang="en-US" dirty="0">
                  <a:solidFill>
                    <a:srgbClr val="7E7E7E"/>
                  </a:solidFill>
                  <a:latin typeface="Calibri"/>
                  <a:cs typeface="Calibri"/>
                </a:rPr>
                <a:t>Environment</a:t>
              </a:r>
            </a:p>
            <a:p>
              <a:pPr marL="349250" lvl="0" indent="-171450" rtl="0">
                <a:lnSpc>
                  <a:spcPct val="114000"/>
                </a:lnSpc>
                <a:spcBef>
                  <a:spcPts val="0"/>
                </a:spcBef>
                <a:buFont typeface="Arial"/>
                <a:buChar char="•"/>
              </a:pPr>
              <a:r>
                <a:rPr lang="en-US" dirty="0">
                  <a:solidFill>
                    <a:srgbClr val="7E7E7E"/>
                  </a:solidFill>
                  <a:latin typeface="Calibri"/>
                  <a:cs typeface="Calibri"/>
                </a:rPr>
                <a:t>Nonpartisan and </a:t>
              </a:r>
              <a:r>
                <a:rPr lang="en-US" dirty="0" smtClean="0">
                  <a:solidFill>
                    <a:srgbClr val="7E7E7E"/>
                  </a:solidFill>
                  <a:latin typeface="Calibri"/>
                  <a:cs typeface="Calibri"/>
                </a:rPr>
                <a:t>Centrist </a:t>
              </a:r>
              <a:r>
                <a:rPr lang="en-US" dirty="0">
                  <a:solidFill>
                    <a:srgbClr val="7E7E7E"/>
                  </a:solidFill>
                  <a:latin typeface="Calibri"/>
                  <a:cs typeface="Calibri"/>
                </a:rPr>
                <a:t>B</a:t>
              </a:r>
              <a:r>
                <a:rPr lang="en-US" dirty="0" smtClean="0">
                  <a:solidFill>
                    <a:srgbClr val="7E7E7E"/>
                  </a:solidFill>
                  <a:latin typeface="Calibri"/>
                  <a:cs typeface="Calibri"/>
                </a:rPr>
                <a:t>logs</a:t>
              </a:r>
              <a:endParaRPr lang="en-US" dirty="0">
                <a:solidFill>
                  <a:srgbClr val="7E7E7E"/>
                </a:solidFill>
                <a:latin typeface="Calibri"/>
                <a:cs typeface="Calibri"/>
              </a:endParaRPr>
            </a:p>
            <a:p>
              <a:pPr marL="349250" lvl="0" indent="-171450" rtl="0">
                <a:lnSpc>
                  <a:spcPct val="114000"/>
                </a:lnSpc>
                <a:spcBef>
                  <a:spcPts val="0"/>
                </a:spcBef>
                <a:buFont typeface="Arial"/>
                <a:buChar char="•"/>
              </a:pPr>
              <a:r>
                <a:rPr lang="en-US" dirty="0">
                  <a:solidFill>
                    <a:srgbClr val="7E7E7E"/>
                  </a:solidFill>
                  <a:latin typeface="Calibri"/>
                  <a:cs typeface="Calibri"/>
                </a:rPr>
                <a:t>Right and Left </a:t>
              </a:r>
              <a:r>
                <a:rPr lang="en-US" dirty="0" smtClean="0">
                  <a:solidFill>
                    <a:srgbClr val="7E7E7E"/>
                  </a:solidFill>
                  <a:latin typeface="Calibri"/>
                  <a:cs typeface="Calibri"/>
                </a:rPr>
                <a:t>Wing </a:t>
              </a:r>
              <a:r>
                <a:rPr lang="en-US" dirty="0">
                  <a:solidFill>
                    <a:srgbClr val="7E7E7E"/>
                  </a:solidFill>
                  <a:latin typeface="Calibri"/>
                  <a:cs typeface="Calibri"/>
                </a:rPr>
                <a:t>B</a:t>
              </a:r>
              <a:r>
                <a:rPr lang="en-US" dirty="0" smtClean="0">
                  <a:solidFill>
                    <a:srgbClr val="7E7E7E"/>
                  </a:solidFill>
                  <a:latin typeface="Calibri"/>
                  <a:cs typeface="Calibri"/>
                </a:rPr>
                <a:t>logs</a:t>
              </a:r>
              <a:endParaRPr lang="en-US" dirty="0">
                <a:solidFill>
                  <a:srgbClr val="7E7E7E"/>
                </a:solidFill>
                <a:latin typeface="Calibri"/>
                <a:cs typeface="Calibri"/>
              </a:endParaRPr>
            </a:p>
            <a:p>
              <a:pPr marL="349250" lvl="0" indent="-171450" rtl="0">
                <a:lnSpc>
                  <a:spcPct val="114000"/>
                </a:lnSpc>
                <a:spcBef>
                  <a:spcPts val="0"/>
                </a:spcBef>
                <a:buFont typeface="Arial"/>
                <a:buChar char="•"/>
              </a:pPr>
              <a:r>
                <a:rPr lang="en-US" dirty="0">
                  <a:solidFill>
                    <a:srgbClr val="7E7E7E"/>
                  </a:solidFill>
                  <a:latin typeface="Calibri"/>
                  <a:cs typeface="Calibri"/>
                </a:rPr>
                <a:t>LGBTQ/Human </a:t>
              </a:r>
              <a:r>
                <a:rPr lang="en-US" dirty="0" smtClean="0">
                  <a:solidFill>
                    <a:srgbClr val="7E7E7E"/>
                  </a:solidFill>
                  <a:latin typeface="Calibri"/>
                  <a:cs typeface="Calibri"/>
                </a:rPr>
                <a:t>Rights</a:t>
              </a:r>
              <a:endParaRPr lang="en-US" dirty="0">
                <a:solidFill>
                  <a:srgbClr val="7E7E7E"/>
                </a:solidFill>
                <a:latin typeface="Calibri"/>
                <a:cs typeface="Calibri"/>
              </a:endParaRPr>
            </a:p>
            <a:p>
              <a:pPr marL="349250" lvl="0" indent="-171450" rtl="0">
                <a:lnSpc>
                  <a:spcPct val="114000"/>
                </a:lnSpc>
                <a:spcBef>
                  <a:spcPts val="0"/>
                </a:spcBef>
                <a:buFont typeface="Arial"/>
                <a:buChar char="•"/>
              </a:pPr>
              <a:r>
                <a:rPr lang="en-US" dirty="0">
                  <a:solidFill>
                    <a:srgbClr val="7E7E7E"/>
                  </a:solidFill>
                  <a:latin typeface="Calibri"/>
                  <a:cs typeface="Calibri"/>
                </a:rPr>
                <a:t>Investigative Journalism </a:t>
              </a:r>
            </a:p>
          </p:txBody>
        </p:sp>
      </p:grpSp>
      <p:grpSp>
        <p:nvGrpSpPr>
          <p:cNvPr id="9" name="Group 8"/>
          <p:cNvGrpSpPr/>
          <p:nvPr/>
        </p:nvGrpSpPr>
        <p:grpSpPr>
          <a:xfrm>
            <a:off x="7725626" y="5904811"/>
            <a:ext cx="2573003" cy="471955"/>
            <a:chOff x="2568845" y="6314935"/>
            <a:chExt cx="2061238" cy="471955"/>
          </a:xfrm>
        </p:grpSpPr>
        <p:sp>
          <p:nvSpPr>
            <p:cNvPr id="10" name="Pentagon 9"/>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3"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cluster description </a:t>
              </a:r>
            </a:p>
          </p:txBody>
        </p:sp>
      </p:grpSp>
      <p:sp>
        <p:nvSpPr>
          <p:cNvPr id="13" name="Rectangle 12">
            <a:extLst>
              <a:ext uri="{FF2B5EF4-FFF2-40B4-BE49-F238E27FC236}">
                <a16:creationId xmlns:a16="http://schemas.microsoft.com/office/drawing/2014/main" xmlns="" id="{88AADDED-667B-4B0F-9C34-40969450741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Shape 268"/>
          <p:cNvSpPr txBox="1"/>
          <p:nvPr/>
        </p:nvSpPr>
        <p:spPr>
          <a:xfrm>
            <a:off x="673867" y="1620521"/>
            <a:ext cx="2470164" cy="5077625"/>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US" dirty="0">
                <a:solidFill>
                  <a:srgbClr val="7E7E7E"/>
                </a:solidFill>
                <a:latin typeface="Calibri" panose="020F0502020204030204" pitchFamily="34" charset="0"/>
              </a:rPr>
              <a:t>The map indicates the location and relative size of the 17 identified groupings </a:t>
            </a:r>
            <a:r>
              <a:rPr lang="en-US" dirty="0" smtClean="0">
                <a:solidFill>
                  <a:srgbClr val="7E7E7E"/>
                </a:solidFill>
                <a:latin typeface="Calibri" panose="020F0502020204030204" pitchFamily="34" charset="0"/>
              </a:rPr>
              <a:t>within </a:t>
            </a:r>
            <a:r>
              <a:rPr lang="en-US" dirty="0">
                <a:solidFill>
                  <a:srgbClr val="7E7E7E"/>
                </a:solidFill>
                <a:latin typeface="Calibri" panose="020F0502020204030204" pitchFamily="34" charset="0"/>
              </a:rPr>
              <a:t>the 800 non-traditional media publishers. </a:t>
            </a:r>
          </a:p>
          <a:p>
            <a:pPr marL="457200" lvl="0" indent="-228600" rtl="0">
              <a:spcBef>
                <a:spcPts val="0"/>
              </a:spcBef>
              <a:buChar char="●"/>
            </a:pPr>
            <a:endParaRPr lang="en-US" dirty="0">
              <a:solidFill>
                <a:srgbClr val="7E7E7E"/>
              </a:solidFill>
              <a:latin typeface="Calibri" panose="020F0502020204030204" pitchFamily="34" charset="0"/>
            </a:endParaRPr>
          </a:p>
          <a:p>
            <a:pPr marL="457200" lvl="0" indent="-228600" rtl="0">
              <a:spcBef>
                <a:spcPts val="0"/>
              </a:spcBef>
              <a:buChar char="●"/>
            </a:pPr>
            <a:r>
              <a:rPr lang="en-US" dirty="0">
                <a:solidFill>
                  <a:srgbClr val="7E7E7E"/>
                </a:solidFill>
                <a:latin typeface="Calibri" panose="020F0502020204030204" pitchFamily="34" charset="0"/>
              </a:rPr>
              <a:t>The Extend </a:t>
            </a:r>
            <a:r>
              <a:rPr lang="en-US" dirty="0" smtClean="0">
                <a:solidFill>
                  <a:srgbClr val="7E7E7E"/>
                </a:solidFill>
                <a:latin typeface="Calibri" panose="020F0502020204030204" pitchFamily="34" charset="0"/>
              </a:rPr>
              <a:t>section </a:t>
            </a:r>
            <a:r>
              <a:rPr lang="en-US" dirty="0">
                <a:solidFill>
                  <a:srgbClr val="7E7E7E"/>
                </a:solidFill>
                <a:latin typeface="Calibri" panose="020F0502020204030204" pitchFamily="34" charset="0"/>
              </a:rPr>
              <a:t>is dominated by Petition and Comedy and Non-Partisan blogs. </a:t>
            </a:r>
          </a:p>
          <a:p>
            <a:pPr marL="457200" lvl="0" indent="-228600" rtl="0">
              <a:spcBef>
                <a:spcPts val="0"/>
              </a:spcBef>
              <a:buChar char="●"/>
            </a:pPr>
            <a:endParaRPr lang="en-US" dirty="0">
              <a:solidFill>
                <a:srgbClr val="7E7E7E"/>
              </a:solidFill>
              <a:latin typeface="Calibri" panose="020F0502020204030204" pitchFamily="34" charset="0"/>
            </a:endParaRPr>
          </a:p>
          <a:p>
            <a:pPr marL="457200" lvl="0" indent="-228600" rtl="0">
              <a:spcBef>
                <a:spcPts val="0"/>
              </a:spcBef>
              <a:buChar char="●"/>
            </a:pPr>
            <a:r>
              <a:rPr lang="en-US" dirty="0">
                <a:solidFill>
                  <a:srgbClr val="7E7E7E"/>
                </a:solidFill>
                <a:latin typeface="Calibri" panose="020F0502020204030204" pitchFamily="34" charset="0"/>
              </a:rPr>
              <a:t>The Reframe section is dominated by three hard-right clusters: French Identity, Anti-Islam and Anti-Global Patriots, which are closely intertwined with each other. </a:t>
            </a:r>
          </a:p>
        </p:txBody>
      </p:sp>
      <p:sp>
        <p:nvSpPr>
          <p:cNvPr id="5" name="Shape 25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b="1" dirty="0">
                <a:solidFill>
                  <a:srgbClr val="243049"/>
                </a:solidFill>
              </a:rPr>
              <a:t>CLUSTERING </a:t>
            </a:r>
            <a:r>
              <a:rPr lang="en-US" b="1" dirty="0" smtClean="0">
                <a:solidFill>
                  <a:srgbClr val="243049"/>
                </a:solidFill>
              </a:rPr>
              <a:t>ON </a:t>
            </a:r>
            <a:r>
              <a:rPr lang="en-US" b="1" dirty="0">
                <a:solidFill>
                  <a:srgbClr val="243049"/>
                </a:solidFill>
              </a:rPr>
              <a:t>THE MEDIA MAP </a:t>
            </a:r>
          </a:p>
        </p:txBody>
      </p:sp>
      <p:pic>
        <p:nvPicPr>
          <p:cNvPr id="2" name="Picture 1" descr="Shadow Conspiracy A4 3 20174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95015" y="1642901"/>
            <a:ext cx="8223117" cy="4896862"/>
          </a:xfrm>
          <a:prstGeom prst="rect">
            <a:avLst/>
          </a:prstGeom>
        </p:spPr>
      </p:pic>
      <p:grpSp>
        <p:nvGrpSpPr>
          <p:cNvPr id="6" name="Group 5"/>
          <p:cNvGrpSpPr/>
          <p:nvPr/>
        </p:nvGrpSpPr>
        <p:grpSpPr>
          <a:xfrm>
            <a:off x="8969134" y="6004035"/>
            <a:ext cx="2573003" cy="471955"/>
            <a:chOff x="2568845" y="6314935"/>
            <a:chExt cx="2061238" cy="471955"/>
          </a:xfrm>
        </p:grpSpPr>
        <p:sp>
          <p:nvSpPr>
            <p:cNvPr id="8" name="Pentagon 7"/>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4"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to the detailed cluster description </a:t>
              </a:r>
            </a:p>
          </p:txBody>
        </p:sp>
      </p:grpSp>
      <p:sp>
        <p:nvSpPr>
          <p:cNvPr id="11" name="Rectangle 10">
            <a:extLst>
              <a:ext uri="{FF2B5EF4-FFF2-40B4-BE49-F238E27FC236}">
                <a16:creationId xmlns:a16="http://schemas.microsoft.com/office/drawing/2014/main" xmlns="" id="{C180C057-B1E5-473B-8A20-EB967A30FF5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CANDIDATE SUPPORT AND INFLUENCE </a:t>
            </a:r>
          </a:p>
        </p:txBody>
      </p:sp>
      <p:sp>
        <p:nvSpPr>
          <p:cNvPr id="276" name="Shape 276"/>
          <p:cNvSpPr txBox="1">
            <a:spLocks noGrp="1"/>
          </p:cNvSpPr>
          <p:nvPr>
            <p:ph type="body" idx="1"/>
          </p:nvPr>
        </p:nvSpPr>
        <p:spPr>
          <a:xfrm>
            <a:off x="759086" y="2501584"/>
            <a:ext cx="3388547" cy="3058975"/>
          </a:xfrm>
          <a:prstGeom prst="rect">
            <a:avLst/>
          </a:prstGeom>
        </p:spPr>
        <p:txBody>
          <a:bodyPr lIns="91425" tIns="91425" rIns="91425" bIns="91425" anchor="t" anchorCtr="0">
            <a:noAutofit/>
          </a:bodyPr>
          <a:lstStyle/>
          <a:p>
            <a:pPr marL="457200" lvl="0" indent="-317500" rtl="0">
              <a:lnSpc>
                <a:spcPct val="114000"/>
              </a:lnSpc>
              <a:spcBef>
                <a:spcPts val="0"/>
              </a:spcBef>
              <a:buSzPct val="127272"/>
              <a:buFont typeface="Arial" panose="020B0604020202020204" pitchFamily="34" charset="0"/>
              <a:buChar char="•"/>
            </a:pPr>
            <a:r>
              <a:rPr lang="en-US" sz="1400" b="1" dirty="0" smtClean="0">
                <a:solidFill>
                  <a:srgbClr val="A22C44"/>
                </a:solidFill>
                <a:ea typeface="Arial"/>
                <a:sym typeface="Arial"/>
              </a:rPr>
              <a:t>Strong </a:t>
            </a:r>
            <a:r>
              <a:rPr lang="en-US" sz="1400" b="1" dirty="0">
                <a:solidFill>
                  <a:srgbClr val="A22C44"/>
                </a:solidFill>
                <a:ea typeface="Arial"/>
                <a:sym typeface="Arial"/>
              </a:rPr>
              <a:t>support:</a:t>
            </a:r>
            <a:r>
              <a:rPr lang="en-US" sz="1400" dirty="0">
                <a:solidFill>
                  <a:srgbClr val="A22C44"/>
                </a:solidFill>
                <a:ea typeface="Arial"/>
                <a:sym typeface="Arial"/>
              </a:rPr>
              <a:t> </a:t>
            </a:r>
            <a:r>
              <a:rPr lang="en-US" sz="1400" dirty="0">
                <a:solidFill>
                  <a:srgbClr val="7E7E7E"/>
                </a:solidFill>
                <a:ea typeface="Arial"/>
                <a:sym typeface="Arial"/>
              </a:rPr>
              <a:t>More than </a:t>
            </a:r>
            <a:r>
              <a:rPr lang="en-US" sz="1400" dirty="0" smtClean="0">
                <a:solidFill>
                  <a:srgbClr val="7E7E7E"/>
                </a:solidFill>
                <a:ea typeface="Arial"/>
                <a:sym typeface="Arial"/>
              </a:rPr>
              <a:t>40 percent of </a:t>
            </a:r>
            <a:r>
              <a:rPr lang="en-US" sz="1400" dirty="0">
                <a:solidFill>
                  <a:srgbClr val="7E7E7E"/>
                </a:solidFill>
                <a:ea typeface="Arial"/>
                <a:sym typeface="Arial"/>
              </a:rPr>
              <a:t>the </a:t>
            </a:r>
            <a:r>
              <a:rPr lang="en-US" sz="1400" dirty="0" err="1">
                <a:solidFill>
                  <a:srgbClr val="7E7E7E"/>
                </a:solidFill>
                <a:ea typeface="Arial"/>
                <a:sym typeface="Arial"/>
              </a:rPr>
              <a:t>analysed</a:t>
            </a:r>
            <a:r>
              <a:rPr lang="en-US" sz="1400" dirty="0">
                <a:solidFill>
                  <a:srgbClr val="7E7E7E"/>
                </a:solidFill>
                <a:ea typeface="Arial"/>
                <a:sym typeface="Arial"/>
              </a:rPr>
              <a:t> media sources in the cluster express support for a candidate.</a:t>
            </a:r>
          </a:p>
          <a:p>
            <a:pPr marL="457200" lvl="0" indent="-317500" rtl="0">
              <a:lnSpc>
                <a:spcPct val="114000"/>
              </a:lnSpc>
              <a:spcBef>
                <a:spcPts val="0"/>
              </a:spcBef>
              <a:buSzPct val="127272"/>
              <a:buFont typeface="Arial" panose="020B0604020202020204" pitchFamily="34" charset="0"/>
              <a:buChar char="•"/>
            </a:pPr>
            <a:endParaRPr lang="en-US" sz="1400" dirty="0">
              <a:solidFill>
                <a:srgbClr val="7E7E7E"/>
              </a:solidFill>
              <a:ea typeface="Arial"/>
              <a:sym typeface="Arial"/>
            </a:endParaRPr>
          </a:p>
          <a:p>
            <a:pPr marL="457200" lvl="0" indent="-317500" rtl="0">
              <a:lnSpc>
                <a:spcPct val="114000"/>
              </a:lnSpc>
              <a:spcBef>
                <a:spcPts val="0"/>
              </a:spcBef>
              <a:buSzPct val="127272"/>
              <a:buFont typeface="Arial" panose="020B0604020202020204" pitchFamily="34" charset="0"/>
              <a:buChar char="•"/>
            </a:pPr>
            <a:r>
              <a:rPr lang="en-US" sz="1400" b="1" dirty="0">
                <a:solidFill>
                  <a:srgbClr val="A22C44"/>
                </a:solidFill>
                <a:ea typeface="Arial"/>
                <a:sym typeface="Arial"/>
              </a:rPr>
              <a:t>Support:</a:t>
            </a:r>
            <a:r>
              <a:rPr lang="en-US" sz="1400" dirty="0">
                <a:solidFill>
                  <a:srgbClr val="A22C44"/>
                </a:solidFill>
                <a:ea typeface="Arial"/>
                <a:sym typeface="Arial"/>
              </a:rPr>
              <a:t>  </a:t>
            </a:r>
            <a:r>
              <a:rPr lang="en-US" sz="1400" dirty="0">
                <a:solidFill>
                  <a:srgbClr val="7E7E7E"/>
                </a:solidFill>
                <a:ea typeface="Arial"/>
                <a:sym typeface="Arial"/>
              </a:rPr>
              <a:t>Between </a:t>
            </a:r>
            <a:r>
              <a:rPr lang="en-US" sz="1400" dirty="0" smtClean="0">
                <a:solidFill>
                  <a:srgbClr val="7E7E7E"/>
                </a:solidFill>
                <a:ea typeface="Arial"/>
                <a:sym typeface="Arial"/>
              </a:rPr>
              <a:t>20–40 percent </a:t>
            </a:r>
            <a:r>
              <a:rPr lang="en-US" sz="1400" dirty="0">
                <a:solidFill>
                  <a:srgbClr val="7E7E7E"/>
                </a:solidFill>
                <a:ea typeface="Arial"/>
                <a:sym typeface="Arial"/>
              </a:rPr>
              <a:t>of the </a:t>
            </a:r>
            <a:r>
              <a:rPr lang="en-US" sz="1400" dirty="0" err="1">
                <a:solidFill>
                  <a:srgbClr val="7E7E7E"/>
                </a:solidFill>
                <a:ea typeface="Arial"/>
                <a:sym typeface="Arial"/>
              </a:rPr>
              <a:t>analysed</a:t>
            </a:r>
            <a:r>
              <a:rPr lang="en-US" sz="1400" dirty="0">
                <a:solidFill>
                  <a:srgbClr val="7E7E7E"/>
                </a:solidFill>
                <a:ea typeface="Arial"/>
                <a:sym typeface="Arial"/>
              </a:rPr>
              <a:t> media sources in the cluster express support for a candidate.</a:t>
            </a:r>
          </a:p>
          <a:p>
            <a:pPr marL="457200" lvl="0" indent="-317500" rtl="0">
              <a:lnSpc>
                <a:spcPct val="114000"/>
              </a:lnSpc>
              <a:spcBef>
                <a:spcPts val="0"/>
              </a:spcBef>
              <a:buSzPct val="127272"/>
              <a:buFont typeface="Arial" panose="020B0604020202020204" pitchFamily="34" charset="0"/>
              <a:buChar char="•"/>
            </a:pPr>
            <a:endParaRPr lang="en-US" sz="1400" dirty="0">
              <a:solidFill>
                <a:srgbClr val="7E7E7E"/>
              </a:solidFill>
              <a:ea typeface="Arial"/>
              <a:sym typeface="Arial"/>
            </a:endParaRPr>
          </a:p>
          <a:p>
            <a:pPr marL="457200" lvl="0" indent="-317500" rtl="0">
              <a:lnSpc>
                <a:spcPct val="114000"/>
              </a:lnSpc>
              <a:spcBef>
                <a:spcPts val="0"/>
              </a:spcBef>
              <a:buSzPct val="127272"/>
              <a:buFont typeface="Arial" panose="020B0604020202020204" pitchFamily="34" charset="0"/>
              <a:buChar char="•"/>
            </a:pPr>
            <a:r>
              <a:rPr lang="en-US" sz="1400" b="1" dirty="0">
                <a:solidFill>
                  <a:srgbClr val="A22C44"/>
                </a:solidFill>
                <a:ea typeface="Arial"/>
                <a:sym typeface="Arial"/>
              </a:rPr>
              <a:t>Weak support:</a:t>
            </a:r>
            <a:r>
              <a:rPr lang="en-US" sz="1400" dirty="0">
                <a:solidFill>
                  <a:srgbClr val="A22C44"/>
                </a:solidFill>
                <a:ea typeface="Arial"/>
                <a:sym typeface="Arial"/>
              </a:rPr>
              <a:t> </a:t>
            </a:r>
            <a:r>
              <a:rPr lang="en-US" sz="1400" dirty="0">
                <a:solidFill>
                  <a:srgbClr val="7E7E7E"/>
                </a:solidFill>
                <a:ea typeface="Arial"/>
                <a:sym typeface="Arial"/>
              </a:rPr>
              <a:t>Fewer than </a:t>
            </a:r>
            <a:r>
              <a:rPr lang="en-US" sz="1400" dirty="0" smtClean="0">
                <a:solidFill>
                  <a:srgbClr val="7E7E7E"/>
                </a:solidFill>
                <a:ea typeface="Arial"/>
                <a:sym typeface="Arial"/>
              </a:rPr>
              <a:t>20 percent </a:t>
            </a:r>
            <a:r>
              <a:rPr lang="en-US" sz="1400" dirty="0">
                <a:solidFill>
                  <a:srgbClr val="7E7E7E"/>
                </a:solidFill>
                <a:ea typeface="Arial"/>
                <a:sym typeface="Arial"/>
              </a:rPr>
              <a:t>of the </a:t>
            </a:r>
            <a:r>
              <a:rPr lang="en-US" sz="1400" dirty="0" err="1">
                <a:solidFill>
                  <a:srgbClr val="7E7E7E"/>
                </a:solidFill>
                <a:ea typeface="Arial"/>
                <a:sym typeface="Arial"/>
              </a:rPr>
              <a:t>analysed</a:t>
            </a:r>
            <a:r>
              <a:rPr lang="en-US" sz="1400" dirty="0">
                <a:solidFill>
                  <a:srgbClr val="7E7E7E"/>
                </a:solidFill>
                <a:ea typeface="Arial"/>
                <a:sym typeface="Arial"/>
              </a:rPr>
              <a:t> media sources in the cluster express support for a candidate.</a:t>
            </a:r>
          </a:p>
          <a:p>
            <a:pPr marL="285750" lvl="0" indent="-285750">
              <a:spcBef>
                <a:spcPts val="0"/>
              </a:spcBef>
              <a:buFont typeface="Arial" panose="020B0604020202020204" pitchFamily="34" charset="0"/>
              <a:buChar char="•"/>
            </a:pPr>
            <a:endParaRPr sz="1400" dirty="0">
              <a:solidFill>
                <a:srgbClr val="7E7E7E"/>
              </a:solidFill>
            </a:endParaRPr>
          </a:p>
          <a:p>
            <a:pPr lvl="0">
              <a:spcBef>
                <a:spcPts val="0"/>
              </a:spcBef>
              <a:buFont typeface="Arial" panose="020B0604020202020204" pitchFamily="34" charset="0"/>
              <a:buChar char="•"/>
            </a:pPr>
            <a:endParaRPr sz="1400" dirty="0">
              <a:solidFill>
                <a:srgbClr val="7E7E7E"/>
              </a:solidFill>
            </a:endParaRPr>
          </a:p>
        </p:txBody>
      </p:sp>
      <p:pic>
        <p:nvPicPr>
          <p:cNvPr id="2" name="Picture 1" descr="Shadow Conspiracy A4 3 20174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7633" y="1917859"/>
            <a:ext cx="7753498" cy="4034870"/>
          </a:xfrm>
          <a:prstGeom prst="rect">
            <a:avLst/>
          </a:prstGeom>
        </p:spPr>
      </p:pic>
      <p:sp>
        <p:nvSpPr>
          <p:cNvPr id="6" name="Rectangle 5">
            <a:extLst>
              <a:ext uri="{FF2B5EF4-FFF2-40B4-BE49-F238E27FC236}">
                <a16:creationId xmlns:a16="http://schemas.microsoft.com/office/drawing/2014/main" xmlns="" id="{AD7DB230-FD76-4A52-8D42-D5F42F1CCC4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3" name="Rectangle 2"/>
          <p:cNvSpPr/>
          <p:nvPr/>
        </p:nvSpPr>
        <p:spPr>
          <a:xfrm>
            <a:off x="759086" y="1542298"/>
            <a:ext cx="6096000" cy="829073"/>
          </a:xfrm>
          <a:prstGeom prst="rect">
            <a:avLst/>
          </a:prstGeom>
        </p:spPr>
        <p:txBody>
          <a:bodyPr>
            <a:spAutoFit/>
          </a:bodyPr>
          <a:lstStyle/>
          <a:p>
            <a:pPr marL="139700" lvl="0">
              <a:lnSpc>
                <a:spcPct val="114000"/>
              </a:lnSpc>
              <a:buSzPct val="100000"/>
            </a:pPr>
            <a:r>
              <a:rPr lang="en-US" dirty="0">
                <a:solidFill>
                  <a:srgbClr val="7E7E7E"/>
                </a:solidFill>
              </a:rPr>
              <a:t>The investigation into media sources included the analysis of expressed explicit support of presidential candidates. Levels of support are divided into strong support, support, and weak support.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923925"/>
            <a:ext cx="10848974" cy="5253038"/>
          </a:xfrm>
        </p:spPr>
        <p:txBody>
          <a:bodyPr/>
          <a:lstStyle/>
          <a:p>
            <a:pPr marL="0" indent="0">
              <a:buNone/>
            </a:pPr>
            <a:r>
              <a:rPr lang="en-US" sz="2000" dirty="0" smtClean="0">
                <a:solidFill>
                  <a:schemeClr val="bg1">
                    <a:lumMod val="50000"/>
                  </a:schemeClr>
                </a:solidFill>
              </a:rPr>
              <a:t>We explored conversations on </a:t>
            </a:r>
            <a:r>
              <a:rPr lang="en-US" sz="2000" b="1" dirty="0" smtClean="0">
                <a:solidFill>
                  <a:schemeClr val="bg1">
                    <a:lumMod val="50000"/>
                  </a:schemeClr>
                </a:solidFill>
              </a:rPr>
              <a:t>Facebook, Twitter, blogs, and forum sites </a:t>
            </a:r>
            <a:r>
              <a:rPr lang="en-US" sz="2000" dirty="0" smtClean="0">
                <a:solidFill>
                  <a:schemeClr val="bg1">
                    <a:lumMod val="50000"/>
                  </a:schemeClr>
                </a:solidFill>
              </a:rPr>
              <a:t>from November 1, 2016 to May 22, 2017. We used </a:t>
            </a:r>
            <a:r>
              <a:rPr lang="en-US" sz="2000" dirty="0" err="1" smtClean="0">
                <a:solidFill>
                  <a:schemeClr val="bg1">
                    <a:lumMod val="50000"/>
                  </a:schemeClr>
                </a:solidFill>
              </a:rPr>
              <a:t>TalkWalker</a:t>
            </a:r>
            <a:r>
              <a:rPr lang="en-US" sz="2000" dirty="0">
                <a:solidFill>
                  <a:schemeClr val="bg1">
                    <a:lumMod val="50000"/>
                  </a:schemeClr>
                </a:solidFill>
              </a:rPr>
              <a:t>, a social media monitoring technology </a:t>
            </a:r>
            <a:r>
              <a:rPr lang="en-US" sz="2000" dirty="0" smtClean="0">
                <a:solidFill>
                  <a:schemeClr val="bg1">
                    <a:lumMod val="50000"/>
                  </a:schemeClr>
                </a:solidFill>
              </a:rPr>
              <a:t>platform. Results in the </a:t>
            </a:r>
            <a:r>
              <a:rPr lang="en-US" sz="2000" i="1" dirty="0" smtClean="0">
                <a:solidFill>
                  <a:schemeClr val="bg1">
                    <a:lumMod val="50000"/>
                  </a:schemeClr>
                </a:solidFill>
              </a:rPr>
              <a:t>French </a:t>
            </a:r>
            <a:r>
              <a:rPr lang="en-US" sz="2000" i="1" dirty="0">
                <a:solidFill>
                  <a:schemeClr val="bg1">
                    <a:lumMod val="50000"/>
                  </a:schemeClr>
                </a:solidFill>
              </a:rPr>
              <a:t>Election Social Media Landscape Report 2017 </a:t>
            </a:r>
            <a:r>
              <a:rPr lang="en-US" sz="2000" dirty="0" smtClean="0">
                <a:solidFill>
                  <a:schemeClr val="bg1">
                    <a:lumMod val="50000"/>
                  </a:schemeClr>
                </a:solidFill>
              </a:rPr>
              <a:t>are based on the following research</a:t>
            </a:r>
            <a:r>
              <a:rPr lang="en-US" sz="2000" i="1" dirty="0" smtClean="0">
                <a:solidFill>
                  <a:schemeClr val="bg1">
                    <a:lumMod val="50000"/>
                  </a:schemeClr>
                </a:solidFill>
              </a:rPr>
              <a:t>:</a:t>
            </a:r>
          </a:p>
          <a:p>
            <a:pPr marL="0" indent="0">
              <a:lnSpc>
                <a:spcPct val="100000"/>
              </a:lnSpc>
              <a:spcBef>
                <a:spcPts val="200"/>
              </a:spcBef>
              <a:buNone/>
            </a:pPr>
            <a:r>
              <a:rPr lang="en-US" sz="3600" b="1" dirty="0" smtClean="0">
                <a:solidFill>
                  <a:srgbClr val="C00000"/>
                </a:solidFill>
              </a:rPr>
              <a:t>20 million</a:t>
            </a:r>
            <a:r>
              <a:rPr lang="en-US" sz="4400" dirty="0" smtClean="0">
                <a:solidFill>
                  <a:srgbClr val="7E7E7E"/>
                </a:solidFill>
              </a:rPr>
              <a:t>	</a:t>
            </a:r>
            <a:r>
              <a:rPr lang="en-US" sz="2000" dirty="0" smtClean="0">
                <a:solidFill>
                  <a:srgbClr val="7E7E7E"/>
                </a:solidFill>
              </a:rPr>
              <a:t>Captured more than 20 million social media conversations. </a:t>
            </a:r>
          </a:p>
          <a:p>
            <a:pPr marL="0" indent="0">
              <a:lnSpc>
                <a:spcPct val="100000"/>
              </a:lnSpc>
              <a:spcBef>
                <a:spcPts val="200"/>
              </a:spcBef>
              <a:buNone/>
            </a:pPr>
            <a:r>
              <a:rPr lang="en-US" sz="3600" b="1" dirty="0" smtClean="0">
                <a:solidFill>
                  <a:srgbClr val="C00000"/>
                </a:solidFill>
              </a:rPr>
              <a:t>8 million</a:t>
            </a:r>
            <a:r>
              <a:rPr lang="en-US" sz="2400" b="1" dirty="0" smtClean="0">
                <a:solidFill>
                  <a:srgbClr val="C00000"/>
                </a:solidFill>
              </a:rPr>
              <a:t>		</a:t>
            </a:r>
            <a:r>
              <a:rPr lang="en-US" sz="2000" dirty="0">
                <a:solidFill>
                  <a:srgbClr val="7E7E7E"/>
                </a:solidFill>
              </a:rPr>
              <a:t>A</a:t>
            </a:r>
            <a:r>
              <a:rPr lang="en-US" sz="2000" dirty="0" smtClean="0">
                <a:solidFill>
                  <a:srgbClr val="7E7E7E"/>
                </a:solidFill>
              </a:rPr>
              <a:t>nalyzed over 8 million shared links.</a:t>
            </a:r>
          </a:p>
          <a:p>
            <a:pPr marL="0" indent="0">
              <a:lnSpc>
                <a:spcPct val="100000"/>
              </a:lnSpc>
              <a:spcBef>
                <a:spcPts val="200"/>
              </a:spcBef>
              <a:buNone/>
            </a:pPr>
            <a:r>
              <a:rPr lang="en-US" sz="3600" b="1" dirty="0" smtClean="0">
                <a:solidFill>
                  <a:srgbClr val="C00000"/>
                </a:solidFill>
              </a:rPr>
              <a:t>1,000+ </a:t>
            </a:r>
            <a:r>
              <a:rPr lang="en-US" sz="4400" dirty="0" smtClean="0">
                <a:solidFill>
                  <a:srgbClr val="C00000"/>
                </a:solidFill>
              </a:rPr>
              <a:t>		</a:t>
            </a:r>
            <a:r>
              <a:rPr lang="en-US" sz="2000" dirty="0">
                <a:solidFill>
                  <a:srgbClr val="7E7E7E"/>
                </a:solidFill>
              </a:rPr>
              <a:t>A</a:t>
            </a:r>
            <a:r>
              <a:rPr lang="en-US" sz="2000" dirty="0" smtClean="0">
                <a:solidFill>
                  <a:srgbClr val="7E7E7E"/>
                </a:solidFill>
              </a:rPr>
              <a:t>nalyzed 1,000+ media sources.</a:t>
            </a:r>
          </a:p>
          <a:p>
            <a:pPr marL="0" indent="0">
              <a:lnSpc>
                <a:spcPct val="100000"/>
              </a:lnSpc>
              <a:spcBef>
                <a:spcPts val="200"/>
              </a:spcBef>
              <a:buNone/>
            </a:pPr>
            <a:r>
              <a:rPr lang="en-US" sz="3600" b="1" dirty="0" smtClean="0">
                <a:solidFill>
                  <a:srgbClr val="C00000"/>
                </a:solidFill>
              </a:rPr>
              <a:t>800</a:t>
            </a:r>
            <a:r>
              <a:rPr lang="en-US" sz="3600" b="1" dirty="0" smtClean="0">
                <a:solidFill>
                  <a:srgbClr val="7E7E7E"/>
                </a:solidFill>
              </a:rPr>
              <a:t> 	</a:t>
            </a:r>
            <a:r>
              <a:rPr lang="en-US" sz="2000" dirty="0" smtClean="0">
                <a:solidFill>
                  <a:srgbClr val="7E7E7E"/>
                </a:solidFill>
              </a:rPr>
              <a:t>		Of the 1,000+ media sources, 800 were non-traditional media. </a:t>
            </a:r>
          </a:p>
          <a:p>
            <a:pPr marL="0" indent="0">
              <a:lnSpc>
                <a:spcPct val="100000"/>
              </a:lnSpc>
              <a:spcBef>
                <a:spcPts val="200"/>
              </a:spcBef>
              <a:buNone/>
            </a:pPr>
            <a:r>
              <a:rPr lang="en-US" sz="3600" b="1" dirty="0" smtClean="0">
                <a:solidFill>
                  <a:srgbClr val="C00000"/>
                </a:solidFill>
              </a:rPr>
              <a:t>50,000</a:t>
            </a:r>
            <a:r>
              <a:rPr lang="en-US" sz="4400" dirty="0" smtClean="0">
                <a:solidFill>
                  <a:srgbClr val="C00000"/>
                </a:solidFill>
              </a:rPr>
              <a:t> 		</a:t>
            </a:r>
            <a:r>
              <a:rPr lang="en-US" sz="2000" dirty="0" smtClean="0">
                <a:solidFill>
                  <a:srgbClr val="7E7E7E"/>
                </a:solidFill>
              </a:rPr>
              <a:t>Read and coded 50,000 social media posts.</a:t>
            </a:r>
            <a:r>
              <a:rPr lang="en-US" sz="2000" dirty="0">
                <a:solidFill>
                  <a:srgbClr val="7E7E7E"/>
                </a:solidFill>
              </a:rPr>
              <a:t> </a:t>
            </a:r>
            <a:endParaRPr lang="en-US" sz="2000" dirty="0" smtClean="0">
              <a:solidFill>
                <a:srgbClr val="7E7E7E"/>
              </a:solidFill>
            </a:endParaRPr>
          </a:p>
          <a:p>
            <a:pPr marL="0" indent="0">
              <a:lnSpc>
                <a:spcPct val="100000"/>
              </a:lnSpc>
              <a:spcBef>
                <a:spcPts val="200"/>
              </a:spcBef>
              <a:buNone/>
            </a:pPr>
            <a:r>
              <a:rPr lang="en-US" sz="3600" b="1" dirty="0" smtClean="0">
                <a:solidFill>
                  <a:srgbClr val="C00000"/>
                </a:solidFill>
              </a:rPr>
              <a:t>20</a:t>
            </a:r>
            <a:r>
              <a:rPr lang="en-US" sz="4400" dirty="0" smtClean="0">
                <a:solidFill>
                  <a:srgbClr val="C00000"/>
                </a:solidFill>
              </a:rPr>
              <a:t> </a:t>
            </a:r>
            <a:r>
              <a:rPr lang="en-US" sz="2000" dirty="0" smtClean="0">
                <a:solidFill>
                  <a:srgbClr val="7E7E7E"/>
                </a:solidFill>
              </a:rPr>
              <a:t>			Over 20 analysts contributed to the research by exploring, 					reading, interpreting, and coding conversations. </a:t>
            </a:r>
          </a:p>
          <a:p>
            <a:pPr indent="-230400"/>
            <a:endParaRPr lang="en-US" sz="2000" dirty="0" smtClean="0">
              <a:solidFill>
                <a:srgbClr val="7E7E7E"/>
              </a:solidFill>
            </a:endParaRPr>
          </a:p>
          <a:p>
            <a:pPr indent="-230400"/>
            <a:endParaRPr lang="en-US" sz="2000" dirty="0" smtClean="0">
              <a:solidFill>
                <a:srgbClr val="7E7E7E"/>
              </a:solidFill>
            </a:endParaRPr>
          </a:p>
          <a:p>
            <a:pPr indent="-230400"/>
            <a:endParaRPr lang="en-US" sz="2000" dirty="0">
              <a:solidFill>
                <a:srgbClr val="7E7E7E"/>
              </a:solidFill>
            </a:endParaRPr>
          </a:p>
          <a:p>
            <a:pPr indent="-230400"/>
            <a:endParaRPr lang="en-US" sz="2000" dirty="0">
              <a:solidFill>
                <a:srgbClr val="7E7E7E"/>
              </a:solidFill>
            </a:endParaRPr>
          </a:p>
        </p:txBody>
      </p:sp>
    </p:spTree>
    <p:extLst>
      <p:ext uri="{BB962C8B-B14F-4D97-AF65-F5344CB8AC3E}">
        <p14:creationId xmlns:p14="http://schemas.microsoft.com/office/powerpoint/2010/main" val="19799026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CANDIDATE SUPPORT AND INFLUENCE </a:t>
            </a:r>
          </a:p>
        </p:txBody>
      </p:sp>
      <p:sp>
        <p:nvSpPr>
          <p:cNvPr id="284" name="Shape 284"/>
          <p:cNvSpPr txBox="1">
            <a:spLocks noGrp="1"/>
          </p:cNvSpPr>
          <p:nvPr>
            <p:ph type="body" idx="1"/>
          </p:nvPr>
        </p:nvSpPr>
        <p:spPr>
          <a:xfrm>
            <a:off x="775855" y="1745044"/>
            <a:ext cx="10293928" cy="4745403"/>
          </a:xfrm>
          <a:prstGeom prst="rect">
            <a:avLst/>
          </a:prstGeom>
        </p:spPr>
        <p:txBody>
          <a:bodyPr lIns="91425" tIns="91425" rIns="91425" bIns="91425" anchor="t" anchorCtr="0">
            <a:noAutofit/>
          </a:bodyPr>
          <a:lstStyle/>
          <a:p>
            <a:pPr marL="139700" lvl="0" indent="0" rtl="0">
              <a:lnSpc>
                <a:spcPct val="114000"/>
              </a:lnSpc>
              <a:spcBef>
                <a:spcPts val="0"/>
              </a:spcBef>
              <a:spcAft>
                <a:spcPts val="600"/>
              </a:spcAft>
              <a:buSzPct val="100000"/>
              <a:buNone/>
            </a:pPr>
            <a:r>
              <a:rPr lang="en-US" sz="1600" dirty="0" smtClean="0">
                <a:solidFill>
                  <a:schemeClr val="bg1">
                    <a:lumMod val="50000"/>
                  </a:schemeClr>
                </a:solidFill>
                <a:ea typeface="Arial"/>
                <a:sym typeface="Arial"/>
              </a:rPr>
              <a:t>Among Non-Traditional media sources:</a:t>
            </a:r>
          </a:p>
          <a:p>
            <a:pPr marL="457200" lvl="0" indent="-317500">
              <a:lnSpc>
                <a:spcPct val="114000"/>
              </a:lnSpc>
              <a:spcBef>
                <a:spcPts val="0"/>
              </a:spcBef>
              <a:spcAft>
                <a:spcPts val="600"/>
              </a:spcAft>
            </a:pPr>
            <a:r>
              <a:rPr lang="en-US" sz="1600" b="1" dirty="0" smtClean="0">
                <a:solidFill>
                  <a:srgbClr val="A22C44"/>
                </a:solidFill>
                <a:ea typeface="Arial"/>
                <a:sym typeface="Arial"/>
              </a:rPr>
              <a:t>Marine Le </a:t>
            </a:r>
            <a:r>
              <a:rPr lang="en-US" sz="1600" b="1" dirty="0">
                <a:solidFill>
                  <a:srgbClr val="A22C44"/>
                </a:solidFill>
                <a:ea typeface="Arial"/>
                <a:sym typeface="Arial"/>
              </a:rPr>
              <a:t>Pen and her Front National party dominate the largest clusters.</a:t>
            </a:r>
            <a:r>
              <a:rPr lang="en-US" sz="1600" dirty="0">
                <a:solidFill>
                  <a:srgbClr val="A22C44"/>
                </a:solidFill>
                <a:ea typeface="Arial"/>
                <a:sym typeface="Arial"/>
              </a:rPr>
              <a:t> </a:t>
            </a:r>
            <a:r>
              <a:rPr lang="en-US" sz="1600" dirty="0">
                <a:solidFill>
                  <a:srgbClr val="7E7E7E"/>
                </a:solidFill>
                <a:ea typeface="Arial"/>
                <a:sym typeface="Arial"/>
              </a:rPr>
              <a:t>The media sources in the French Identity cluster overwhelmingly support the election of Le Pen, though a few sites support </a:t>
            </a:r>
            <a:r>
              <a:rPr lang="en-GB" sz="1600" dirty="0">
                <a:solidFill>
                  <a:srgbClr val="7E7E7E"/>
                </a:solidFill>
              </a:rPr>
              <a:t>François </a:t>
            </a:r>
            <a:r>
              <a:rPr lang="en-US" sz="1600" dirty="0" err="1" smtClean="0">
                <a:solidFill>
                  <a:srgbClr val="7E7E7E"/>
                </a:solidFill>
                <a:ea typeface="Arial"/>
                <a:sym typeface="Arial"/>
              </a:rPr>
              <a:t>Fillon</a:t>
            </a:r>
            <a:r>
              <a:rPr lang="en-US" sz="1600" dirty="0" smtClean="0">
                <a:solidFill>
                  <a:srgbClr val="7E7E7E"/>
                </a:solidFill>
                <a:ea typeface="Arial"/>
                <a:sym typeface="Arial"/>
              </a:rPr>
              <a:t>. </a:t>
            </a:r>
            <a:r>
              <a:rPr lang="en-US" sz="1600" dirty="0">
                <a:solidFill>
                  <a:srgbClr val="7E7E7E"/>
                </a:solidFill>
                <a:ea typeface="Arial"/>
                <a:sym typeface="Arial"/>
              </a:rPr>
              <a:t>In the Anti-Islam cluster, Le Pen was the only candidate supported.</a:t>
            </a:r>
          </a:p>
          <a:p>
            <a:pPr marL="457200" lvl="0" indent="-317500">
              <a:lnSpc>
                <a:spcPct val="114000"/>
              </a:lnSpc>
              <a:spcBef>
                <a:spcPts val="0"/>
              </a:spcBef>
              <a:spcAft>
                <a:spcPts val="600"/>
              </a:spcAft>
            </a:pPr>
            <a:r>
              <a:rPr lang="en-US" sz="1600" b="1" dirty="0" smtClean="0">
                <a:solidFill>
                  <a:srgbClr val="A22C44"/>
                </a:solidFill>
                <a:ea typeface="Arial"/>
                <a:sym typeface="Arial"/>
              </a:rPr>
              <a:t>Support </a:t>
            </a:r>
            <a:r>
              <a:rPr lang="en-US" sz="1600" b="1" dirty="0">
                <a:solidFill>
                  <a:srgbClr val="A22C44"/>
                </a:solidFill>
                <a:ea typeface="Arial"/>
                <a:sym typeface="Arial"/>
              </a:rPr>
              <a:t>for candidates across the political spectrum </a:t>
            </a:r>
            <a:r>
              <a:rPr lang="en-US" sz="1600" b="1" dirty="0" smtClean="0">
                <a:solidFill>
                  <a:srgbClr val="A22C44"/>
                </a:solidFill>
                <a:ea typeface="Arial"/>
                <a:sym typeface="Arial"/>
              </a:rPr>
              <a:t>is evident in </a:t>
            </a:r>
            <a:r>
              <a:rPr lang="en-US" sz="1600" b="1" dirty="0">
                <a:solidFill>
                  <a:srgbClr val="A22C44"/>
                </a:solidFill>
                <a:ea typeface="Arial"/>
                <a:sym typeface="Arial"/>
              </a:rPr>
              <a:t>clusters </a:t>
            </a:r>
            <a:r>
              <a:rPr lang="en-US" sz="1600" b="1" dirty="0" smtClean="0">
                <a:solidFill>
                  <a:srgbClr val="A22C44"/>
                </a:solidFill>
                <a:ea typeface="Arial"/>
                <a:sym typeface="Arial"/>
              </a:rPr>
              <a:t>where </a:t>
            </a:r>
            <a:r>
              <a:rPr lang="en-US" sz="1600" b="1" dirty="0">
                <a:solidFill>
                  <a:srgbClr val="A22C44"/>
                </a:solidFill>
                <a:ea typeface="Arial"/>
                <a:sym typeface="Arial"/>
              </a:rPr>
              <a:t>the </a:t>
            </a:r>
            <a:r>
              <a:rPr lang="en-US" sz="1600" b="1" dirty="0" smtClean="0">
                <a:solidFill>
                  <a:srgbClr val="A22C44"/>
                </a:solidFill>
                <a:ea typeface="Arial"/>
                <a:sym typeface="Arial"/>
              </a:rPr>
              <a:t>global vs. local </a:t>
            </a:r>
            <a:r>
              <a:rPr lang="en-US" sz="1600" b="1" dirty="0">
                <a:solidFill>
                  <a:srgbClr val="A22C44"/>
                </a:solidFill>
                <a:ea typeface="Arial"/>
                <a:sym typeface="Arial"/>
              </a:rPr>
              <a:t>narrative </a:t>
            </a:r>
            <a:r>
              <a:rPr lang="en-US" sz="1600" b="1" dirty="0" smtClean="0">
                <a:solidFill>
                  <a:srgbClr val="A22C44"/>
                </a:solidFill>
                <a:ea typeface="Arial"/>
                <a:sym typeface="Arial"/>
              </a:rPr>
              <a:t>dominates. </a:t>
            </a:r>
            <a:r>
              <a:rPr lang="en-US" sz="1600" dirty="0">
                <a:solidFill>
                  <a:srgbClr val="7E7E7E"/>
                </a:solidFill>
                <a:ea typeface="Arial"/>
                <a:sym typeface="Arial"/>
              </a:rPr>
              <a:t>The </a:t>
            </a:r>
            <a:r>
              <a:rPr lang="en-US" sz="1600" dirty="0" smtClean="0">
                <a:solidFill>
                  <a:srgbClr val="7E7E7E"/>
                </a:solidFill>
                <a:ea typeface="Arial"/>
                <a:sym typeface="Arial"/>
              </a:rPr>
              <a:t>Anti-Global </a:t>
            </a:r>
            <a:r>
              <a:rPr lang="en-US" sz="1600" dirty="0">
                <a:solidFill>
                  <a:srgbClr val="7E7E7E"/>
                </a:solidFill>
                <a:ea typeface="Arial"/>
                <a:sym typeface="Arial"/>
              </a:rPr>
              <a:t>Patriots cluster exhibits support for both Le Pen and </a:t>
            </a:r>
            <a:r>
              <a:rPr lang="en-US" sz="1600" dirty="0" smtClean="0">
                <a:solidFill>
                  <a:srgbClr val="7E7E7E"/>
                </a:solidFill>
                <a:ea typeface="Arial"/>
                <a:sym typeface="Arial"/>
              </a:rPr>
              <a:t>Jean-Luc </a:t>
            </a:r>
            <a:r>
              <a:rPr lang="en-US" sz="1600" dirty="0" err="1" smtClean="0">
                <a:solidFill>
                  <a:srgbClr val="7E7E7E"/>
                </a:solidFill>
                <a:ea typeface="Arial"/>
                <a:sym typeface="Arial"/>
              </a:rPr>
              <a:t>Mélenchon</a:t>
            </a:r>
            <a:r>
              <a:rPr lang="en-US" sz="1600" dirty="0">
                <a:solidFill>
                  <a:srgbClr val="7E7E7E"/>
                </a:solidFill>
                <a:ea typeface="Arial"/>
                <a:sym typeface="Arial"/>
              </a:rPr>
              <a:t>. While support for Le Pen is greater, this overlap is noteworthy because the two are traditionally seen at opposite ends of the </a:t>
            </a:r>
            <a:r>
              <a:rPr lang="en-US" sz="1600" dirty="0" smtClean="0">
                <a:solidFill>
                  <a:srgbClr val="7E7E7E"/>
                </a:solidFill>
                <a:ea typeface="Arial"/>
                <a:sym typeface="Arial"/>
              </a:rPr>
              <a:t>left vs. right </a:t>
            </a:r>
            <a:r>
              <a:rPr lang="en-US" sz="1600" dirty="0">
                <a:solidFill>
                  <a:srgbClr val="7E7E7E"/>
                </a:solidFill>
                <a:ea typeface="Arial"/>
                <a:sym typeface="Arial"/>
              </a:rPr>
              <a:t>political spectrum. </a:t>
            </a:r>
            <a:endParaRPr lang="en-US" sz="1600" dirty="0" smtClean="0">
              <a:solidFill>
                <a:srgbClr val="7E7E7E"/>
              </a:solidFill>
              <a:ea typeface="Arial"/>
              <a:sym typeface="Arial"/>
            </a:endParaRPr>
          </a:p>
          <a:p>
            <a:pPr marL="457200" lvl="0" indent="-317500" rtl="0">
              <a:lnSpc>
                <a:spcPct val="114000"/>
              </a:lnSpc>
              <a:spcBef>
                <a:spcPts val="0"/>
              </a:spcBef>
              <a:spcAft>
                <a:spcPts val="600"/>
              </a:spcAft>
              <a:buSzPct val="100000"/>
              <a:buFont typeface="Arial"/>
            </a:pPr>
            <a:r>
              <a:rPr lang="en-US" sz="1600" dirty="0" smtClean="0">
                <a:solidFill>
                  <a:srgbClr val="7E7E7E"/>
                </a:solidFill>
                <a:ea typeface="Arial"/>
                <a:sym typeface="Arial"/>
              </a:rPr>
              <a:t>The global vs. local </a:t>
            </a:r>
            <a:r>
              <a:rPr lang="en-US" sz="1600" dirty="0">
                <a:solidFill>
                  <a:srgbClr val="7E7E7E"/>
                </a:solidFill>
                <a:ea typeface="Arial"/>
                <a:sym typeface="Arial"/>
              </a:rPr>
              <a:t>narrative is also seen in clusters located on the left hemisphere of the Reframe section.</a:t>
            </a:r>
            <a:r>
              <a:rPr lang="en-US" sz="1600" b="1" dirty="0">
                <a:solidFill>
                  <a:srgbClr val="7E7E7E"/>
                </a:solidFill>
                <a:ea typeface="Arial"/>
                <a:sym typeface="Arial"/>
              </a:rPr>
              <a:t> </a:t>
            </a:r>
            <a:r>
              <a:rPr lang="en-US" sz="1600" dirty="0">
                <a:solidFill>
                  <a:srgbClr val="7E7E7E"/>
                </a:solidFill>
                <a:ea typeface="Arial"/>
                <a:sym typeface="Arial"/>
              </a:rPr>
              <a:t>Though significantly smaller in size, both the Anti-Corporate and Anti-Imperialist clusters offer support mainly for </a:t>
            </a:r>
            <a:r>
              <a:rPr lang="en-US" sz="1600" dirty="0" err="1">
                <a:solidFill>
                  <a:srgbClr val="7E7E7E"/>
                </a:solidFill>
                <a:ea typeface="Arial"/>
                <a:sym typeface="Arial"/>
              </a:rPr>
              <a:t>Mélenchon</a:t>
            </a:r>
            <a:r>
              <a:rPr lang="en-US" sz="1600" dirty="0">
                <a:solidFill>
                  <a:srgbClr val="7E7E7E"/>
                </a:solidFill>
                <a:ea typeface="Arial"/>
                <a:sym typeface="Arial"/>
              </a:rPr>
              <a:t> and </a:t>
            </a:r>
            <a:r>
              <a:rPr lang="en-US" sz="1600" dirty="0" err="1" smtClean="0">
                <a:solidFill>
                  <a:srgbClr val="7E7E7E"/>
                </a:solidFill>
                <a:ea typeface="Arial"/>
                <a:sym typeface="Arial"/>
              </a:rPr>
              <a:t>Poutou</a:t>
            </a:r>
            <a:r>
              <a:rPr lang="en-US" sz="1600" dirty="0" smtClean="0">
                <a:solidFill>
                  <a:srgbClr val="7E7E7E"/>
                </a:solidFill>
                <a:ea typeface="Arial"/>
                <a:sym typeface="Arial"/>
              </a:rPr>
              <a:t> and, interestingly</a:t>
            </a:r>
            <a:r>
              <a:rPr lang="en-US" sz="1600" dirty="0">
                <a:solidFill>
                  <a:srgbClr val="7E7E7E"/>
                </a:solidFill>
                <a:ea typeface="Arial"/>
                <a:sym typeface="Arial"/>
              </a:rPr>
              <a:t>, to a limited extent Le Pen, historically an ideological enemy. This </a:t>
            </a:r>
            <a:r>
              <a:rPr lang="en-US" sz="1600" dirty="0" smtClean="0">
                <a:solidFill>
                  <a:srgbClr val="7E7E7E"/>
                </a:solidFill>
                <a:ea typeface="Arial"/>
                <a:sym typeface="Arial"/>
              </a:rPr>
              <a:t>is further </a:t>
            </a:r>
            <a:r>
              <a:rPr lang="en-US" sz="1600" dirty="0">
                <a:solidFill>
                  <a:srgbClr val="7E7E7E"/>
                </a:solidFill>
                <a:ea typeface="Arial"/>
                <a:sym typeface="Arial"/>
              </a:rPr>
              <a:t>evidence that the global </a:t>
            </a:r>
            <a:r>
              <a:rPr lang="en-US" sz="1600" dirty="0" smtClean="0">
                <a:solidFill>
                  <a:srgbClr val="7E7E7E"/>
                </a:solidFill>
                <a:ea typeface="Arial"/>
                <a:sym typeface="Arial"/>
              </a:rPr>
              <a:t>vs. local </a:t>
            </a:r>
            <a:r>
              <a:rPr lang="en-US" sz="1600" dirty="0">
                <a:solidFill>
                  <a:srgbClr val="7E7E7E"/>
                </a:solidFill>
                <a:ea typeface="Arial"/>
                <a:sym typeface="Arial"/>
              </a:rPr>
              <a:t>narrative supersedes </a:t>
            </a:r>
            <a:r>
              <a:rPr lang="en-US" sz="1600" dirty="0" smtClean="0">
                <a:solidFill>
                  <a:srgbClr val="7E7E7E"/>
                </a:solidFill>
                <a:ea typeface="Arial"/>
                <a:sym typeface="Arial"/>
              </a:rPr>
              <a:t>left vs. right </a:t>
            </a:r>
            <a:r>
              <a:rPr lang="en-US" sz="1600" dirty="0">
                <a:solidFill>
                  <a:srgbClr val="7E7E7E"/>
                </a:solidFill>
                <a:ea typeface="Arial"/>
                <a:sym typeface="Arial"/>
              </a:rPr>
              <a:t>distinctions and is turning into a dominant narrative frame. </a:t>
            </a:r>
          </a:p>
          <a:p>
            <a:pPr marL="457200" lvl="0" indent="-317500" rtl="0">
              <a:lnSpc>
                <a:spcPct val="114000"/>
              </a:lnSpc>
              <a:spcBef>
                <a:spcPts val="0"/>
              </a:spcBef>
              <a:spcAft>
                <a:spcPts val="600"/>
              </a:spcAft>
              <a:buSzPct val="100000"/>
              <a:buFont typeface="Arial"/>
            </a:pPr>
            <a:r>
              <a:rPr lang="en-US" sz="1600" dirty="0" smtClean="0">
                <a:solidFill>
                  <a:srgbClr val="7E7E7E"/>
                </a:solidFill>
                <a:ea typeface="Arial"/>
                <a:sym typeface="Arial"/>
              </a:rPr>
              <a:t>Media </a:t>
            </a:r>
            <a:r>
              <a:rPr lang="en-US" sz="1600" dirty="0">
                <a:solidFill>
                  <a:srgbClr val="7E7E7E"/>
                </a:solidFill>
                <a:ea typeface="Arial"/>
                <a:sym typeface="Arial"/>
              </a:rPr>
              <a:t>sources in the Conspiratorial/Anti-System cluster show some support for both Le Pen and </a:t>
            </a:r>
            <a:r>
              <a:rPr lang="en-US" sz="1600" dirty="0" err="1">
                <a:solidFill>
                  <a:srgbClr val="7E7E7E"/>
                </a:solidFill>
                <a:ea typeface="Arial"/>
                <a:sym typeface="Arial"/>
              </a:rPr>
              <a:t>Asselineau</a:t>
            </a:r>
            <a:r>
              <a:rPr lang="en-US" sz="1600" dirty="0">
                <a:solidFill>
                  <a:srgbClr val="7E7E7E"/>
                </a:solidFill>
                <a:ea typeface="Arial"/>
                <a:sym typeface="Arial"/>
              </a:rPr>
              <a:t>.   </a:t>
            </a:r>
          </a:p>
          <a:p>
            <a:pPr lvl="0">
              <a:spcBef>
                <a:spcPts val="0"/>
              </a:spcBef>
              <a:buNone/>
            </a:pPr>
            <a:endParaRPr sz="1600" dirty="0">
              <a:solidFill>
                <a:srgbClr val="7E7E7E"/>
              </a:solidFill>
            </a:endParaRPr>
          </a:p>
        </p:txBody>
      </p:sp>
      <p:sp>
        <p:nvSpPr>
          <p:cNvPr id="5" name="Rectangle 4">
            <a:extLst>
              <a:ext uri="{FF2B5EF4-FFF2-40B4-BE49-F238E27FC236}">
                <a16:creationId xmlns:a16="http://schemas.microsoft.com/office/drawing/2014/main" xmlns="" id="{BF49E5D5-E364-4635-BE4C-56318873FCE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FOREIGN INFLUENCE </a:t>
            </a:r>
          </a:p>
        </p:txBody>
      </p:sp>
      <p:sp>
        <p:nvSpPr>
          <p:cNvPr id="291" name="Shape 291"/>
          <p:cNvSpPr txBox="1">
            <a:spLocks noGrp="1"/>
          </p:cNvSpPr>
          <p:nvPr>
            <p:ph type="body" idx="1"/>
          </p:nvPr>
        </p:nvSpPr>
        <p:spPr>
          <a:xfrm>
            <a:off x="701578" y="1436024"/>
            <a:ext cx="3904289" cy="4734333"/>
          </a:xfrm>
          <a:prstGeom prst="rect">
            <a:avLst/>
          </a:prstGeom>
        </p:spPr>
        <p:txBody>
          <a:bodyPr lIns="91425" tIns="91425" rIns="91425" bIns="91425" anchor="t" anchorCtr="0">
            <a:noAutofit/>
          </a:bodyPr>
          <a:lstStyle/>
          <a:p>
            <a:pPr marL="139700" lvl="0" indent="0" rtl="0">
              <a:lnSpc>
                <a:spcPct val="114000"/>
              </a:lnSpc>
              <a:spcBef>
                <a:spcPts val="0"/>
              </a:spcBef>
              <a:spcAft>
                <a:spcPts val="600"/>
              </a:spcAft>
              <a:buSzPct val="100000"/>
              <a:buNone/>
            </a:pPr>
            <a:r>
              <a:rPr lang="en-US" sz="1400" dirty="0">
                <a:solidFill>
                  <a:srgbClr val="7E7E7E"/>
                </a:solidFill>
                <a:latin typeface="Calibri" panose="020F0502020204030204" pitchFamily="34" charset="0"/>
                <a:ea typeface="Arial"/>
                <a:cs typeface="Arial"/>
                <a:sym typeface="Arial"/>
              </a:rPr>
              <a:t>The content analysis </a:t>
            </a:r>
            <a:r>
              <a:rPr lang="en-US" sz="1400" dirty="0" smtClean="0">
                <a:solidFill>
                  <a:srgbClr val="7E7E7E"/>
                </a:solidFill>
                <a:latin typeface="Calibri" panose="020F0502020204030204" pitchFamily="34" charset="0"/>
                <a:ea typeface="Arial"/>
                <a:cs typeface="Arial"/>
                <a:sym typeface="Arial"/>
              </a:rPr>
              <a:t>explored </a:t>
            </a:r>
            <a:r>
              <a:rPr lang="en-US" sz="1400" dirty="0">
                <a:solidFill>
                  <a:srgbClr val="7E7E7E"/>
                </a:solidFill>
                <a:latin typeface="Calibri" panose="020F0502020204030204" pitchFamily="34" charset="0"/>
                <a:ea typeface="Arial"/>
                <a:cs typeface="Arial"/>
                <a:sym typeface="Arial"/>
              </a:rPr>
              <a:t>the presence of foreign influence in individual media sources. Four criteria were used to classify a media source as being exposed to foreign </a:t>
            </a:r>
            <a:r>
              <a:rPr lang="en-US" sz="1400" dirty="0" smtClean="0">
                <a:solidFill>
                  <a:srgbClr val="7E7E7E"/>
                </a:solidFill>
                <a:latin typeface="Calibri" panose="020F0502020204030204" pitchFamily="34" charset="0"/>
                <a:ea typeface="Arial"/>
                <a:cs typeface="Arial"/>
                <a:sym typeface="Arial"/>
              </a:rPr>
              <a:t>influence:</a:t>
            </a:r>
            <a:endParaRPr lang="en-US" sz="1400" dirty="0">
              <a:solidFill>
                <a:srgbClr val="7E7E7E"/>
              </a:solidFill>
              <a:latin typeface="Calibri" panose="020F0502020204030204" pitchFamily="34" charset="0"/>
              <a:ea typeface="Arial"/>
              <a:cs typeface="Arial"/>
              <a:sym typeface="Arial"/>
            </a:endParaRPr>
          </a:p>
          <a:p>
            <a:pPr marL="939800" lvl="1" indent="-342900">
              <a:lnSpc>
                <a:spcPct val="100000"/>
              </a:lnSpc>
              <a:spcBef>
                <a:spcPts val="0"/>
              </a:spcBef>
              <a:buFont typeface="+mj-lt"/>
              <a:buAutoNum type="arabicPeriod"/>
            </a:pPr>
            <a:r>
              <a:rPr lang="en-US" sz="1400" dirty="0">
                <a:solidFill>
                  <a:srgbClr val="7E7E7E"/>
                </a:solidFill>
                <a:latin typeface="Calibri" panose="020F0502020204030204" pitchFamily="34" charset="0"/>
                <a:ea typeface="Arial"/>
                <a:cs typeface="Arial"/>
                <a:sym typeface="Arial"/>
              </a:rPr>
              <a:t>Overt support for a foreign nation’s perception or policy </a:t>
            </a:r>
            <a:r>
              <a:rPr lang="en-US" sz="1400" dirty="0" smtClean="0">
                <a:solidFill>
                  <a:srgbClr val="7E7E7E"/>
                </a:solidFill>
                <a:latin typeface="Calibri" panose="020F0502020204030204" pitchFamily="34" charset="0"/>
                <a:ea typeface="Arial"/>
                <a:cs typeface="Arial"/>
                <a:sym typeface="Arial"/>
              </a:rPr>
              <a:t>goals</a:t>
            </a:r>
            <a:endParaRPr lang="en-US" sz="1400" dirty="0">
              <a:solidFill>
                <a:srgbClr val="7E7E7E"/>
              </a:solidFill>
              <a:latin typeface="Calibri" panose="020F0502020204030204" pitchFamily="34" charset="0"/>
              <a:ea typeface="Arial"/>
              <a:cs typeface="Arial"/>
              <a:sym typeface="Arial"/>
            </a:endParaRPr>
          </a:p>
          <a:p>
            <a:pPr marL="939800" lvl="1" indent="-342900">
              <a:lnSpc>
                <a:spcPct val="100000"/>
              </a:lnSpc>
              <a:spcBef>
                <a:spcPts val="0"/>
              </a:spcBef>
              <a:buFont typeface="+mj-lt"/>
              <a:buAutoNum type="arabicPeriod"/>
            </a:pPr>
            <a:r>
              <a:rPr lang="en-US" sz="1400" dirty="0">
                <a:solidFill>
                  <a:srgbClr val="7E7E7E"/>
                </a:solidFill>
                <a:latin typeface="Calibri" panose="020F0502020204030204" pitchFamily="34" charset="0"/>
                <a:ea typeface="Arial"/>
                <a:cs typeface="Arial"/>
                <a:sym typeface="Arial"/>
              </a:rPr>
              <a:t>Usage of foreign media sources in countering traditional media narratives </a:t>
            </a:r>
          </a:p>
          <a:p>
            <a:pPr marL="939800" lvl="1" indent="-342900">
              <a:lnSpc>
                <a:spcPct val="100000"/>
              </a:lnSpc>
              <a:spcBef>
                <a:spcPts val="0"/>
              </a:spcBef>
              <a:buFont typeface="+mj-lt"/>
              <a:buAutoNum type="arabicPeriod"/>
            </a:pPr>
            <a:r>
              <a:rPr lang="en-US" sz="1400" dirty="0">
                <a:solidFill>
                  <a:srgbClr val="7E7E7E"/>
                </a:solidFill>
                <a:latin typeface="Calibri" panose="020F0502020204030204" pitchFamily="34" charset="0"/>
                <a:ea typeface="Arial"/>
                <a:cs typeface="Arial"/>
                <a:sym typeface="Arial"/>
              </a:rPr>
              <a:t>Recommendation and linkage to foreign media sources</a:t>
            </a:r>
          </a:p>
          <a:p>
            <a:pPr marL="939800" lvl="1" indent="-342900">
              <a:lnSpc>
                <a:spcPct val="100000"/>
              </a:lnSpc>
              <a:spcBef>
                <a:spcPts val="0"/>
              </a:spcBef>
              <a:spcAft>
                <a:spcPts val="600"/>
              </a:spcAft>
              <a:buFont typeface="+mj-lt"/>
              <a:buAutoNum type="arabicPeriod"/>
            </a:pPr>
            <a:r>
              <a:rPr lang="en-US" sz="1400" dirty="0">
                <a:solidFill>
                  <a:srgbClr val="7E7E7E"/>
                </a:solidFill>
                <a:latin typeface="Calibri" panose="020F0502020204030204" pitchFamily="34" charset="0"/>
                <a:ea typeface="Arial"/>
                <a:cs typeface="Arial"/>
                <a:sym typeface="Arial"/>
              </a:rPr>
              <a:t>Foreign operated French-speaking media sources</a:t>
            </a:r>
          </a:p>
          <a:p>
            <a:pPr marL="139700" lvl="0" indent="0">
              <a:lnSpc>
                <a:spcPct val="114000"/>
              </a:lnSpc>
              <a:spcBef>
                <a:spcPts val="0"/>
              </a:spcBef>
              <a:spcAft>
                <a:spcPts val="600"/>
              </a:spcAft>
              <a:buSzPct val="100000"/>
              <a:buNone/>
            </a:pPr>
            <a:r>
              <a:rPr lang="en-US" sz="1400" dirty="0">
                <a:solidFill>
                  <a:srgbClr val="7E7E7E"/>
                </a:solidFill>
                <a:latin typeface="Calibri" panose="020F0502020204030204" pitchFamily="34" charset="0"/>
                <a:ea typeface="Arial"/>
                <a:cs typeface="Arial"/>
                <a:sym typeface="Arial"/>
              </a:rPr>
              <a:t>The analysis explored a minimum of five articles from each media source as well as static elements of each source. Indicators of foreign influence had to be present in either the articles or the source’s other permanent content, e.g., other media sources that that source recommended. </a:t>
            </a:r>
          </a:p>
          <a:p>
            <a:pPr marL="457200" lvl="0" indent="-317500">
              <a:spcBef>
                <a:spcPts val="0"/>
              </a:spcBef>
              <a:buSzPct val="100000"/>
            </a:pPr>
            <a:endParaRPr sz="1400" dirty="0">
              <a:solidFill>
                <a:srgbClr val="7E7E7E"/>
              </a:solidFill>
              <a:latin typeface="Calibri" panose="020F0502020204030204" pitchFamily="34" charset="0"/>
            </a:endParaRPr>
          </a:p>
        </p:txBody>
      </p:sp>
      <p:pic>
        <p:nvPicPr>
          <p:cNvPr id="2" name="Picture 1" descr="Shadow Conspiracy A4 3 20174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1276" y="1436024"/>
            <a:ext cx="6937851" cy="3678270"/>
          </a:xfrm>
          <a:prstGeom prst="rect">
            <a:avLst/>
          </a:prstGeom>
        </p:spPr>
      </p:pic>
      <p:sp>
        <p:nvSpPr>
          <p:cNvPr id="6" name="Rectangle 5">
            <a:extLst>
              <a:ext uri="{FF2B5EF4-FFF2-40B4-BE49-F238E27FC236}">
                <a16:creationId xmlns:a16="http://schemas.microsoft.com/office/drawing/2014/main" xmlns="" id="{34485C62-AC4D-4519-84CF-772C06DE02B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3" name="Rectangle 2"/>
          <p:cNvSpPr/>
          <p:nvPr/>
        </p:nvSpPr>
        <p:spPr>
          <a:xfrm>
            <a:off x="4851400" y="5262341"/>
            <a:ext cx="6096000" cy="1074653"/>
          </a:xfrm>
          <a:prstGeom prst="rect">
            <a:avLst/>
          </a:prstGeom>
        </p:spPr>
        <p:txBody>
          <a:bodyPr>
            <a:spAutoFit/>
          </a:bodyPr>
          <a:lstStyle/>
          <a:p>
            <a:pPr marL="139700" lvl="0">
              <a:lnSpc>
                <a:spcPct val="114000"/>
              </a:lnSpc>
              <a:buSzPct val="100000"/>
            </a:pPr>
            <a:r>
              <a:rPr lang="en-US" b="1" dirty="0">
                <a:solidFill>
                  <a:srgbClr val="7E7E7E"/>
                </a:solidFill>
                <a:latin typeface="Calibri" panose="020F0502020204030204" pitchFamily="34" charset="0"/>
              </a:rPr>
              <a:t>The analysis only identified foreign influence connected with Russia. No other foreign source of influence was detected.</a:t>
            </a:r>
            <a:r>
              <a:rPr lang="en-US" dirty="0">
                <a:solidFill>
                  <a:srgbClr val="7E7E7E"/>
                </a:solidFill>
                <a:latin typeface="Calibri" panose="020F0502020204030204" pitchFamily="34" charset="0"/>
              </a:rPr>
              <a:t> The Media Map shows the clusters within which media sources are exposed to Russian influence. Only those clusters where influence was detected are shown.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marL="0" marR="0" lvl="0" indent="0" algn="l" rtl="0">
              <a:lnSpc>
                <a:spcPct val="90000"/>
              </a:lnSpc>
              <a:spcBef>
                <a:spcPts val="0"/>
              </a:spcBef>
              <a:spcAft>
                <a:spcPts val="0"/>
              </a:spcAft>
              <a:buNone/>
            </a:pPr>
            <a:r>
              <a:rPr lang="en-US" b="1" dirty="0">
                <a:solidFill>
                  <a:srgbClr val="243049"/>
                </a:solidFill>
              </a:rPr>
              <a:t>FOREIGN </a:t>
            </a:r>
            <a:r>
              <a:rPr lang="en-US" b="1" dirty="0" smtClean="0">
                <a:solidFill>
                  <a:srgbClr val="243049"/>
                </a:solidFill>
              </a:rPr>
              <a:t>INFLUENCE </a:t>
            </a:r>
            <a:r>
              <a:rPr lang="en-US" sz="1400" b="1" dirty="0" smtClean="0">
                <a:solidFill>
                  <a:srgbClr val="243049"/>
                </a:solidFill>
              </a:rPr>
              <a:t>(continued) </a:t>
            </a:r>
            <a:endParaRPr lang="en-US" sz="1400" b="1" dirty="0">
              <a:solidFill>
                <a:srgbClr val="243049"/>
              </a:solidFill>
            </a:endParaRPr>
          </a:p>
        </p:txBody>
      </p:sp>
      <p:sp>
        <p:nvSpPr>
          <p:cNvPr id="299" name="Shape 299"/>
          <p:cNvSpPr txBox="1">
            <a:spLocks noGrp="1"/>
          </p:cNvSpPr>
          <p:nvPr>
            <p:ph type="body" idx="1"/>
          </p:nvPr>
        </p:nvSpPr>
        <p:spPr>
          <a:xfrm>
            <a:off x="736599" y="1535122"/>
            <a:ext cx="10964333" cy="4351200"/>
          </a:xfrm>
          <a:prstGeom prst="rect">
            <a:avLst/>
          </a:prstGeom>
        </p:spPr>
        <p:txBody>
          <a:bodyPr lIns="91425" tIns="91425" rIns="91425" bIns="91425" anchor="t" anchorCtr="0">
            <a:noAutofit/>
          </a:bodyPr>
          <a:lstStyle/>
          <a:p>
            <a:pPr marL="139700" indent="0">
              <a:lnSpc>
                <a:spcPct val="114000"/>
              </a:lnSpc>
              <a:spcBef>
                <a:spcPts val="600"/>
              </a:spcBef>
              <a:buNone/>
            </a:pPr>
            <a:r>
              <a:rPr lang="en-US" sz="1400" dirty="0">
                <a:solidFill>
                  <a:srgbClr val="7E7E7E"/>
                </a:solidFill>
              </a:rPr>
              <a:t>Russian influence comes across in a different way. Some media sources are explicitly marked as Russian: the layout of the media sources includes Russian symbols, such as the Russian flag. Some sites link directly to Russian government institutions, such as the Ministry of </a:t>
            </a:r>
            <a:r>
              <a:rPr lang="en-US" sz="1400" dirty="0" err="1">
                <a:solidFill>
                  <a:srgbClr val="7E7E7E"/>
                </a:solidFill>
              </a:rPr>
              <a:t>Defence</a:t>
            </a:r>
            <a:r>
              <a:rPr lang="en-US" sz="1400" dirty="0">
                <a:solidFill>
                  <a:srgbClr val="7E7E7E"/>
                </a:solidFill>
              </a:rPr>
              <a:t>.</a:t>
            </a:r>
          </a:p>
          <a:p>
            <a:pPr marL="457200" lvl="0" indent="-317500" rtl="0">
              <a:lnSpc>
                <a:spcPct val="114000"/>
              </a:lnSpc>
              <a:spcBef>
                <a:spcPts val="600"/>
              </a:spcBef>
              <a:buSzPct val="100000"/>
            </a:pPr>
            <a:r>
              <a:rPr lang="en-US" sz="1400" b="1" dirty="0" smtClean="0">
                <a:solidFill>
                  <a:srgbClr val="C00000"/>
                </a:solidFill>
              </a:rPr>
              <a:t>Alternative </a:t>
            </a:r>
            <a:r>
              <a:rPr lang="en-US" sz="1400" b="1" dirty="0">
                <a:solidFill>
                  <a:srgbClr val="C00000"/>
                </a:solidFill>
              </a:rPr>
              <a:t>s</a:t>
            </a:r>
            <a:r>
              <a:rPr lang="en-US" sz="1400" b="1" dirty="0" smtClean="0">
                <a:solidFill>
                  <a:srgbClr val="C00000"/>
                </a:solidFill>
              </a:rPr>
              <a:t>ection</a:t>
            </a:r>
            <a:r>
              <a:rPr lang="en-US" sz="1400" dirty="0">
                <a:solidFill>
                  <a:srgbClr val="7E7E7E"/>
                </a:solidFill>
              </a:rPr>
              <a:t>: </a:t>
            </a:r>
            <a:r>
              <a:rPr lang="en-US" sz="1400" b="1" dirty="0">
                <a:solidFill>
                  <a:srgbClr val="7E7E7E"/>
                </a:solidFill>
              </a:rPr>
              <a:t>The two clusters in this section displayed the highest level of exposure: almost half of the media sources show signs of Russian influence.</a:t>
            </a:r>
          </a:p>
          <a:p>
            <a:pPr marL="457200" lvl="0" indent="-317500">
              <a:lnSpc>
                <a:spcPct val="114000"/>
              </a:lnSpc>
              <a:spcBef>
                <a:spcPts val="600"/>
              </a:spcBef>
            </a:pPr>
            <a:r>
              <a:rPr lang="en-US" sz="1400" b="1" dirty="0" smtClean="0">
                <a:solidFill>
                  <a:srgbClr val="C00000"/>
                </a:solidFill>
              </a:rPr>
              <a:t>Reframe </a:t>
            </a:r>
            <a:r>
              <a:rPr lang="en-US" sz="1400" b="1" dirty="0">
                <a:solidFill>
                  <a:srgbClr val="C00000"/>
                </a:solidFill>
              </a:rPr>
              <a:t>s</a:t>
            </a:r>
            <a:r>
              <a:rPr lang="en-US" sz="1400" b="1" dirty="0" smtClean="0">
                <a:solidFill>
                  <a:srgbClr val="C00000"/>
                </a:solidFill>
              </a:rPr>
              <a:t>ection</a:t>
            </a:r>
            <a:r>
              <a:rPr lang="en-US" sz="1400" dirty="0">
                <a:solidFill>
                  <a:srgbClr val="7E7E7E"/>
                </a:solidFill>
              </a:rPr>
              <a:t>: </a:t>
            </a:r>
            <a:r>
              <a:rPr lang="en-US" sz="1400" dirty="0" smtClean="0">
                <a:solidFill>
                  <a:srgbClr val="7E7E7E"/>
                </a:solidFill>
              </a:rPr>
              <a:t>One </a:t>
            </a:r>
            <a:r>
              <a:rPr lang="en-US" sz="1400" dirty="0">
                <a:solidFill>
                  <a:srgbClr val="7E7E7E"/>
                </a:solidFill>
              </a:rPr>
              <a:t>third of the media sources in the French Identity cluster (the largest of the clusters) and the Anti-Islam cluster </a:t>
            </a:r>
            <a:r>
              <a:rPr lang="en-US" sz="1400" dirty="0" smtClean="0">
                <a:solidFill>
                  <a:srgbClr val="7E7E7E"/>
                </a:solidFill>
              </a:rPr>
              <a:t>show </a:t>
            </a:r>
            <a:r>
              <a:rPr lang="en-US" sz="1400" dirty="0">
                <a:solidFill>
                  <a:srgbClr val="7E7E7E"/>
                </a:solidFill>
              </a:rPr>
              <a:t>signs of Russian influence. Only a tenth of the media sources in the Anti-Global Patriots show signs of Russian </a:t>
            </a:r>
            <a:r>
              <a:rPr lang="en-US" sz="1400" dirty="0" smtClean="0">
                <a:solidFill>
                  <a:srgbClr val="7E7E7E"/>
                </a:solidFill>
              </a:rPr>
              <a:t>influence. One third </a:t>
            </a:r>
            <a:r>
              <a:rPr lang="en-US" sz="1400" dirty="0">
                <a:solidFill>
                  <a:srgbClr val="7E7E7E"/>
                </a:solidFill>
              </a:rPr>
              <a:t>of the media sources in the hard left Anti-Imperialist cluster show signs of Russian influence.</a:t>
            </a:r>
            <a:r>
              <a:rPr lang="en-US" sz="1400" b="1" dirty="0">
                <a:solidFill>
                  <a:srgbClr val="7E7E7E"/>
                </a:solidFill>
              </a:rPr>
              <a:t> Thus, the impact of the Russian influence is greatest on the Far-Right, as it reaches a much larger audience. </a:t>
            </a:r>
            <a:endParaRPr sz="1400" b="1" dirty="0">
              <a:solidFill>
                <a:srgbClr val="7E7E7E"/>
              </a:solidFill>
            </a:endParaRPr>
          </a:p>
          <a:p>
            <a:pPr marL="457200" lvl="0" indent="-317500">
              <a:lnSpc>
                <a:spcPct val="114000"/>
              </a:lnSpc>
              <a:spcBef>
                <a:spcPts val="600"/>
              </a:spcBef>
              <a:buSzPct val="100000"/>
            </a:pPr>
            <a:r>
              <a:rPr lang="en-US" sz="1400" dirty="0">
                <a:solidFill>
                  <a:srgbClr val="7E7E7E"/>
                </a:solidFill>
              </a:rPr>
              <a:t>The research approach employed by the study is not suited to detect intentional manipulation or state-sponsored disinformation campaigns. It identifies correlation, not causality. That said, the presence of Russian influence generally coincided with a critical anti-elitist and counter-traditional media narrative. Media sources in the Reframe section tend to cite content from Russian media </a:t>
            </a:r>
            <a:r>
              <a:rPr lang="en-US" sz="1400" dirty="0" smtClean="0">
                <a:solidFill>
                  <a:srgbClr val="7E7E7E"/>
                </a:solidFill>
              </a:rPr>
              <a:t>sources </a:t>
            </a:r>
            <a:r>
              <a:rPr lang="en-US" sz="1400" dirty="0">
                <a:solidFill>
                  <a:srgbClr val="7E7E7E"/>
                </a:solidFill>
              </a:rPr>
              <a:t>such as Sputnik News or Russia </a:t>
            </a:r>
            <a:r>
              <a:rPr lang="en-US" sz="1400" dirty="0" smtClean="0">
                <a:solidFill>
                  <a:srgbClr val="7E7E7E"/>
                </a:solidFill>
              </a:rPr>
              <a:t>Today </a:t>
            </a:r>
            <a:r>
              <a:rPr lang="en-US" sz="1400" dirty="0">
                <a:solidFill>
                  <a:srgbClr val="7E7E7E"/>
                </a:solidFill>
              </a:rPr>
              <a:t>and other minor sites in their own coverage. Content from Russian media sources tends to be pitted against news stories reported by traditional media sources. This counter-citing </a:t>
            </a:r>
            <a:r>
              <a:rPr lang="en-US" sz="1400" dirty="0" err="1">
                <a:solidFill>
                  <a:srgbClr val="7E7E7E"/>
                </a:solidFill>
              </a:rPr>
              <a:t>behaviour</a:t>
            </a:r>
            <a:r>
              <a:rPr lang="en-US" sz="1400" dirty="0">
                <a:solidFill>
                  <a:srgbClr val="7E7E7E"/>
                </a:solidFill>
              </a:rPr>
              <a:t> is used by exposed sources to highlight how, in their view, Traditional media fails to cover the whole story.</a:t>
            </a:r>
          </a:p>
          <a:p>
            <a:pPr marL="457200" lvl="0" indent="-317500">
              <a:lnSpc>
                <a:spcPct val="114000"/>
              </a:lnSpc>
              <a:spcBef>
                <a:spcPts val="600"/>
              </a:spcBef>
            </a:pPr>
            <a:r>
              <a:rPr lang="en-US" sz="1400" dirty="0">
                <a:solidFill>
                  <a:srgbClr val="7E7E7E"/>
                </a:solidFill>
              </a:rPr>
              <a:t>A dominant theme reflected by sources where Russian influence is detected is the war in Syria, the various actors involved, and the refugee crisis. In these articles, Bashar al Assad becomes the protagonist, a perspective opposite to that which is reported by </a:t>
            </a:r>
            <a:r>
              <a:rPr lang="en-US" sz="1400" dirty="0" smtClean="0">
                <a:solidFill>
                  <a:srgbClr val="7E7E7E"/>
                </a:solidFill>
              </a:rPr>
              <a:t>Traditional </a:t>
            </a:r>
            <a:r>
              <a:rPr lang="en-US" sz="1400" dirty="0">
                <a:solidFill>
                  <a:srgbClr val="7E7E7E"/>
                </a:solidFill>
              </a:rPr>
              <a:t>media. Articles touching on refugees and migrants tend to reinforce anti-Islam and anti-migrant positions.  </a:t>
            </a:r>
          </a:p>
          <a:p>
            <a:pPr marL="0" lvl="0" indent="0">
              <a:spcBef>
                <a:spcPts val="600"/>
              </a:spcBef>
              <a:buNone/>
            </a:pPr>
            <a:endParaRPr sz="1400" dirty="0">
              <a:solidFill>
                <a:srgbClr val="7E7E7E"/>
              </a:solidFill>
            </a:endParaRPr>
          </a:p>
        </p:txBody>
      </p:sp>
      <p:sp>
        <p:nvSpPr>
          <p:cNvPr id="5" name="Rectangle 4">
            <a:extLst>
              <a:ext uri="{FF2B5EF4-FFF2-40B4-BE49-F238E27FC236}">
                <a16:creationId xmlns:a16="http://schemas.microsoft.com/office/drawing/2014/main" xmlns="" id="{C6893E59-E3CE-49C3-AE5D-81884AE613C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b="1" dirty="0">
                <a:solidFill>
                  <a:srgbClr val="243049"/>
                </a:solidFill>
              </a:rPr>
              <a:t>MEDIA MAP TRENDS</a:t>
            </a:r>
          </a:p>
        </p:txBody>
      </p:sp>
      <p:pic>
        <p:nvPicPr>
          <p:cNvPr id="313" name="Shape 3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8943" y="3807555"/>
            <a:ext cx="4161537" cy="2589610"/>
          </a:xfrm>
          <a:prstGeom prst="rect">
            <a:avLst/>
          </a:prstGeom>
          <a:noFill/>
          <a:ln>
            <a:noFill/>
          </a:ln>
        </p:spPr>
      </p:pic>
      <p:sp>
        <p:nvSpPr>
          <p:cNvPr id="314" name="Shape 314"/>
          <p:cNvSpPr txBox="1">
            <a:spLocks noGrp="1"/>
          </p:cNvSpPr>
          <p:nvPr>
            <p:ph type="body" idx="1"/>
          </p:nvPr>
        </p:nvSpPr>
        <p:spPr>
          <a:xfrm>
            <a:off x="551180" y="1371778"/>
            <a:ext cx="6680200" cy="1715790"/>
          </a:xfrm>
          <a:prstGeom prst="rect">
            <a:avLst/>
          </a:prstGeom>
        </p:spPr>
        <p:txBody>
          <a:bodyPr lIns="91425" tIns="91425" rIns="91425" bIns="91425" anchor="t" anchorCtr="0">
            <a:noAutofit/>
          </a:bodyPr>
          <a:lstStyle/>
          <a:p>
            <a:pPr marL="0" lvl="0" indent="0" rtl="0">
              <a:spcBef>
                <a:spcPts val="600"/>
              </a:spcBef>
              <a:buNone/>
            </a:pPr>
            <a:r>
              <a:rPr lang="en-US" sz="1400" dirty="0">
                <a:solidFill>
                  <a:srgbClr val="7E7E7E"/>
                </a:solidFill>
              </a:rPr>
              <a:t>Of the </a:t>
            </a:r>
            <a:r>
              <a:rPr lang="en-US" sz="1400" dirty="0" smtClean="0">
                <a:solidFill>
                  <a:srgbClr val="7E7E7E"/>
                </a:solidFill>
              </a:rPr>
              <a:t>20+ </a:t>
            </a:r>
            <a:r>
              <a:rPr lang="en-US" sz="1400" dirty="0">
                <a:solidFill>
                  <a:srgbClr val="7E7E7E"/>
                </a:solidFill>
              </a:rPr>
              <a:t>million </a:t>
            </a:r>
            <a:r>
              <a:rPr lang="en-US" sz="1400" dirty="0" smtClean="0">
                <a:solidFill>
                  <a:srgbClr val="7E7E7E"/>
                </a:solidFill>
              </a:rPr>
              <a:t>posts with political </a:t>
            </a:r>
            <a:r>
              <a:rPr lang="en-US" sz="1400" dirty="0">
                <a:solidFill>
                  <a:srgbClr val="7E7E7E"/>
                </a:solidFill>
              </a:rPr>
              <a:t>content covered in this study, just over 8</a:t>
            </a:r>
            <a:r>
              <a:rPr lang="en-US" sz="1400" dirty="0" smtClean="0">
                <a:solidFill>
                  <a:srgbClr val="7E7E7E"/>
                </a:solidFill>
              </a:rPr>
              <a:t> </a:t>
            </a:r>
            <a:r>
              <a:rPr lang="en-US" sz="1400" dirty="0">
                <a:solidFill>
                  <a:srgbClr val="7E7E7E"/>
                </a:solidFill>
              </a:rPr>
              <a:t>million were publicly shared by French social media users </a:t>
            </a:r>
            <a:r>
              <a:rPr lang="en-US" sz="1400" dirty="0" smtClean="0">
                <a:solidFill>
                  <a:srgbClr val="7E7E7E"/>
                </a:solidFill>
              </a:rPr>
              <a:t>containing a URL link in </a:t>
            </a:r>
            <a:r>
              <a:rPr lang="en-US" sz="1400" dirty="0">
                <a:solidFill>
                  <a:srgbClr val="7E7E7E"/>
                </a:solidFill>
              </a:rPr>
              <a:t>the six months prior to the election.</a:t>
            </a:r>
          </a:p>
          <a:p>
            <a:pPr marL="0" lvl="0" indent="0" rtl="0">
              <a:spcBef>
                <a:spcPts val="600"/>
              </a:spcBef>
              <a:buNone/>
            </a:pPr>
            <a:r>
              <a:rPr lang="en-US" sz="1400" dirty="0">
                <a:solidFill>
                  <a:srgbClr val="7E7E7E"/>
                </a:solidFill>
              </a:rPr>
              <a:t>As the election grew closer, the sharing of content increased. While there was more content to share, the underlying data show:</a:t>
            </a:r>
          </a:p>
          <a:p>
            <a:pPr marL="457200" lvl="0" indent="-342900" rtl="0">
              <a:spcBef>
                <a:spcPts val="600"/>
              </a:spcBef>
              <a:buSzPct val="100000"/>
            </a:pPr>
            <a:r>
              <a:rPr lang="en-US" sz="1400" dirty="0">
                <a:solidFill>
                  <a:srgbClr val="7E7E7E"/>
                </a:solidFill>
              </a:rPr>
              <a:t>New users were steadily attracted to the </a:t>
            </a:r>
            <a:r>
              <a:rPr lang="en-US" sz="1400" dirty="0" smtClean="0">
                <a:solidFill>
                  <a:srgbClr val="7E7E7E"/>
                </a:solidFill>
              </a:rPr>
              <a:t>conversation.</a:t>
            </a:r>
            <a:endParaRPr lang="en-US" sz="1400" dirty="0">
              <a:solidFill>
                <a:srgbClr val="7E7E7E"/>
              </a:solidFill>
            </a:endParaRPr>
          </a:p>
          <a:p>
            <a:pPr marL="457200" lvl="0" indent="-342900" rtl="0">
              <a:spcBef>
                <a:spcPts val="600"/>
              </a:spcBef>
              <a:buSzPct val="100000"/>
            </a:pPr>
            <a:r>
              <a:rPr lang="en-US" sz="1400" dirty="0">
                <a:solidFill>
                  <a:srgbClr val="7E7E7E"/>
                </a:solidFill>
              </a:rPr>
              <a:t>The election commands a greater share of users’ attention, as they share more content per person. </a:t>
            </a:r>
          </a:p>
          <a:p>
            <a:pPr marL="0" lvl="0" indent="0" rtl="0">
              <a:spcBef>
                <a:spcPts val="600"/>
              </a:spcBef>
              <a:buNone/>
            </a:pPr>
            <a:endParaRPr sz="1400" dirty="0">
              <a:solidFill>
                <a:srgbClr val="7E7E7E"/>
              </a:solidFill>
            </a:endParaRPr>
          </a:p>
        </p:txBody>
      </p:sp>
      <p:sp>
        <p:nvSpPr>
          <p:cNvPr id="315" name="Shape 315"/>
          <p:cNvSpPr txBox="1"/>
          <p:nvPr/>
        </p:nvSpPr>
        <p:spPr>
          <a:xfrm>
            <a:off x="691211" y="6397165"/>
            <a:ext cx="4677000" cy="379555"/>
          </a:xfrm>
          <a:prstGeom prst="rect">
            <a:avLst/>
          </a:prstGeom>
          <a:noFill/>
          <a:ln>
            <a:noFill/>
          </a:ln>
        </p:spPr>
        <p:txBody>
          <a:bodyPr lIns="91425" tIns="91425" rIns="91425" bIns="91425" anchor="t" anchorCtr="0">
            <a:noAutofit/>
          </a:bodyPr>
          <a:lstStyle/>
          <a:p>
            <a:pPr lvl="0" algn="ctr" rtl="0">
              <a:spcBef>
                <a:spcPts val="0"/>
              </a:spcBef>
              <a:buNone/>
            </a:pPr>
            <a:r>
              <a:rPr lang="en-US" sz="900" i="1" dirty="0">
                <a:solidFill>
                  <a:srgbClr val="7E7E7E"/>
                </a:solidFill>
              </a:rPr>
              <a:t>all numbers in thousands</a:t>
            </a:r>
          </a:p>
          <a:p>
            <a:pPr lvl="0" algn="ctr" rtl="0">
              <a:spcBef>
                <a:spcPts val="0"/>
              </a:spcBef>
              <a:buNone/>
            </a:pPr>
            <a:endParaRPr sz="900" i="1" dirty="0">
              <a:solidFill>
                <a:srgbClr val="7E7E7E"/>
              </a:solidFill>
            </a:endParaRPr>
          </a:p>
          <a:p>
            <a:pPr lvl="0" algn="ctr">
              <a:spcBef>
                <a:spcPts val="0"/>
              </a:spcBef>
              <a:buClr>
                <a:schemeClr val="dk1"/>
              </a:buClr>
              <a:buFont typeface="Arial"/>
              <a:buNone/>
            </a:pPr>
            <a:endParaRPr sz="900" i="1" dirty="0">
              <a:solidFill>
                <a:srgbClr val="7E7E7E"/>
              </a:solidFill>
            </a:endParaRPr>
          </a:p>
        </p:txBody>
      </p:sp>
      <p:sp>
        <p:nvSpPr>
          <p:cNvPr id="316" name="Shape 316"/>
          <p:cNvSpPr txBox="1"/>
          <p:nvPr/>
        </p:nvSpPr>
        <p:spPr>
          <a:xfrm>
            <a:off x="403351" y="3172580"/>
            <a:ext cx="5252720" cy="634975"/>
          </a:xfrm>
          <a:prstGeom prst="rect">
            <a:avLst/>
          </a:prstGeom>
          <a:noFill/>
          <a:ln>
            <a:noFill/>
          </a:ln>
        </p:spPr>
        <p:txBody>
          <a:bodyPr lIns="91425" tIns="91425" rIns="91425" bIns="91425" anchor="t" anchorCtr="0">
            <a:noAutofit/>
          </a:bodyPr>
          <a:lstStyle/>
          <a:p>
            <a:pPr lvl="0" algn="ctr" rtl="0">
              <a:spcBef>
                <a:spcPts val="0"/>
              </a:spcBef>
              <a:buNone/>
            </a:pPr>
            <a:r>
              <a:rPr lang="en-US" sz="1200" b="1" dirty="0">
                <a:solidFill>
                  <a:srgbClr val="A22C44"/>
                </a:solidFill>
              </a:rPr>
              <a:t>NUMBER OF LINKS (CONTENT) SHARED BY SOCIAL MEDIA USERS</a:t>
            </a:r>
            <a:br>
              <a:rPr lang="en-US" sz="1200" b="1" dirty="0">
                <a:solidFill>
                  <a:srgbClr val="A22C44"/>
                </a:solidFill>
              </a:rPr>
            </a:br>
            <a:r>
              <a:rPr lang="en-US" sz="1200" b="1" dirty="0">
                <a:solidFill>
                  <a:srgbClr val="A22C44"/>
                </a:solidFill>
              </a:rPr>
              <a:t>RELATED TO THE FRENCH PRESIDENTIAL ELECTION</a:t>
            </a:r>
          </a:p>
          <a:p>
            <a:pPr lvl="0" algn="ctr" rtl="0">
              <a:spcBef>
                <a:spcPts val="0"/>
              </a:spcBef>
              <a:buNone/>
            </a:pPr>
            <a:r>
              <a:rPr lang="en-US" sz="1000" dirty="0">
                <a:solidFill>
                  <a:srgbClr val="7E7E7E"/>
                </a:solidFill>
              </a:rPr>
              <a:t>(BY MONTH)</a:t>
            </a:r>
          </a:p>
        </p:txBody>
      </p:sp>
      <p:pic>
        <p:nvPicPr>
          <p:cNvPr id="3" name="Picture 2">
            <a:extLst>
              <a:ext uri="{FF2B5EF4-FFF2-40B4-BE49-F238E27FC236}">
                <a16:creationId xmlns:a16="http://schemas.microsoft.com/office/drawing/2014/main" xmlns="" id="{11A2E997-6EB7-4FC6-8667-85E0FB7AC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6520" y="1937097"/>
            <a:ext cx="4094797" cy="3219078"/>
          </a:xfrm>
          <a:prstGeom prst="rect">
            <a:avLst/>
          </a:prstGeom>
        </p:spPr>
      </p:pic>
      <p:graphicFrame>
        <p:nvGraphicFramePr>
          <p:cNvPr id="4" name="Table 3">
            <a:extLst>
              <a:ext uri="{FF2B5EF4-FFF2-40B4-BE49-F238E27FC236}">
                <a16:creationId xmlns:a16="http://schemas.microsoft.com/office/drawing/2014/main" xmlns="" id="{2B6DD3E7-33AE-4056-8EA7-B1CC9078E215}"/>
              </a:ext>
            </a:extLst>
          </p:cNvPr>
          <p:cNvGraphicFramePr>
            <a:graphicFrameLocks noGrp="1"/>
          </p:cNvGraphicFramePr>
          <p:nvPr>
            <p:extLst>
              <p:ext uri="{D42A27DB-BD31-4B8C-83A1-F6EECF244321}">
                <p14:modId xmlns:p14="http://schemas.microsoft.com/office/powerpoint/2010/main" val="3625095724"/>
              </p:ext>
            </p:extLst>
          </p:nvPr>
        </p:nvGraphicFramePr>
        <p:xfrm>
          <a:off x="6746240" y="4883305"/>
          <a:ext cx="5126039" cy="1579245"/>
        </p:xfrm>
        <a:graphic>
          <a:graphicData uri="http://schemas.openxmlformats.org/drawingml/2006/table">
            <a:tbl>
              <a:tblPr firstRow="1" bandRow="1">
                <a:tableStyleId>{0E9D2F07-6007-4582-9E0A-71CD49077109}</a:tableStyleId>
              </a:tblPr>
              <a:tblGrid>
                <a:gridCol w="1172723">
                  <a:extLst>
                    <a:ext uri="{9D8B030D-6E8A-4147-A177-3AD203B41FA5}">
                      <a16:colId xmlns:a16="http://schemas.microsoft.com/office/drawing/2014/main" xmlns="" val="2593700582"/>
                    </a:ext>
                  </a:extLst>
                </a:gridCol>
                <a:gridCol w="329443">
                  <a:extLst>
                    <a:ext uri="{9D8B030D-6E8A-4147-A177-3AD203B41FA5}">
                      <a16:colId xmlns:a16="http://schemas.microsoft.com/office/drawing/2014/main" xmlns="" val="2573959365"/>
                    </a:ext>
                  </a:extLst>
                </a:gridCol>
                <a:gridCol w="329443">
                  <a:extLst>
                    <a:ext uri="{9D8B030D-6E8A-4147-A177-3AD203B41FA5}">
                      <a16:colId xmlns:a16="http://schemas.microsoft.com/office/drawing/2014/main" xmlns="" val="2001473057"/>
                    </a:ext>
                  </a:extLst>
                </a:gridCol>
                <a:gridCol w="329443">
                  <a:extLst>
                    <a:ext uri="{9D8B030D-6E8A-4147-A177-3AD203B41FA5}">
                      <a16:colId xmlns:a16="http://schemas.microsoft.com/office/drawing/2014/main" xmlns="" val="134140539"/>
                    </a:ext>
                  </a:extLst>
                </a:gridCol>
                <a:gridCol w="329443">
                  <a:extLst>
                    <a:ext uri="{9D8B030D-6E8A-4147-A177-3AD203B41FA5}">
                      <a16:colId xmlns:a16="http://schemas.microsoft.com/office/drawing/2014/main" xmlns="" val="626612262"/>
                    </a:ext>
                  </a:extLst>
                </a:gridCol>
                <a:gridCol w="329443">
                  <a:extLst>
                    <a:ext uri="{9D8B030D-6E8A-4147-A177-3AD203B41FA5}">
                      <a16:colId xmlns:a16="http://schemas.microsoft.com/office/drawing/2014/main" xmlns="" val="2126805556"/>
                    </a:ext>
                  </a:extLst>
                </a:gridCol>
                <a:gridCol w="329443">
                  <a:extLst>
                    <a:ext uri="{9D8B030D-6E8A-4147-A177-3AD203B41FA5}">
                      <a16:colId xmlns:a16="http://schemas.microsoft.com/office/drawing/2014/main" xmlns="" val="3479653624"/>
                    </a:ext>
                  </a:extLst>
                </a:gridCol>
                <a:gridCol w="329443">
                  <a:extLst>
                    <a:ext uri="{9D8B030D-6E8A-4147-A177-3AD203B41FA5}">
                      <a16:colId xmlns:a16="http://schemas.microsoft.com/office/drawing/2014/main" xmlns="" val="931902701"/>
                    </a:ext>
                  </a:extLst>
                </a:gridCol>
                <a:gridCol w="329443">
                  <a:extLst>
                    <a:ext uri="{9D8B030D-6E8A-4147-A177-3AD203B41FA5}">
                      <a16:colId xmlns:a16="http://schemas.microsoft.com/office/drawing/2014/main" xmlns="" val="1785017384"/>
                    </a:ext>
                  </a:extLst>
                </a:gridCol>
                <a:gridCol w="329443">
                  <a:extLst>
                    <a:ext uri="{9D8B030D-6E8A-4147-A177-3AD203B41FA5}">
                      <a16:colId xmlns:a16="http://schemas.microsoft.com/office/drawing/2014/main" xmlns="" val="1975897402"/>
                    </a:ext>
                  </a:extLst>
                </a:gridCol>
                <a:gridCol w="329443">
                  <a:extLst>
                    <a:ext uri="{9D8B030D-6E8A-4147-A177-3AD203B41FA5}">
                      <a16:colId xmlns:a16="http://schemas.microsoft.com/office/drawing/2014/main" xmlns="" val="3430482683"/>
                    </a:ext>
                  </a:extLst>
                </a:gridCol>
                <a:gridCol w="329443">
                  <a:extLst>
                    <a:ext uri="{9D8B030D-6E8A-4147-A177-3AD203B41FA5}">
                      <a16:colId xmlns:a16="http://schemas.microsoft.com/office/drawing/2014/main" xmlns="" val="2967038172"/>
                    </a:ext>
                  </a:extLst>
                </a:gridCol>
                <a:gridCol w="329443">
                  <a:extLst>
                    <a:ext uri="{9D8B030D-6E8A-4147-A177-3AD203B41FA5}">
                      <a16:colId xmlns:a16="http://schemas.microsoft.com/office/drawing/2014/main" xmlns="" val="2461623829"/>
                    </a:ext>
                  </a:extLst>
                </a:gridCol>
              </a:tblGrid>
              <a:tr h="290375">
                <a:tc>
                  <a:txBody>
                    <a:bodyPr/>
                    <a:lstStyle/>
                    <a:p>
                      <a:pPr algn="ctr" fontAlgn="b"/>
                      <a:endParaRPr lang="hu-HU" sz="1000" b="1" i="0" u="none" strike="noStrike" dirty="0">
                        <a:solidFill>
                          <a:schemeClr val="bg1">
                            <a:lumMod val="50000"/>
                          </a:schemeClr>
                        </a:solidFill>
                        <a:effectLst/>
                        <a:latin typeface="Calibri" panose="020F0502020204030204" pitchFamily="34" charset="0"/>
                      </a:endParaRP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6-Mar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13-Mar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20-Mar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27-Mar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3-</a:t>
                      </a:r>
                      <a:endParaRPr lang="en-US" sz="1000" b="1" i="0" u="none" strike="noStrike" dirty="0">
                        <a:solidFill>
                          <a:schemeClr val="bg1">
                            <a:lumMod val="50000"/>
                          </a:schemeClr>
                        </a:solidFill>
                        <a:effectLst/>
                        <a:latin typeface="Calibri" panose="020F0502020204030204" pitchFamily="34" charset="0"/>
                      </a:endParaRPr>
                    </a:p>
                    <a:p>
                      <a:pPr algn="ctr" fontAlgn="b"/>
                      <a:r>
                        <a:rPr lang="hu-HU" sz="1000" b="1" i="0" u="none" strike="noStrike" dirty="0">
                          <a:solidFill>
                            <a:schemeClr val="bg1">
                              <a:lumMod val="50000"/>
                            </a:schemeClr>
                          </a:solidFill>
                          <a:effectLst/>
                          <a:latin typeface="Calibri" panose="020F0502020204030204" pitchFamily="34" charset="0"/>
                        </a:rPr>
                        <a:t>Apr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10-Apr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17-Apr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24-Apr</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1-May</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8-May</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15-May</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hu-HU" sz="1000" b="1" i="0" u="none" strike="noStrike" dirty="0">
                          <a:solidFill>
                            <a:schemeClr val="bg1">
                              <a:lumMod val="50000"/>
                            </a:schemeClr>
                          </a:solidFill>
                          <a:effectLst/>
                          <a:latin typeface="Calibri" panose="020F0502020204030204" pitchFamily="34" charset="0"/>
                        </a:rPr>
                        <a:t>22-May</a:t>
                      </a:r>
                    </a:p>
                  </a:txBody>
                  <a:tcPr marL="9525" marR="9525" marT="952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23252168"/>
                  </a:ext>
                </a:extLst>
              </a:tr>
              <a:tr h="0">
                <a:tc>
                  <a:txBody>
                    <a:bodyPr/>
                    <a:lstStyle/>
                    <a:p>
                      <a:pPr algn="ctr"/>
                      <a:endParaRPr lang="en-US" sz="1000" dirty="0">
                        <a:solidFill>
                          <a:schemeClr val="bg1">
                            <a:lumMod val="50000"/>
                          </a:schemeClr>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233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231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257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237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256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313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340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415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382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355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186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121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136588035"/>
                  </a:ext>
                </a:extLst>
              </a:tr>
              <a:tr h="196656">
                <a:tc>
                  <a:txBody>
                    <a:bodyPr/>
                    <a:lstStyle/>
                    <a:p>
                      <a:pPr algn="ctr"/>
                      <a:endParaRPr lang="en-US" sz="1000" dirty="0">
                        <a:solidFill>
                          <a:schemeClr val="bg1">
                            <a:lumMod val="50000"/>
                          </a:schemeClr>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51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46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44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56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70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52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36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26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19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23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079131749"/>
                  </a:ext>
                </a:extLst>
              </a:tr>
              <a:tr h="196656">
                <a:tc>
                  <a:txBody>
                    <a:bodyPr/>
                    <a:lstStyle/>
                    <a:p>
                      <a:pPr algn="ctr"/>
                      <a:endParaRPr lang="en-US" sz="1000">
                        <a:solidFill>
                          <a:schemeClr val="bg1">
                            <a:lumMod val="50000"/>
                          </a:schemeClr>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89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97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78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73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120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122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143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148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107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93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560647860"/>
                  </a:ext>
                </a:extLst>
              </a:tr>
              <a:tr h="196656">
                <a:tc>
                  <a:txBody>
                    <a:bodyPr/>
                    <a:lstStyle/>
                    <a:p>
                      <a:pPr algn="ctr"/>
                      <a:endParaRPr lang="en-US" sz="1000">
                        <a:solidFill>
                          <a:schemeClr val="bg1">
                            <a:lumMod val="50000"/>
                          </a:schemeClr>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95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75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83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88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92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140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112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138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79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71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681023673"/>
                  </a:ext>
                </a:extLst>
              </a:tr>
              <a:tr h="196656">
                <a:tc>
                  <a:txBody>
                    <a:bodyPr/>
                    <a:lstStyle/>
                    <a:p>
                      <a:pPr algn="ctr"/>
                      <a:endParaRPr lang="en-US" sz="1000" dirty="0">
                        <a:solidFill>
                          <a:schemeClr val="bg1">
                            <a:lumMod val="50000"/>
                          </a:schemeClr>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16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17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14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15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21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19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20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a:solidFill>
                            <a:schemeClr val="bg1">
                              <a:lumMod val="50000"/>
                            </a:schemeClr>
                          </a:solidFill>
                          <a:effectLst/>
                          <a:latin typeface="Calibri" panose="020F0502020204030204" pitchFamily="34" charset="0"/>
                        </a:rPr>
                        <a:t>19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18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lnSpc>
                          <a:spcPct val="80000"/>
                        </a:lnSpc>
                      </a:pPr>
                      <a:r>
                        <a:rPr lang="hu-HU" sz="1000" b="0" i="0" u="none" strike="noStrike" dirty="0">
                          <a:solidFill>
                            <a:schemeClr val="bg1">
                              <a:lumMod val="50000"/>
                            </a:schemeClr>
                          </a:solidFill>
                          <a:effectLst/>
                          <a:latin typeface="Calibri" panose="020F0502020204030204" pitchFamily="34" charset="0"/>
                        </a:rPr>
                        <a:t>12 </a:t>
                      </a:r>
                    </a:p>
                  </a:txBody>
                  <a:tcPr marL="9525" marR="9525" marT="9525"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50673326"/>
                  </a:ext>
                </a:extLst>
              </a:tr>
            </a:tbl>
          </a:graphicData>
        </a:graphic>
      </p:graphicFrame>
      <p:pic>
        <p:nvPicPr>
          <p:cNvPr id="5" name="Picture 4">
            <a:extLst>
              <a:ext uri="{FF2B5EF4-FFF2-40B4-BE49-F238E27FC236}">
                <a16:creationId xmlns:a16="http://schemas.microsoft.com/office/drawing/2014/main" xmlns="" id="{AFAA21F5-2A21-4560-B997-1B64E84017A5}"/>
              </a:ext>
            </a:extLst>
          </p:cNvPr>
          <p:cNvPicPr>
            <a:picLocks noChangeAspect="1"/>
          </p:cNvPicPr>
          <p:nvPr/>
        </p:nvPicPr>
        <p:blipFill>
          <a:blip r:embed="rId5"/>
          <a:stretch>
            <a:fillRect/>
          </a:stretch>
        </p:blipFill>
        <p:spPr>
          <a:xfrm>
            <a:off x="6746240" y="5229859"/>
            <a:ext cx="1112520" cy="1222531"/>
          </a:xfrm>
          <a:prstGeom prst="rect">
            <a:avLst/>
          </a:prstGeom>
        </p:spPr>
      </p:pic>
      <p:sp>
        <p:nvSpPr>
          <p:cNvPr id="11" name="Shape 316">
            <a:extLst>
              <a:ext uri="{FF2B5EF4-FFF2-40B4-BE49-F238E27FC236}">
                <a16:creationId xmlns:a16="http://schemas.microsoft.com/office/drawing/2014/main" xmlns="" id="{529C428D-0222-4971-9C8C-FEA98A080F32}"/>
              </a:ext>
            </a:extLst>
          </p:cNvPr>
          <p:cNvSpPr txBox="1"/>
          <p:nvPr/>
        </p:nvSpPr>
        <p:spPr>
          <a:xfrm>
            <a:off x="7518400" y="969494"/>
            <a:ext cx="4089400" cy="634975"/>
          </a:xfrm>
          <a:prstGeom prst="rect">
            <a:avLst/>
          </a:prstGeom>
          <a:noFill/>
          <a:ln>
            <a:noFill/>
          </a:ln>
        </p:spPr>
        <p:txBody>
          <a:bodyPr lIns="91425" tIns="91425" rIns="91425" bIns="91425" anchor="t" anchorCtr="0">
            <a:noAutofit/>
          </a:bodyPr>
          <a:lstStyle/>
          <a:p>
            <a:pPr lvl="0" algn="ctr" rtl="0">
              <a:spcBef>
                <a:spcPts val="0"/>
              </a:spcBef>
              <a:buNone/>
            </a:pPr>
            <a:r>
              <a:rPr lang="en-US" sz="1200" b="1" dirty="0">
                <a:solidFill>
                  <a:srgbClr val="A22C44"/>
                </a:solidFill>
              </a:rPr>
              <a:t>NUMBER OF LINKS (CONTENT) SHARED BY SOCIAL MEDIA USERS RELATED TO THE FRENCH PRESIDENTIAL ELECTION</a:t>
            </a:r>
          </a:p>
          <a:p>
            <a:pPr lvl="0" algn="ctr" rtl="0">
              <a:spcBef>
                <a:spcPts val="0"/>
              </a:spcBef>
              <a:buNone/>
            </a:pPr>
            <a:r>
              <a:rPr lang="en-US" sz="1000" dirty="0">
                <a:solidFill>
                  <a:srgbClr val="7E7E7E"/>
                </a:solidFill>
              </a:rPr>
              <a:t>(BY WEEK)</a:t>
            </a:r>
          </a:p>
        </p:txBody>
      </p:sp>
      <p:sp>
        <p:nvSpPr>
          <p:cNvPr id="6" name="Rectangle: Rounded Corners 5">
            <a:extLst>
              <a:ext uri="{FF2B5EF4-FFF2-40B4-BE49-F238E27FC236}">
                <a16:creationId xmlns:a16="http://schemas.microsoft.com/office/drawing/2014/main" xmlns="" id="{682D824B-A5BE-4D2E-90B5-E49EBDFE265C}"/>
              </a:ext>
            </a:extLst>
          </p:cNvPr>
          <p:cNvSpPr/>
          <p:nvPr/>
        </p:nvSpPr>
        <p:spPr>
          <a:xfrm>
            <a:off x="3727537" y="3758440"/>
            <a:ext cx="1301663" cy="265499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agnifying glass">
            <a:extLst>
              <a:ext uri="{FF2B5EF4-FFF2-40B4-BE49-F238E27FC236}">
                <a16:creationId xmlns:a16="http://schemas.microsoft.com/office/drawing/2014/main" xmlns="" id="{263792C1-EEFE-47AB-A411-5816D49C625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747343" y="3588415"/>
            <a:ext cx="914400" cy="914400"/>
          </a:xfrm>
          <a:prstGeom prst="rect">
            <a:avLst/>
          </a:prstGeom>
        </p:spPr>
      </p:pic>
      <p:cxnSp>
        <p:nvCxnSpPr>
          <p:cNvPr id="10" name="Straight Arrow Connector 9">
            <a:extLst>
              <a:ext uri="{FF2B5EF4-FFF2-40B4-BE49-F238E27FC236}">
                <a16:creationId xmlns:a16="http://schemas.microsoft.com/office/drawing/2014/main" xmlns="" id="{DDC4C30D-1F69-4AF0-907C-A13F287F26DB}"/>
              </a:ext>
            </a:extLst>
          </p:cNvPr>
          <p:cNvCxnSpPr>
            <a:cxnSpLocks/>
            <a:stCxn id="8" idx="3"/>
          </p:cNvCxnSpPr>
          <p:nvPr/>
        </p:nvCxnSpPr>
        <p:spPr>
          <a:xfrm flipV="1">
            <a:off x="5661743" y="3490067"/>
            <a:ext cx="1856657" cy="55554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Shape 315">
            <a:extLst>
              <a:ext uri="{FF2B5EF4-FFF2-40B4-BE49-F238E27FC236}">
                <a16:creationId xmlns:a16="http://schemas.microsoft.com/office/drawing/2014/main" xmlns="" id="{A772637A-01B8-41EC-8C81-EC116CE26FB8}"/>
              </a:ext>
            </a:extLst>
          </p:cNvPr>
          <p:cNvSpPr txBox="1"/>
          <p:nvPr/>
        </p:nvSpPr>
        <p:spPr>
          <a:xfrm>
            <a:off x="6970759" y="6492810"/>
            <a:ext cx="4677000" cy="379555"/>
          </a:xfrm>
          <a:prstGeom prst="rect">
            <a:avLst/>
          </a:prstGeom>
          <a:noFill/>
          <a:ln>
            <a:noFill/>
          </a:ln>
        </p:spPr>
        <p:txBody>
          <a:bodyPr lIns="91425" tIns="91425" rIns="91425" bIns="91425" anchor="t" anchorCtr="0">
            <a:noAutofit/>
          </a:bodyPr>
          <a:lstStyle/>
          <a:p>
            <a:pPr lvl="0" algn="ctr" rtl="0">
              <a:spcBef>
                <a:spcPts val="0"/>
              </a:spcBef>
              <a:buNone/>
            </a:pPr>
            <a:r>
              <a:rPr lang="en-US" sz="900" i="1" dirty="0">
                <a:solidFill>
                  <a:srgbClr val="7E7E7E"/>
                </a:solidFill>
              </a:rPr>
              <a:t>all numbers in thousands</a:t>
            </a:r>
          </a:p>
          <a:p>
            <a:pPr lvl="0" algn="ctr" rtl="0">
              <a:spcBef>
                <a:spcPts val="0"/>
              </a:spcBef>
              <a:buNone/>
            </a:pPr>
            <a:endParaRPr sz="900" i="1" dirty="0">
              <a:solidFill>
                <a:srgbClr val="7E7E7E"/>
              </a:solidFill>
            </a:endParaRPr>
          </a:p>
          <a:p>
            <a:pPr lvl="0" algn="ctr">
              <a:spcBef>
                <a:spcPts val="0"/>
              </a:spcBef>
              <a:buClr>
                <a:schemeClr val="dk1"/>
              </a:buClr>
              <a:buFont typeface="Arial"/>
              <a:buNone/>
            </a:pPr>
            <a:endParaRPr sz="900" i="1" dirty="0">
              <a:solidFill>
                <a:srgbClr val="7E7E7E"/>
              </a:solidFill>
            </a:endParaRPr>
          </a:p>
        </p:txBody>
      </p:sp>
      <p:sp>
        <p:nvSpPr>
          <p:cNvPr id="16" name="Rectangle 15">
            <a:extLst>
              <a:ext uri="{FF2B5EF4-FFF2-40B4-BE49-F238E27FC236}">
                <a16:creationId xmlns:a16="http://schemas.microsoft.com/office/drawing/2014/main" xmlns="" id="{D56B1B52-D2C4-4DCF-8D1E-0BD01B95064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rtl="0">
              <a:spcBef>
                <a:spcPts val="0"/>
              </a:spcBef>
              <a:buClr>
                <a:schemeClr val="dk1"/>
              </a:buClr>
              <a:buSzPct val="25000"/>
              <a:buFont typeface="Arial"/>
              <a:buNone/>
            </a:pPr>
            <a:r>
              <a:rPr lang="en-US" b="1" dirty="0">
                <a:solidFill>
                  <a:srgbClr val="243049"/>
                </a:solidFill>
              </a:rPr>
              <a:t>MEDIA MAP TRENDS</a:t>
            </a:r>
          </a:p>
        </p:txBody>
      </p:sp>
      <p:sp>
        <p:nvSpPr>
          <p:cNvPr id="323" name="Shape 323"/>
          <p:cNvSpPr txBox="1">
            <a:spLocks noGrp="1"/>
          </p:cNvSpPr>
          <p:nvPr>
            <p:ph type="body" idx="1"/>
          </p:nvPr>
        </p:nvSpPr>
        <p:spPr>
          <a:xfrm>
            <a:off x="375920" y="1280160"/>
            <a:ext cx="11389360" cy="1083827"/>
          </a:xfrm>
          <a:prstGeom prst="rect">
            <a:avLst/>
          </a:prstGeom>
        </p:spPr>
        <p:txBody>
          <a:bodyPr lIns="91425" tIns="91425" rIns="91425" bIns="91425" anchor="t" anchorCtr="0">
            <a:noAutofit/>
          </a:bodyPr>
          <a:lstStyle/>
          <a:p>
            <a:pPr marL="0" lvl="0" indent="0" rtl="0">
              <a:lnSpc>
                <a:spcPct val="114000"/>
              </a:lnSpc>
              <a:spcBef>
                <a:spcPts val="0"/>
              </a:spcBef>
              <a:buNone/>
            </a:pPr>
            <a:r>
              <a:rPr lang="en-US" sz="1400" dirty="0">
                <a:solidFill>
                  <a:srgbClr val="7E7E7E"/>
                </a:solidFill>
              </a:rPr>
              <a:t>While the sharing of content increased from all media sources as the election drew </a:t>
            </a:r>
            <a:r>
              <a:rPr lang="en-US" sz="1400" dirty="0" smtClean="0">
                <a:solidFill>
                  <a:srgbClr val="7E7E7E"/>
                </a:solidFill>
              </a:rPr>
              <a:t>near, some showed other changes:</a:t>
            </a:r>
            <a:endParaRPr lang="en-US" sz="1400" dirty="0">
              <a:solidFill>
                <a:srgbClr val="7E7E7E"/>
              </a:solidFill>
            </a:endParaRPr>
          </a:p>
          <a:p>
            <a:pPr marL="457200" lvl="0" indent="-342900" rtl="0">
              <a:lnSpc>
                <a:spcPct val="114000"/>
              </a:lnSpc>
              <a:spcBef>
                <a:spcPts val="0"/>
              </a:spcBef>
              <a:buSzPct val="100000"/>
            </a:pPr>
            <a:r>
              <a:rPr lang="en-US" sz="1400" dirty="0">
                <a:solidFill>
                  <a:srgbClr val="7E7E7E"/>
                </a:solidFill>
              </a:rPr>
              <a:t>Traditional and </a:t>
            </a:r>
            <a:r>
              <a:rPr lang="en-US" sz="1400" dirty="0" smtClean="0">
                <a:solidFill>
                  <a:srgbClr val="7E7E7E"/>
                </a:solidFill>
              </a:rPr>
              <a:t>Campaign </a:t>
            </a:r>
            <a:r>
              <a:rPr lang="en-US" sz="1400" dirty="0">
                <a:solidFill>
                  <a:srgbClr val="7E7E7E"/>
                </a:solidFill>
              </a:rPr>
              <a:t>sources grew in impact as social media users increasingly relied on and shared their content. In April, almost </a:t>
            </a:r>
            <a:r>
              <a:rPr lang="en-US" sz="1400" dirty="0" smtClean="0">
                <a:solidFill>
                  <a:srgbClr val="7E7E7E"/>
                </a:solidFill>
              </a:rPr>
              <a:t>two thirds </a:t>
            </a:r>
            <a:r>
              <a:rPr lang="en-US" sz="1400" dirty="0">
                <a:solidFill>
                  <a:srgbClr val="7E7E7E"/>
                </a:solidFill>
              </a:rPr>
              <a:t>of content shared came from traditional news or official campaign sources. </a:t>
            </a:r>
          </a:p>
          <a:p>
            <a:pPr marL="457200" lvl="0" indent="-342900" rtl="0">
              <a:lnSpc>
                <a:spcPct val="114000"/>
              </a:lnSpc>
              <a:spcBef>
                <a:spcPts val="0"/>
              </a:spcBef>
              <a:buSzPct val="100000"/>
            </a:pPr>
            <a:r>
              <a:rPr lang="en-US" sz="1400" dirty="0">
                <a:solidFill>
                  <a:srgbClr val="7E7E7E"/>
                </a:solidFill>
              </a:rPr>
              <a:t>Nontraditional sources </a:t>
            </a:r>
            <a:r>
              <a:rPr lang="en-US" sz="1400" dirty="0" smtClean="0">
                <a:solidFill>
                  <a:srgbClr val="7E7E7E"/>
                </a:solidFill>
              </a:rPr>
              <a:t>did not </a:t>
            </a:r>
            <a:r>
              <a:rPr lang="en-US" sz="1400" dirty="0">
                <a:solidFill>
                  <a:srgbClr val="7E7E7E"/>
                </a:solidFill>
              </a:rPr>
              <a:t>benefit as greatly from the increased attention to the </a:t>
            </a:r>
            <a:r>
              <a:rPr lang="en-US" sz="1400" dirty="0" smtClean="0">
                <a:solidFill>
                  <a:srgbClr val="7E7E7E"/>
                </a:solidFill>
              </a:rPr>
              <a:t>election, though remained </a:t>
            </a:r>
            <a:r>
              <a:rPr lang="en-US" sz="1400" dirty="0">
                <a:solidFill>
                  <a:srgbClr val="7E7E7E"/>
                </a:solidFill>
              </a:rPr>
              <a:t>a significant part of the discourse.</a:t>
            </a:r>
          </a:p>
          <a:p>
            <a:pPr marL="0" lvl="0" indent="0" rtl="0">
              <a:spcBef>
                <a:spcPts val="0"/>
              </a:spcBef>
              <a:buNone/>
            </a:pPr>
            <a:endParaRPr sz="1400" dirty="0">
              <a:solidFill>
                <a:srgbClr val="7E7E7E"/>
              </a:solidFill>
            </a:endParaRPr>
          </a:p>
        </p:txBody>
      </p:sp>
      <p:pic>
        <p:nvPicPr>
          <p:cNvPr id="324" name="Shape 3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60554" y="3375047"/>
            <a:ext cx="3114040" cy="3285532"/>
          </a:xfrm>
          <a:prstGeom prst="rect">
            <a:avLst/>
          </a:prstGeom>
          <a:noFill/>
          <a:ln>
            <a:noFill/>
          </a:ln>
        </p:spPr>
      </p:pic>
      <p:sp>
        <p:nvSpPr>
          <p:cNvPr id="326" name="Shape 326"/>
          <p:cNvSpPr txBox="1"/>
          <p:nvPr/>
        </p:nvSpPr>
        <p:spPr>
          <a:xfrm>
            <a:off x="243840" y="2360248"/>
            <a:ext cx="5886623" cy="782794"/>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A22C44"/>
                </a:solidFill>
              </a:rPr>
              <a:t>PROPORTION OF LINKS (CONTENT) SHARED BY SOCIAL MEDIA USERS RELATED TO THE FRENCH PRESIDENTIAL ELECTION</a:t>
            </a:r>
          </a:p>
          <a:p>
            <a:pPr lvl="0" algn="ctr" rtl="0">
              <a:spcBef>
                <a:spcPts val="0"/>
              </a:spcBef>
              <a:buNone/>
            </a:pPr>
            <a:r>
              <a:rPr lang="en-US" sz="1200" dirty="0">
                <a:solidFill>
                  <a:srgbClr val="7E7E7E"/>
                </a:solidFill>
              </a:rPr>
              <a:t>(BY MONTH)</a:t>
            </a:r>
          </a:p>
        </p:txBody>
      </p:sp>
      <p:sp>
        <p:nvSpPr>
          <p:cNvPr id="9" name="Shape 326">
            <a:extLst>
              <a:ext uri="{FF2B5EF4-FFF2-40B4-BE49-F238E27FC236}">
                <a16:creationId xmlns:a16="http://schemas.microsoft.com/office/drawing/2014/main" xmlns="" id="{A86FDEF5-1A77-44EA-AC50-80C735660677}"/>
              </a:ext>
            </a:extLst>
          </p:cNvPr>
          <p:cNvSpPr txBox="1"/>
          <p:nvPr/>
        </p:nvSpPr>
        <p:spPr>
          <a:xfrm>
            <a:off x="6130463" y="2360248"/>
            <a:ext cx="5820492" cy="782794"/>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A22C44"/>
                </a:solidFill>
              </a:rPr>
              <a:t>PROPORTION OF LINKS (CONTENT) SHARED BY SOCIAL MEDIA USERS RELATED TO THE FRENCH PRESIDENTIAL ELECTION</a:t>
            </a:r>
          </a:p>
          <a:p>
            <a:pPr lvl="0" algn="ctr" rtl="0">
              <a:spcBef>
                <a:spcPts val="0"/>
              </a:spcBef>
              <a:buNone/>
            </a:pPr>
            <a:r>
              <a:rPr lang="en-US" sz="1200" dirty="0">
                <a:solidFill>
                  <a:srgbClr val="7E7E7E"/>
                </a:solidFill>
              </a:rPr>
              <a:t>(BY WEEK)</a:t>
            </a:r>
          </a:p>
        </p:txBody>
      </p:sp>
      <p:sp>
        <p:nvSpPr>
          <p:cNvPr id="10" name="Rectangle: Rounded Corners 9">
            <a:extLst>
              <a:ext uri="{FF2B5EF4-FFF2-40B4-BE49-F238E27FC236}">
                <a16:creationId xmlns:a16="http://schemas.microsoft.com/office/drawing/2014/main" xmlns="" id="{542985E5-7EC0-4BD6-AE48-FAD4A953318B}"/>
              </a:ext>
            </a:extLst>
          </p:cNvPr>
          <p:cNvSpPr/>
          <p:nvPr/>
        </p:nvSpPr>
        <p:spPr>
          <a:xfrm>
            <a:off x="3163865" y="3375047"/>
            <a:ext cx="984607" cy="328553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agnifying glass">
            <a:extLst>
              <a:ext uri="{FF2B5EF4-FFF2-40B4-BE49-F238E27FC236}">
                <a16:creationId xmlns:a16="http://schemas.microsoft.com/office/drawing/2014/main" xmlns="" id="{C25F6EF7-0A54-49A8-AFC6-931B67B466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800709" y="3328295"/>
            <a:ext cx="914400" cy="914400"/>
          </a:xfrm>
          <a:prstGeom prst="rect">
            <a:avLst/>
          </a:prstGeom>
        </p:spPr>
      </p:pic>
      <p:cxnSp>
        <p:nvCxnSpPr>
          <p:cNvPr id="12" name="Straight Arrow Connector 11">
            <a:extLst>
              <a:ext uri="{FF2B5EF4-FFF2-40B4-BE49-F238E27FC236}">
                <a16:creationId xmlns:a16="http://schemas.microsoft.com/office/drawing/2014/main" xmlns="" id="{F5344571-3A5E-4EBC-B5EE-B85CD03B8A82}"/>
              </a:ext>
            </a:extLst>
          </p:cNvPr>
          <p:cNvCxnSpPr>
            <a:cxnSpLocks/>
          </p:cNvCxnSpPr>
          <p:nvPr/>
        </p:nvCxnSpPr>
        <p:spPr>
          <a:xfrm>
            <a:off x="4715109" y="3785495"/>
            <a:ext cx="1756811"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EDAF79ED-3B45-44B0-8579-798EF94B5C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0992" y="3096128"/>
            <a:ext cx="4471197" cy="3564451"/>
          </a:xfrm>
          <a:prstGeom prst="rect">
            <a:avLst/>
          </a:prstGeom>
        </p:spPr>
      </p:pic>
      <p:sp>
        <p:nvSpPr>
          <p:cNvPr id="14" name="Rectangle 13">
            <a:extLst>
              <a:ext uri="{FF2B5EF4-FFF2-40B4-BE49-F238E27FC236}">
                <a16:creationId xmlns:a16="http://schemas.microsoft.com/office/drawing/2014/main" xmlns="" id="{CB90B636-5CFF-42A4-9076-5C0705F9F36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a:t>
            </a:r>
            <a:r>
              <a:rPr lang="en-US" sz="900" b="1" dirty="0">
                <a:solidFill>
                  <a:schemeClr val="bg1"/>
                </a:solidFill>
              </a:rPr>
              <a:t>Non-Traditional Media Map Landscape</a:t>
            </a:r>
            <a:r>
              <a:rPr lang="en-US" sz="900" dirty="0">
                <a:solidFill>
                  <a:schemeClr val="bg1">
                    <a:lumMod val="85000"/>
                  </a:schemeClr>
                </a:solidFill>
              </a:rPr>
              <a:t>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4400" b="1" dirty="0" smtClean="0">
                <a:solidFill>
                  <a:schemeClr val="bg1">
                    <a:lumMod val="50000"/>
                  </a:schemeClr>
                </a:solidFill>
              </a:rPr>
              <a:t>Phase 2</a:t>
            </a:r>
            <a:br>
              <a:rPr lang="en-US" sz="4400" b="1" dirty="0" smtClean="0">
                <a:solidFill>
                  <a:schemeClr val="bg1">
                    <a:lumMod val="50000"/>
                  </a:schemeClr>
                </a:solidFill>
              </a:rPr>
            </a:b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SOCIAL </a:t>
            </a:r>
            <a:r>
              <a:rPr lang="en-US" sz="6600" b="1" dirty="0">
                <a:solidFill>
                  <a:srgbClr val="ED2E52"/>
                </a:solidFill>
              </a:rPr>
              <a:t>MEDIA</a:t>
            </a:r>
            <a:r>
              <a:rPr lang="en-US" sz="6600" b="1" dirty="0"/>
              <a:t/>
            </a:r>
            <a:br>
              <a:rPr lang="en-US" sz="6600" b="1" dirty="0"/>
            </a:br>
            <a:r>
              <a:rPr lang="en-US" sz="6600" b="1" dirty="0">
                <a:solidFill>
                  <a:srgbClr val="243049"/>
                </a:solidFill>
              </a:rPr>
              <a:t>SHARING</a:t>
            </a:r>
            <a:br>
              <a:rPr lang="en-US" sz="6600" b="1" dirty="0">
                <a:solidFill>
                  <a:srgbClr val="243049"/>
                </a:solidFill>
              </a:rPr>
            </a:br>
            <a:r>
              <a:rPr lang="en-US" sz="6600" b="1" dirty="0">
                <a:solidFill>
                  <a:srgbClr val="CFB475"/>
                </a:solidFill>
              </a:rPr>
              <a:t>BEHAVIOUR</a:t>
            </a:r>
          </a:p>
        </p:txBody>
      </p:sp>
      <p:sp>
        <p:nvSpPr>
          <p:cNvPr id="4" name="Rectangle 3">
            <a:extLst>
              <a:ext uri="{FF2B5EF4-FFF2-40B4-BE49-F238E27FC236}">
                <a16:creationId xmlns:a16="http://schemas.microsoft.com/office/drawing/2014/main" xmlns="" id="{844AA4F6-8BDA-4A0B-AC5B-0A80C90EF97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472307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 </a:t>
            </a:r>
            <a:endParaRPr lang="en-US" sz="4400" b="1" i="0" u="none" strike="noStrike" cap="none" dirty="0">
              <a:solidFill>
                <a:srgbClr val="243049"/>
              </a:solidFill>
              <a:latin typeface="Calibri"/>
              <a:ea typeface="Calibri"/>
              <a:cs typeface="Calibri"/>
              <a:sym typeface="Calibri"/>
            </a:endParaRPr>
          </a:p>
        </p:txBody>
      </p:sp>
      <p:sp>
        <p:nvSpPr>
          <p:cNvPr id="18" name="Arrow: Right 17">
            <a:extLst>
              <a:ext uri="{FF2B5EF4-FFF2-40B4-BE49-F238E27FC236}">
                <a16:creationId xmlns:a16="http://schemas.microsoft.com/office/drawing/2014/main" xmlns="" id="{C9014181-6CB8-4CE2-8325-E5ED941192EA}"/>
              </a:ext>
            </a:extLst>
          </p:cNvPr>
          <p:cNvSpPr/>
          <p:nvPr/>
        </p:nvSpPr>
        <p:spPr>
          <a:xfrm>
            <a:off x="4730874" y="3498944"/>
            <a:ext cx="355138" cy="297770"/>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5F28D08-3FD0-417F-BEFE-57A103BA4DA5}"/>
              </a:ext>
            </a:extLst>
          </p:cNvPr>
          <p:cNvSpPr/>
          <p:nvPr/>
        </p:nvSpPr>
        <p:spPr>
          <a:xfrm>
            <a:off x="6100295" y="846848"/>
            <a:ext cx="5416735" cy="792000"/>
          </a:xfrm>
          <a:prstGeom prst="rect">
            <a:avLst/>
          </a:prstGeom>
          <a:solidFill>
            <a:srgbClr val="CFB47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1" name="Rectangle 20">
            <a:extLst>
              <a:ext uri="{FF2B5EF4-FFF2-40B4-BE49-F238E27FC236}">
                <a16:creationId xmlns:a16="http://schemas.microsoft.com/office/drawing/2014/main" xmlns="" id="{B9C84F32-0DD3-4A9A-9A98-E3F625447EB3}"/>
              </a:ext>
            </a:extLst>
          </p:cNvPr>
          <p:cNvSpPr/>
          <p:nvPr/>
        </p:nvSpPr>
        <p:spPr>
          <a:xfrm>
            <a:off x="6099030" y="1684773"/>
            <a:ext cx="541800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Rectangle 21">
            <a:extLst>
              <a:ext uri="{FF2B5EF4-FFF2-40B4-BE49-F238E27FC236}">
                <a16:creationId xmlns:a16="http://schemas.microsoft.com/office/drawing/2014/main" xmlns="" id="{A064128D-52CC-46C3-B2EB-E77B45A3F4A2}"/>
              </a:ext>
            </a:extLst>
          </p:cNvPr>
          <p:cNvSpPr/>
          <p:nvPr/>
        </p:nvSpPr>
        <p:spPr>
          <a:xfrm>
            <a:off x="6099030" y="3122341"/>
            <a:ext cx="541800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a:extLst>
              <a:ext uri="{FF2B5EF4-FFF2-40B4-BE49-F238E27FC236}">
                <a16:creationId xmlns:a16="http://schemas.microsoft.com/office/drawing/2014/main" xmlns="" id="{2AC71C73-9772-42CC-8866-FFED76D074E7}"/>
              </a:ext>
            </a:extLst>
          </p:cNvPr>
          <p:cNvSpPr/>
          <p:nvPr/>
        </p:nvSpPr>
        <p:spPr>
          <a:xfrm>
            <a:off x="6099030" y="4218106"/>
            <a:ext cx="541800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Rectangle 23">
            <a:extLst>
              <a:ext uri="{FF2B5EF4-FFF2-40B4-BE49-F238E27FC236}">
                <a16:creationId xmlns:a16="http://schemas.microsoft.com/office/drawing/2014/main" xmlns="" id="{F1D4DC49-E6DA-4231-A86F-DDC9DCC4ABAD}"/>
              </a:ext>
            </a:extLst>
          </p:cNvPr>
          <p:cNvSpPr/>
          <p:nvPr/>
        </p:nvSpPr>
        <p:spPr>
          <a:xfrm>
            <a:off x="6100800" y="5467982"/>
            <a:ext cx="5416230"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xmlns="" id="{589AA95E-67D8-42EF-94D6-1F687C685539}"/>
              </a:ext>
            </a:extLst>
          </p:cNvPr>
          <p:cNvSpPr/>
          <p:nvPr/>
        </p:nvSpPr>
        <p:spPr>
          <a:xfrm>
            <a:off x="6098177" y="6102884"/>
            <a:ext cx="5418853"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 name="Shape 102">
            <a:extLst>
              <a:ext uri="{FF2B5EF4-FFF2-40B4-BE49-F238E27FC236}">
                <a16:creationId xmlns:a16="http://schemas.microsoft.com/office/drawing/2014/main" xmlns="" id="{62C09A91-9FBB-4C55-9F69-4754A74DED64}"/>
              </a:ext>
            </a:extLst>
          </p:cNvPr>
          <p:cNvSpPr txBox="1">
            <a:spLocks noGrp="1"/>
          </p:cNvSpPr>
          <p:nvPr>
            <p:ph type="body" idx="1"/>
          </p:nvPr>
        </p:nvSpPr>
        <p:spPr>
          <a:xfrm>
            <a:off x="6237171" y="880302"/>
            <a:ext cx="3910439" cy="5847054"/>
          </a:xfrm>
          <a:prstGeom prst="rect">
            <a:avLst/>
          </a:prstGeom>
          <a:noFill/>
          <a:ln>
            <a:noFill/>
          </a:ln>
        </p:spPr>
        <p:txBody>
          <a:bodyPr lIns="91425" tIns="45700" rIns="91425" bIns="45700" anchor="t" anchorCtr="0">
            <a:noAutofit/>
          </a:bodyPr>
          <a:lstStyle/>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3" action="ppaction://hlinksldjump"/>
              </a:rPr>
              <a:t>Key Insights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4" action="ppaction://hlinksldjump"/>
              </a:rPr>
              <a:t>Key Implications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5" action="ppaction://hlinksldjump"/>
              </a:rPr>
              <a:t>Recommendations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6" action="ppaction://hlinksldjump"/>
              </a:rPr>
              <a:t>The French Media Content Landscape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7" action="ppaction://hlinksldjump"/>
              </a:rPr>
              <a:t>Media Map Sections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8" action="ppaction://hlinksldjump"/>
              </a:rPr>
              <a:t>Media Map Clusters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9" action="ppaction://hlinksldjump"/>
              </a:rPr>
              <a:t>Candidate Support and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0" action="ppaction://hlinksldjump"/>
              </a:rPr>
              <a:t>Foreign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1" action="ppaction://hlinksldjump"/>
              </a:rPr>
              <a:t>Media Map Trends</a:t>
            </a:r>
            <a:endParaRPr lang="en-US" sz="1150" dirty="0">
              <a:solidFill>
                <a:schemeClr val="bg2"/>
              </a:solidFill>
              <a:latin typeface="+mj-lt"/>
            </a:endParaRPr>
          </a:p>
          <a:p>
            <a:pPr marL="0"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2" action="ppaction://hlinksldjump"/>
              </a:rPr>
              <a:t>Two-Step Model of Social Media Influence</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3" action="ppaction://hlinksldjump"/>
              </a:rPr>
              <a:t>Posting </a:t>
            </a:r>
            <a:r>
              <a:rPr lang="en-US" sz="1150" dirty="0" err="1">
                <a:solidFill>
                  <a:schemeClr val="bg2"/>
                </a:solidFill>
                <a:latin typeface="+mj-lt"/>
                <a:hlinkClick r:id="rId13"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4" action="ppaction://hlinksldjump"/>
              </a:rPr>
              <a:t>Discuss </a:t>
            </a:r>
            <a:r>
              <a:rPr lang="en-US" sz="1150" dirty="0" err="1">
                <a:solidFill>
                  <a:schemeClr val="bg2"/>
                </a:solidFill>
                <a:latin typeface="+mj-lt"/>
                <a:hlinkClick r:id="rId14"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5" action="ppaction://hlinksldjump"/>
              </a:rPr>
              <a:t>Quantitative Sharing </a:t>
            </a:r>
            <a:r>
              <a:rPr lang="en-US" sz="1150" dirty="0" err="1">
                <a:solidFill>
                  <a:schemeClr val="bg2"/>
                </a:solidFill>
                <a:latin typeface="+mj-lt"/>
                <a:hlinkClick r:id="rId15" action="ppaction://hlinksldjump"/>
              </a:rPr>
              <a:t>Behaviour</a:t>
            </a:r>
            <a:r>
              <a:rPr lang="en-US" sz="1150" dirty="0">
                <a:solidFill>
                  <a:schemeClr val="bg2"/>
                </a:solidFill>
                <a:latin typeface="+mj-lt"/>
                <a:hlinkClick r:id="rId15" action="ppaction://hlinksldjump"/>
              </a:rPr>
              <a:t> Analysis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6" action="ppaction://hlinksldjump"/>
              </a:rPr>
              <a:t>Credibility Cloak</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7" action="ppaction://hlinksldjump"/>
              </a:rPr>
              <a:t>Time Shifting</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8" action="ppaction://hlinksldjump"/>
              </a:rPr>
              <a:t>Fake Polls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9" action="ppaction://hlinksldjump"/>
              </a:rPr>
              <a:t>Hoax Sites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0" action="ppaction://hlinksldjump"/>
              </a:rPr>
              <a:t>Russian Influence</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1" action="ppaction://hlinksldjump"/>
              </a:rPr>
              <a:t>Cluster by Cluster Analysis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2" action="ppaction://hlinksldjump"/>
              </a:rPr>
              <a:t>Quotes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3" action="ppaction://hlinksldjump"/>
              </a:rPr>
              <a:t>5 Steps of the Media Map</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4" action="ppaction://hlinksldjump"/>
              </a:rPr>
              <a:t>Conversations</a:t>
            </a:r>
            <a:endParaRPr lang="en-US" sz="1150" dirty="0">
              <a:solidFill>
                <a:schemeClr val="bg2"/>
              </a:solidFill>
              <a:latin typeface="+mj-lt"/>
            </a:endParaRPr>
          </a:p>
        </p:txBody>
      </p:sp>
      <p:sp>
        <p:nvSpPr>
          <p:cNvPr id="27" name="Rectangle 26">
            <a:extLst>
              <a:ext uri="{FF2B5EF4-FFF2-40B4-BE49-F238E27FC236}">
                <a16:creationId xmlns:a16="http://schemas.microsoft.com/office/drawing/2014/main" xmlns="" id="{439B3509-0237-4313-AC72-C3DF4CC6A463}"/>
              </a:ext>
            </a:extLst>
          </p:cNvPr>
          <p:cNvSpPr/>
          <p:nvPr/>
        </p:nvSpPr>
        <p:spPr>
          <a:xfrm>
            <a:off x="5143121" y="846848"/>
            <a:ext cx="918000"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Executive Summary </a:t>
            </a:r>
          </a:p>
        </p:txBody>
      </p:sp>
      <p:sp>
        <p:nvSpPr>
          <p:cNvPr id="28" name="Rectangle 27">
            <a:extLst>
              <a:ext uri="{FF2B5EF4-FFF2-40B4-BE49-F238E27FC236}">
                <a16:creationId xmlns:a16="http://schemas.microsoft.com/office/drawing/2014/main" xmlns="" id="{81C12731-16EC-4856-AFCB-615638FFD401}"/>
              </a:ext>
            </a:extLst>
          </p:cNvPr>
          <p:cNvSpPr/>
          <p:nvPr/>
        </p:nvSpPr>
        <p:spPr>
          <a:xfrm>
            <a:off x="5143121" y="1684774"/>
            <a:ext cx="918000"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Non-Traditional Media Map Landscape</a:t>
            </a:r>
          </a:p>
        </p:txBody>
      </p:sp>
      <p:sp>
        <p:nvSpPr>
          <p:cNvPr id="29" name="Rectangle 28">
            <a:extLst>
              <a:ext uri="{FF2B5EF4-FFF2-40B4-BE49-F238E27FC236}">
                <a16:creationId xmlns:a16="http://schemas.microsoft.com/office/drawing/2014/main" xmlns="" id="{20B26601-37BE-4486-93C8-DEA19EE6CDCB}"/>
              </a:ext>
            </a:extLst>
          </p:cNvPr>
          <p:cNvSpPr/>
          <p:nvPr/>
        </p:nvSpPr>
        <p:spPr>
          <a:xfrm>
            <a:off x="5143121" y="3122341"/>
            <a:ext cx="918000"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Social Media Sharing </a:t>
            </a:r>
            <a:r>
              <a:rPr lang="en-US" sz="900" dirty="0" err="1"/>
              <a:t>Behaviour</a:t>
            </a:r>
            <a:r>
              <a:rPr lang="en-US" sz="900" dirty="0"/>
              <a:t> </a:t>
            </a:r>
          </a:p>
        </p:txBody>
      </p:sp>
      <p:sp>
        <p:nvSpPr>
          <p:cNvPr id="30" name="Rectangle 29">
            <a:extLst>
              <a:ext uri="{FF2B5EF4-FFF2-40B4-BE49-F238E27FC236}">
                <a16:creationId xmlns:a16="http://schemas.microsoft.com/office/drawing/2014/main" xmlns="" id="{FB9A27A8-1B7B-4ECC-B335-3C2EE3A78CB3}"/>
              </a:ext>
            </a:extLst>
          </p:cNvPr>
          <p:cNvSpPr/>
          <p:nvPr/>
        </p:nvSpPr>
        <p:spPr>
          <a:xfrm>
            <a:off x="5143121" y="4218106"/>
            <a:ext cx="918000"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Patterns of Disinformation </a:t>
            </a:r>
          </a:p>
        </p:txBody>
      </p:sp>
      <p:sp>
        <p:nvSpPr>
          <p:cNvPr id="31" name="Rectangle 30">
            <a:extLst>
              <a:ext uri="{FF2B5EF4-FFF2-40B4-BE49-F238E27FC236}">
                <a16:creationId xmlns:a16="http://schemas.microsoft.com/office/drawing/2014/main" xmlns="" id="{106A1B7E-9F6A-4BE7-B427-0C142A49BC20}"/>
              </a:ext>
            </a:extLst>
          </p:cNvPr>
          <p:cNvSpPr/>
          <p:nvPr/>
        </p:nvSpPr>
        <p:spPr>
          <a:xfrm>
            <a:off x="5143121" y="5464095"/>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Detailed Findings and Background Data</a:t>
            </a:r>
          </a:p>
        </p:txBody>
      </p:sp>
      <p:sp>
        <p:nvSpPr>
          <p:cNvPr id="32" name="Rectangle 31">
            <a:extLst>
              <a:ext uri="{FF2B5EF4-FFF2-40B4-BE49-F238E27FC236}">
                <a16:creationId xmlns:a16="http://schemas.microsoft.com/office/drawing/2014/main" xmlns="" id="{9C3C225F-ADEB-4F19-AC33-17D7A873153C}"/>
              </a:ext>
            </a:extLst>
          </p:cNvPr>
          <p:cNvSpPr/>
          <p:nvPr/>
        </p:nvSpPr>
        <p:spPr>
          <a:xfrm>
            <a:off x="5143121" y="6102884"/>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Methodology</a:t>
            </a:r>
          </a:p>
        </p:txBody>
      </p:sp>
      <p:sp>
        <p:nvSpPr>
          <p:cNvPr id="33" name="Rectangle 32">
            <a:extLst>
              <a:ext uri="{FF2B5EF4-FFF2-40B4-BE49-F238E27FC236}">
                <a16:creationId xmlns:a16="http://schemas.microsoft.com/office/drawing/2014/main" xmlns="" id="{48AAB7AF-72E4-4488-B7C1-14F4E867C32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
        <p:nvSpPr>
          <p:cNvPr id="19" name="TextBox 18"/>
          <p:cNvSpPr txBox="1"/>
          <p:nvPr/>
        </p:nvSpPr>
        <p:spPr>
          <a:xfrm>
            <a:off x="3361454" y="3488937"/>
            <a:ext cx="1350465" cy="307777"/>
          </a:xfrm>
          <a:prstGeom prst="rect">
            <a:avLst/>
          </a:prstGeom>
          <a:noFill/>
        </p:spPr>
        <p:txBody>
          <a:bodyPr wrap="square" rtlCol="0">
            <a:spAutoFit/>
          </a:bodyPr>
          <a:lstStyle/>
          <a:p>
            <a:r>
              <a:rPr lang="en-US" b="1" dirty="0" smtClean="0">
                <a:solidFill>
                  <a:schemeClr val="bg1">
                    <a:lumMod val="50000"/>
                  </a:schemeClr>
                </a:solidFill>
              </a:rPr>
              <a:t>PHASE TWO</a:t>
            </a:r>
            <a:endParaRPr lang="en-US" b="1" dirty="0">
              <a:solidFill>
                <a:schemeClr val="bg1">
                  <a:lumMod val="50000"/>
                </a:schemeClr>
              </a:solidFill>
            </a:endParaRPr>
          </a:p>
        </p:txBody>
      </p:sp>
      <p:sp>
        <p:nvSpPr>
          <p:cNvPr id="34" name="TextBox 33"/>
          <p:cNvSpPr txBox="1"/>
          <p:nvPr/>
        </p:nvSpPr>
        <p:spPr>
          <a:xfrm>
            <a:off x="4042671" y="2155927"/>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35" name="TextBox 34"/>
          <p:cNvSpPr txBox="1"/>
          <p:nvPr/>
        </p:nvSpPr>
        <p:spPr>
          <a:xfrm>
            <a:off x="4030231" y="846848"/>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36" name="TextBox 35"/>
          <p:cNvSpPr txBox="1"/>
          <p:nvPr/>
        </p:nvSpPr>
        <p:spPr>
          <a:xfrm>
            <a:off x="4036270" y="5503751"/>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6561244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838200" y="447675"/>
            <a:ext cx="10515599" cy="12430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smtClean="0">
                <a:solidFill>
                  <a:srgbClr val="243049"/>
                </a:solidFill>
                <a:sym typeface="Calibri"/>
              </a:rPr>
              <a:t/>
            </a:r>
            <a:br>
              <a:rPr lang="en-US" sz="4400" b="1" i="0" u="none" strike="noStrike" cap="none" dirty="0" smtClean="0">
                <a:solidFill>
                  <a:srgbClr val="243049"/>
                </a:solidFill>
                <a:sym typeface="Calibri"/>
              </a:rPr>
            </a:br>
            <a:r>
              <a:rPr lang="en-US" sz="4400" b="1" i="0" u="none" strike="noStrike" cap="none" dirty="0" smtClean="0">
                <a:solidFill>
                  <a:srgbClr val="243049"/>
                </a:solidFill>
                <a:sym typeface="Calibri"/>
              </a:rPr>
              <a:t>Social media sharing behaviour sheds light on engagement in election discussions</a:t>
            </a:r>
            <a:endParaRPr lang="en-US" b="1" dirty="0">
              <a:solidFill>
                <a:srgbClr val="243049"/>
              </a:solidFill>
            </a:endParaRPr>
          </a:p>
        </p:txBody>
      </p:sp>
      <p:sp>
        <p:nvSpPr>
          <p:cNvPr id="437" name="Shape 437"/>
          <p:cNvSpPr txBox="1">
            <a:spLocks noGrp="1"/>
          </p:cNvSpPr>
          <p:nvPr>
            <p:ph type="body" idx="1"/>
          </p:nvPr>
        </p:nvSpPr>
        <p:spPr>
          <a:xfrm>
            <a:off x="838201" y="2413417"/>
            <a:ext cx="6680199" cy="4163170"/>
          </a:xfrm>
          <a:prstGeom prst="rect">
            <a:avLst/>
          </a:prstGeom>
          <a:noFill/>
          <a:ln>
            <a:noFill/>
          </a:ln>
        </p:spPr>
        <p:txBody>
          <a:bodyPr lIns="91425" tIns="45700" rIns="91425" bIns="45700" anchor="t" anchorCtr="0">
            <a:noAutofit/>
          </a:bodyPr>
          <a:lstStyle/>
          <a:p>
            <a:pPr marL="393700" indent="-342900">
              <a:lnSpc>
                <a:spcPct val="114000"/>
              </a:lnSpc>
              <a:spcBef>
                <a:spcPts val="0"/>
              </a:spcBef>
              <a:spcAft>
                <a:spcPts val="1200"/>
              </a:spcAft>
            </a:pPr>
            <a:r>
              <a:rPr lang="en-US" sz="1800" dirty="0">
                <a:solidFill>
                  <a:srgbClr val="7E7E7E"/>
                </a:solidFill>
              </a:rPr>
              <a:t>This part of the study aims to uncover the motivations and levels of involvement users exhibit in the social media conversation around the French Presidential elections. </a:t>
            </a:r>
          </a:p>
          <a:p>
            <a:pPr marL="393700" indent="-342900">
              <a:lnSpc>
                <a:spcPct val="114000"/>
              </a:lnSpc>
              <a:spcBef>
                <a:spcPts val="0"/>
              </a:spcBef>
              <a:spcAft>
                <a:spcPts val="1200"/>
              </a:spcAft>
            </a:pPr>
            <a:r>
              <a:rPr lang="en-US" sz="1800" dirty="0" smtClean="0">
                <a:solidFill>
                  <a:srgbClr val="7E7E7E"/>
                </a:solidFill>
              </a:rPr>
              <a:t>Influence </a:t>
            </a:r>
            <a:r>
              <a:rPr lang="en-US" sz="1800" dirty="0">
                <a:solidFill>
                  <a:srgbClr val="7E7E7E"/>
                </a:solidFill>
              </a:rPr>
              <a:t>in social media goes beyond the production and availability of media content. </a:t>
            </a:r>
            <a:r>
              <a:rPr lang="en-US" sz="1800" b="1" dirty="0">
                <a:solidFill>
                  <a:srgbClr val="7E7E7E"/>
                </a:solidFill>
              </a:rPr>
              <a:t>Influence is exerted through users sharing and engagement with the content</a:t>
            </a:r>
            <a:r>
              <a:rPr lang="en-US" sz="1800" dirty="0">
                <a:solidFill>
                  <a:srgbClr val="7E7E7E"/>
                </a:solidFill>
              </a:rPr>
              <a:t>. </a:t>
            </a:r>
          </a:p>
          <a:p>
            <a:pPr marL="393700" indent="-342900">
              <a:lnSpc>
                <a:spcPct val="114000"/>
              </a:lnSpc>
              <a:spcBef>
                <a:spcPts val="600"/>
              </a:spcBef>
            </a:pPr>
            <a:r>
              <a:rPr lang="en-US" sz="1800" dirty="0" smtClean="0">
                <a:solidFill>
                  <a:srgbClr val="7E7E7E"/>
                </a:solidFill>
              </a:rPr>
              <a:t>The </a:t>
            </a:r>
            <a:r>
              <a:rPr lang="en-US" sz="1800" dirty="0">
                <a:solidFill>
                  <a:srgbClr val="7E7E7E"/>
                </a:solidFill>
              </a:rPr>
              <a:t>study explored the</a:t>
            </a:r>
            <a:r>
              <a:rPr lang="en-US" sz="1800" b="0" i="0" u="none" strike="noStrike" cap="none" dirty="0">
                <a:solidFill>
                  <a:srgbClr val="7E7E7E"/>
                </a:solidFill>
                <a:sym typeface="Calibri"/>
              </a:rPr>
              <a:t> typology of people’s posting </a:t>
            </a:r>
            <a:r>
              <a:rPr lang="en-US" sz="1800" dirty="0">
                <a:solidFill>
                  <a:srgbClr val="7E7E7E"/>
                </a:solidFill>
              </a:rPr>
              <a:t>and discussion </a:t>
            </a:r>
            <a:r>
              <a:rPr lang="en-US" sz="1800" dirty="0" err="1" smtClean="0">
                <a:solidFill>
                  <a:srgbClr val="7E7E7E"/>
                </a:solidFill>
              </a:rPr>
              <a:t>behaviours</a:t>
            </a:r>
            <a:r>
              <a:rPr lang="en-US" sz="1800" dirty="0" smtClean="0">
                <a:solidFill>
                  <a:srgbClr val="7E7E7E"/>
                </a:solidFill>
              </a:rPr>
              <a:t> </a:t>
            </a:r>
            <a:r>
              <a:rPr lang="en-US" sz="1800" dirty="0">
                <a:solidFill>
                  <a:srgbClr val="7E7E7E"/>
                </a:solidFill>
              </a:rPr>
              <a:t>to shed light </a:t>
            </a:r>
            <a:r>
              <a:rPr lang="en-US" sz="1800" dirty="0" smtClean="0">
                <a:solidFill>
                  <a:srgbClr val="7E7E7E"/>
                </a:solidFill>
              </a:rPr>
              <a:t>on the </a:t>
            </a:r>
            <a:r>
              <a:rPr lang="en-US" sz="1800" dirty="0">
                <a:solidFill>
                  <a:srgbClr val="7E7E7E"/>
                </a:solidFill>
              </a:rPr>
              <a:t>types of </a:t>
            </a:r>
            <a:r>
              <a:rPr lang="en-US" sz="1800" b="0" i="0" u="none" strike="noStrike" cap="none" dirty="0">
                <a:solidFill>
                  <a:srgbClr val="7E7E7E"/>
                </a:solidFill>
                <a:sym typeface="Calibri"/>
              </a:rPr>
              <a:t>engagement with content from </a:t>
            </a:r>
            <a:r>
              <a:rPr lang="en-US" sz="1800" dirty="0">
                <a:solidFill>
                  <a:srgbClr val="7E7E7E"/>
                </a:solidFill>
              </a:rPr>
              <a:t>different clusters of</a:t>
            </a:r>
            <a:r>
              <a:rPr lang="en-US" sz="1800" b="0" i="0" u="none" strike="noStrike" cap="none" dirty="0">
                <a:solidFill>
                  <a:srgbClr val="7E7E7E"/>
                </a:solidFill>
                <a:sym typeface="Calibri"/>
              </a:rPr>
              <a:t> media map.</a:t>
            </a:r>
          </a:p>
          <a:p>
            <a:pPr marL="393700" indent="-342900">
              <a:spcBef>
                <a:spcPts val="600"/>
              </a:spcBef>
            </a:pPr>
            <a:endParaRPr lang="en-US" sz="2000" b="0" i="0" u="none" strike="noStrike" cap="none" dirty="0">
              <a:solidFill>
                <a:srgbClr val="7E7E7E"/>
              </a:solidFill>
              <a:sym typeface="Calibri"/>
            </a:endParaRPr>
          </a:p>
        </p:txBody>
      </p:sp>
      <p:sp>
        <p:nvSpPr>
          <p:cNvPr id="5" name="Rectangle 4">
            <a:extLst>
              <a:ext uri="{FF2B5EF4-FFF2-40B4-BE49-F238E27FC236}">
                <a16:creationId xmlns:a16="http://schemas.microsoft.com/office/drawing/2014/main" xmlns="" id="{C1035465-1796-4CF4-912E-8153FE4A459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SOME DEFINITIONS</a:t>
            </a:r>
          </a:p>
        </p:txBody>
      </p:sp>
      <p:sp>
        <p:nvSpPr>
          <p:cNvPr id="444" name="Shape 444"/>
          <p:cNvSpPr txBox="1">
            <a:spLocks noGrp="1"/>
          </p:cNvSpPr>
          <p:nvPr>
            <p:ph type="body" idx="1"/>
          </p:nvPr>
        </p:nvSpPr>
        <p:spPr>
          <a:xfrm>
            <a:off x="838200" y="1698744"/>
            <a:ext cx="10329600" cy="5159256"/>
          </a:xfrm>
          <a:prstGeom prst="rect">
            <a:avLst/>
          </a:prstGeom>
        </p:spPr>
        <p:txBody>
          <a:bodyPr lIns="91425" tIns="91425" rIns="91425" bIns="91425" anchor="t" anchorCtr="0">
            <a:noAutofit/>
          </a:bodyPr>
          <a:lstStyle/>
          <a:p>
            <a:pPr marL="0" lvl="0" indent="-69850">
              <a:lnSpc>
                <a:spcPct val="114000"/>
              </a:lnSpc>
              <a:spcBef>
                <a:spcPts val="0"/>
              </a:spcBef>
              <a:buSzPct val="78571"/>
              <a:buNone/>
            </a:pPr>
            <a:r>
              <a:rPr lang="en-US" sz="1800" dirty="0">
                <a:solidFill>
                  <a:srgbClr val="7E7E7E"/>
                </a:solidFill>
                <a:latin typeface="Calibri" charset="0"/>
                <a:ea typeface="Calibri" charset="0"/>
                <a:cs typeface="Calibri" charset="0"/>
                <a:sym typeface="Arial"/>
              </a:rPr>
              <a:t>The question of how to measure influence in social media has a few different answers. </a:t>
            </a:r>
            <a:endParaRPr lang="en-US" sz="1800" dirty="0" smtClean="0">
              <a:solidFill>
                <a:srgbClr val="7E7E7E"/>
              </a:solidFill>
              <a:latin typeface="Calibri" charset="0"/>
              <a:ea typeface="Calibri" charset="0"/>
              <a:cs typeface="Calibri" charset="0"/>
              <a:sym typeface="Arial"/>
            </a:endParaRPr>
          </a:p>
          <a:p>
            <a:pPr marL="0" lvl="0" indent="-69850">
              <a:lnSpc>
                <a:spcPct val="114000"/>
              </a:lnSpc>
              <a:spcBef>
                <a:spcPts val="0"/>
              </a:spcBef>
              <a:buSzPct val="78571"/>
              <a:buNone/>
            </a:pPr>
            <a:r>
              <a:rPr lang="en-US" sz="1800" dirty="0" smtClean="0">
                <a:solidFill>
                  <a:srgbClr val="7E7E7E"/>
                </a:solidFill>
                <a:latin typeface="Calibri" charset="0"/>
                <a:ea typeface="Calibri" charset="0"/>
                <a:cs typeface="Calibri" charset="0"/>
                <a:sym typeface="Arial"/>
              </a:rPr>
              <a:t>There </a:t>
            </a:r>
            <a:r>
              <a:rPr lang="en-US" sz="1800" dirty="0">
                <a:solidFill>
                  <a:srgbClr val="7E7E7E"/>
                </a:solidFill>
                <a:latin typeface="Calibri" charset="0"/>
                <a:ea typeface="Calibri" charset="0"/>
                <a:cs typeface="Calibri" charset="0"/>
                <a:sym typeface="Arial"/>
              </a:rPr>
              <a:t>are three essential concepts: post, engagement, and reach.</a:t>
            </a:r>
          </a:p>
          <a:p>
            <a:pPr marL="0" lvl="0" indent="-69850">
              <a:lnSpc>
                <a:spcPct val="114000"/>
              </a:lnSpc>
              <a:spcBef>
                <a:spcPts val="1400"/>
              </a:spcBef>
              <a:spcAft>
                <a:spcPts val="400"/>
              </a:spcAft>
              <a:buSzPct val="78571"/>
              <a:buNone/>
            </a:pPr>
            <a:r>
              <a:rPr lang="en-US" sz="1800" b="1" dirty="0">
                <a:solidFill>
                  <a:srgbClr val="A22C44"/>
                </a:solidFill>
                <a:latin typeface="Calibri" charset="0"/>
                <a:ea typeface="Calibri" charset="0"/>
                <a:cs typeface="Calibri" charset="0"/>
                <a:sym typeface="Arial"/>
              </a:rPr>
              <a:t>POST</a:t>
            </a:r>
          </a:p>
          <a:p>
            <a:pPr marL="0" lvl="0" indent="0">
              <a:lnSpc>
                <a:spcPct val="114000"/>
              </a:lnSpc>
              <a:spcBef>
                <a:spcPts val="0"/>
              </a:spcBef>
              <a:buNone/>
            </a:pPr>
            <a:r>
              <a:rPr lang="en-US" sz="1800" dirty="0">
                <a:solidFill>
                  <a:srgbClr val="7E7E7E"/>
                </a:solidFill>
                <a:latin typeface="Calibri" charset="0"/>
                <a:ea typeface="Calibri" charset="0"/>
                <a:cs typeface="Calibri" charset="0"/>
                <a:sym typeface="Arial"/>
              </a:rPr>
              <a:t>A post is a unique social media message that contains a link to an article published by media source located in any of the sections of the Media Map. </a:t>
            </a:r>
          </a:p>
          <a:p>
            <a:pPr marL="0" lvl="0" indent="-69850">
              <a:lnSpc>
                <a:spcPct val="114000"/>
              </a:lnSpc>
              <a:spcBef>
                <a:spcPts val="1400"/>
              </a:spcBef>
              <a:spcAft>
                <a:spcPts val="400"/>
              </a:spcAft>
              <a:buSzPct val="78571"/>
              <a:buNone/>
            </a:pPr>
            <a:r>
              <a:rPr lang="en-US" sz="1800" b="1" dirty="0" smtClean="0">
                <a:solidFill>
                  <a:srgbClr val="A22C44"/>
                </a:solidFill>
                <a:latin typeface="Calibri" charset="0"/>
                <a:ea typeface="Calibri" charset="0"/>
                <a:cs typeface="Calibri" charset="0"/>
                <a:sym typeface="Arial"/>
              </a:rPr>
              <a:t>ENGAGEMENT</a:t>
            </a:r>
          </a:p>
          <a:p>
            <a:pPr marL="0" lvl="0" indent="-69850">
              <a:lnSpc>
                <a:spcPct val="114000"/>
              </a:lnSpc>
              <a:spcBef>
                <a:spcPts val="0"/>
              </a:spcBef>
              <a:buSzPct val="78571"/>
              <a:buNone/>
            </a:pPr>
            <a:r>
              <a:rPr lang="en-US" sz="1800" dirty="0" smtClean="0">
                <a:solidFill>
                  <a:srgbClr val="7E7E7E"/>
                </a:solidFill>
                <a:latin typeface="Calibri" charset="0"/>
                <a:ea typeface="Calibri" charset="0"/>
                <a:cs typeface="Calibri" charset="0"/>
                <a:sym typeface="Arial"/>
              </a:rPr>
              <a:t>Engagement in social media is defined as the number of people who act upon viewing an update of an account they follow. These are the “likes” or “shares” in Facebook, or “</a:t>
            </a:r>
            <a:r>
              <a:rPr lang="en-US" sz="1800" dirty="0" err="1" smtClean="0">
                <a:solidFill>
                  <a:srgbClr val="7E7E7E"/>
                </a:solidFill>
                <a:latin typeface="Calibri" charset="0"/>
                <a:ea typeface="Calibri" charset="0"/>
                <a:cs typeface="Calibri" charset="0"/>
                <a:sym typeface="Arial"/>
              </a:rPr>
              <a:t>favourites</a:t>
            </a:r>
            <a:r>
              <a:rPr lang="en-US" sz="1800" dirty="0" smtClean="0">
                <a:solidFill>
                  <a:srgbClr val="7E7E7E"/>
                </a:solidFill>
                <a:latin typeface="Calibri" charset="0"/>
                <a:ea typeface="Calibri" charset="0"/>
                <a:cs typeface="Calibri" charset="0"/>
                <a:sym typeface="Arial"/>
              </a:rPr>
              <a:t>” or “retweets” in Twitter. Higher engagement tends to correlated with higher reach.</a:t>
            </a:r>
          </a:p>
          <a:p>
            <a:pPr marL="0" lvl="0" indent="-69850" rtl="0">
              <a:lnSpc>
                <a:spcPct val="114000"/>
              </a:lnSpc>
              <a:spcBef>
                <a:spcPts val="1400"/>
              </a:spcBef>
              <a:spcAft>
                <a:spcPts val="400"/>
              </a:spcAft>
              <a:buClr>
                <a:schemeClr val="dk1"/>
              </a:buClr>
              <a:buSzPct val="78571"/>
              <a:buFont typeface="Arial"/>
              <a:buNone/>
            </a:pPr>
            <a:r>
              <a:rPr lang="en-US" sz="1800" b="1" dirty="0" smtClean="0">
                <a:solidFill>
                  <a:srgbClr val="A22C44"/>
                </a:solidFill>
                <a:latin typeface="Calibri" charset="0"/>
                <a:ea typeface="Calibri" charset="0"/>
                <a:cs typeface="Calibri" charset="0"/>
                <a:sym typeface="Arial"/>
              </a:rPr>
              <a:t>REACH</a:t>
            </a:r>
          </a:p>
          <a:p>
            <a:pPr marL="0" lvl="0" indent="-69850" rtl="0">
              <a:lnSpc>
                <a:spcPct val="114000"/>
              </a:lnSpc>
              <a:spcBef>
                <a:spcPts val="0"/>
              </a:spcBef>
              <a:buClr>
                <a:schemeClr val="dk1"/>
              </a:buClr>
              <a:buSzPct val="78571"/>
              <a:buFont typeface="Arial"/>
              <a:buNone/>
            </a:pPr>
            <a:r>
              <a:rPr lang="en-US" sz="1800" dirty="0" smtClean="0">
                <a:solidFill>
                  <a:srgbClr val="7E7E7E"/>
                </a:solidFill>
                <a:latin typeface="Calibri" charset="0"/>
                <a:ea typeface="Calibri" charset="0"/>
                <a:cs typeface="Calibri" charset="0"/>
                <a:sym typeface="Arial"/>
              </a:rPr>
              <a:t>Reach in social media is defined as the number of potential users to who the shared content is visible. In real world terms, reach is basically the number of people who are interested in what another person has to say.</a:t>
            </a:r>
            <a:endParaRPr lang="en-US" sz="1800" dirty="0">
              <a:solidFill>
                <a:srgbClr val="7E7E7E"/>
              </a:solidFill>
              <a:latin typeface="Calibri" charset="0"/>
              <a:ea typeface="Calibri" charset="0"/>
              <a:cs typeface="Calibri" charset="0"/>
              <a:sym typeface="Arial"/>
            </a:endParaRPr>
          </a:p>
        </p:txBody>
      </p:sp>
      <p:sp>
        <p:nvSpPr>
          <p:cNvPr id="5" name="Rectangle 4">
            <a:extLst>
              <a:ext uri="{FF2B5EF4-FFF2-40B4-BE49-F238E27FC236}">
                <a16:creationId xmlns:a16="http://schemas.microsoft.com/office/drawing/2014/main" xmlns="" id="{EBB6DDA6-D0CE-4AFB-8579-1110AEE09BE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Lepcs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3570" y="2645961"/>
            <a:ext cx="8919445" cy="3769899"/>
          </a:xfrm>
          <a:prstGeom prst="rect">
            <a:avLst/>
          </a:prstGeom>
        </p:spPr>
      </p:pic>
      <p:sp>
        <p:nvSpPr>
          <p:cNvPr id="18" name="Shape 137"/>
          <p:cNvSpPr/>
          <p:nvPr/>
        </p:nvSpPr>
        <p:spPr>
          <a:xfrm rot="10800000">
            <a:off x="9610490" y="3311610"/>
            <a:ext cx="2264768" cy="3003265"/>
          </a:xfrm>
          <a:prstGeom prst="triangle">
            <a:avLst>
              <a:gd name="adj" fmla="val 50000"/>
            </a:avLst>
          </a:prstGeom>
          <a:solidFill>
            <a:srgbClr val="ED2E52"/>
          </a:solidFill>
          <a:ln>
            <a:noFill/>
          </a:ln>
        </p:spPr>
        <p:txBody>
          <a:bodyPr lIns="91425" tIns="91425" rIns="91425" bIns="91425" anchor="ctr" anchorCtr="0">
            <a:noAutofit/>
          </a:bodyPr>
          <a:lstStyle/>
          <a:p>
            <a:pPr lvl="0">
              <a:spcBef>
                <a:spcPts val="0"/>
              </a:spcBef>
              <a:buNone/>
            </a:pPr>
            <a:endParaRPr/>
          </a:p>
        </p:txBody>
      </p:sp>
      <p:sp>
        <p:nvSpPr>
          <p:cNvPr id="451" name="Shape 451"/>
          <p:cNvSpPr txBox="1">
            <a:spLocks noGrp="1"/>
          </p:cNvSpPr>
          <p:nvPr>
            <p:ph type="title"/>
          </p:nvPr>
        </p:nvSpPr>
        <p:spPr>
          <a:xfrm>
            <a:off x="838200" y="365125"/>
            <a:ext cx="1116062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a:solidFill>
                  <a:srgbClr val="243049"/>
                </a:solidFill>
              </a:rPr>
              <a:t/>
            </a:r>
            <a:br>
              <a:rPr lang="en-US" b="1" dirty="0">
                <a:solidFill>
                  <a:srgbClr val="243049"/>
                </a:solidFill>
              </a:rPr>
            </a:br>
            <a:r>
              <a:rPr lang="en-US" b="1" dirty="0">
                <a:solidFill>
                  <a:srgbClr val="243049"/>
                </a:solidFill>
              </a:rPr>
              <a:t>TWO-STEP MODEL </a:t>
            </a:r>
            <a:br>
              <a:rPr lang="en-US" b="1" dirty="0">
                <a:solidFill>
                  <a:srgbClr val="243049"/>
                </a:solidFill>
              </a:rPr>
            </a:br>
            <a:r>
              <a:rPr lang="en-US" b="1" dirty="0">
                <a:solidFill>
                  <a:srgbClr val="243049"/>
                </a:solidFill>
              </a:rPr>
              <a:t>OF SOCIAL MEDIA INFLUENCE </a:t>
            </a:r>
          </a:p>
        </p:txBody>
      </p:sp>
      <p:sp>
        <p:nvSpPr>
          <p:cNvPr id="454" name="Shape 454"/>
          <p:cNvSpPr/>
          <p:nvPr/>
        </p:nvSpPr>
        <p:spPr>
          <a:xfrm>
            <a:off x="1339074" y="4685872"/>
            <a:ext cx="2600382" cy="2001456"/>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5" name="Shape 455"/>
          <p:cNvSpPr txBox="1"/>
          <p:nvPr/>
        </p:nvSpPr>
        <p:spPr>
          <a:xfrm>
            <a:off x="2919905" y="5305413"/>
            <a:ext cx="6117392" cy="427448"/>
          </a:xfrm>
          <a:prstGeom prst="rect">
            <a:avLst/>
          </a:prstGeom>
          <a:noFill/>
          <a:ln>
            <a:noFill/>
          </a:ln>
        </p:spPr>
        <p:txBody>
          <a:bodyPr lIns="110475" tIns="110475" rIns="110475" bIns="110475" anchor="t" anchorCtr="0">
            <a:noAutofit/>
          </a:bodyPr>
          <a:lstStyle/>
          <a:p>
            <a:pPr marL="317500" marR="0" lvl="1" indent="-285750" algn="l" rtl="0">
              <a:lnSpc>
                <a:spcPct val="90000"/>
              </a:lnSpc>
              <a:spcBef>
                <a:spcPts val="1015"/>
              </a:spcBef>
              <a:spcAft>
                <a:spcPts val="0"/>
              </a:spcAft>
              <a:buClr>
                <a:schemeClr val="dk1"/>
              </a:buClr>
              <a:buSzPct val="100000"/>
              <a:buFont typeface="Arial"/>
              <a:buChar char="•"/>
            </a:pPr>
            <a:r>
              <a:rPr lang="en-US" b="0" i="0" u="none" strike="noStrike" cap="none" dirty="0">
                <a:solidFill>
                  <a:schemeClr val="bg1"/>
                </a:solidFill>
                <a:latin typeface="Calibri"/>
                <a:ea typeface="Calibri"/>
                <a:cs typeface="Calibri"/>
                <a:sym typeface="Calibri"/>
              </a:rPr>
              <a:t>Media publishers generate stream of articles , which are published on websites and to the social media handles of the media source. </a:t>
            </a:r>
          </a:p>
          <a:p>
            <a:pPr marL="317500" marR="0" lvl="1" indent="-285750" algn="l" rtl="0">
              <a:lnSpc>
                <a:spcPts val="1020"/>
              </a:lnSpc>
              <a:spcBef>
                <a:spcPts val="1015"/>
              </a:spcBef>
              <a:spcAft>
                <a:spcPts val="0"/>
              </a:spcAft>
              <a:buClr>
                <a:schemeClr val="dk1"/>
              </a:buClr>
              <a:buSzPct val="100000"/>
              <a:buFont typeface="Arial"/>
              <a:buChar char="•"/>
            </a:pPr>
            <a:r>
              <a:rPr lang="en-US" dirty="0" smtClean="0">
                <a:solidFill>
                  <a:schemeClr val="bg1"/>
                </a:solidFill>
                <a:latin typeface="Calibri"/>
                <a:ea typeface="Calibri"/>
                <a:cs typeface="Calibri"/>
                <a:sym typeface="Calibri"/>
              </a:rPr>
              <a:t>French Identity, Anti-Islam, Comedy, Petitions, etc. (see the </a:t>
            </a:r>
            <a:r>
              <a:rPr lang="en-US" dirty="0">
                <a:solidFill>
                  <a:schemeClr val="bg1"/>
                </a:solidFill>
                <a:latin typeface="Calibri"/>
                <a:ea typeface="Calibri"/>
                <a:cs typeface="Calibri"/>
                <a:sym typeface="Calibri"/>
              </a:rPr>
              <a:t>Media </a:t>
            </a:r>
            <a:r>
              <a:rPr lang="en-US" dirty="0" smtClean="0">
                <a:solidFill>
                  <a:schemeClr val="bg1"/>
                </a:solidFill>
                <a:latin typeface="Calibri"/>
                <a:ea typeface="Calibri"/>
                <a:cs typeface="Calibri"/>
                <a:sym typeface="Calibri"/>
              </a:rPr>
              <a:t>Map).</a:t>
            </a:r>
            <a:endParaRPr lang="en-US" b="0" i="0" u="none" strike="noStrike" cap="none" dirty="0">
              <a:solidFill>
                <a:schemeClr val="bg1"/>
              </a:solidFill>
              <a:latin typeface="Calibri"/>
              <a:ea typeface="Calibri"/>
              <a:cs typeface="Calibri"/>
              <a:sym typeface="Calibri"/>
            </a:endParaRPr>
          </a:p>
        </p:txBody>
      </p:sp>
      <p:sp>
        <p:nvSpPr>
          <p:cNvPr id="458" name="Shape 458"/>
          <p:cNvSpPr/>
          <p:nvPr/>
        </p:nvSpPr>
        <p:spPr>
          <a:xfrm>
            <a:off x="4256007" y="3788422"/>
            <a:ext cx="2600382" cy="259688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9" name="Shape 459"/>
          <p:cNvSpPr txBox="1"/>
          <p:nvPr/>
        </p:nvSpPr>
        <p:spPr>
          <a:xfrm>
            <a:off x="2919905" y="4099322"/>
            <a:ext cx="5943405" cy="941234"/>
          </a:xfrm>
          <a:prstGeom prst="rect">
            <a:avLst/>
          </a:prstGeom>
          <a:noFill/>
          <a:ln>
            <a:noFill/>
          </a:ln>
        </p:spPr>
        <p:txBody>
          <a:bodyPr lIns="110475" tIns="110475" rIns="110475" bIns="110475" anchor="t" anchorCtr="0">
            <a:noAutofit/>
          </a:bodyPr>
          <a:lstStyle/>
          <a:p>
            <a:pPr marL="317500" marR="0" lvl="1" indent="-285750" algn="l" rtl="0">
              <a:lnSpc>
                <a:spcPts val="1020"/>
              </a:lnSpc>
              <a:spcBef>
                <a:spcPts val="1015"/>
              </a:spcBef>
              <a:spcAft>
                <a:spcPts val="0"/>
              </a:spcAft>
              <a:buClr>
                <a:schemeClr val="dk1"/>
              </a:buClr>
              <a:buSzPct val="100000"/>
              <a:buFont typeface="Arial"/>
              <a:buChar char="•"/>
            </a:pPr>
            <a:r>
              <a:rPr lang="en-US" b="0" i="0" u="none" strike="noStrike" cap="none" dirty="0">
                <a:solidFill>
                  <a:schemeClr val="bg1"/>
                </a:solidFill>
                <a:latin typeface="Calibri"/>
                <a:ea typeface="Calibri"/>
                <a:cs typeface="Calibri"/>
                <a:sym typeface="Calibri"/>
              </a:rPr>
              <a:t>Audiences share article links to their followers to draw </a:t>
            </a:r>
            <a:r>
              <a:rPr lang="en-US" b="0" i="0" u="none" strike="noStrike" cap="none" dirty="0" smtClean="0">
                <a:solidFill>
                  <a:schemeClr val="bg1"/>
                </a:solidFill>
                <a:latin typeface="Calibri"/>
                <a:ea typeface="Calibri"/>
                <a:cs typeface="Calibri"/>
                <a:sym typeface="Calibri"/>
              </a:rPr>
              <a:t>attention.</a:t>
            </a:r>
            <a:endParaRPr lang="en-US" b="0" i="0" u="none" strike="noStrike" cap="none" dirty="0">
              <a:solidFill>
                <a:schemeClr val="bg1"/>
              </a:solidFill>
              <a:latin typeface="Calibri"/>
              <a:ea typeface="Calibri"/>
              <a:cs typeface="Calibri"/>
              <a:sym typeface="Calibri"/>
            </a:endParaRPr>
          </a:p>
          <a:p>
            <a:pPr marL="317500" marR="0" lvl="1" indent="-285750" algn="l" rtl="0">
              <a:lnSpc>
                <a:spcPts val="1020"/>
              </a:lnSpc>
              <a:spcBef>
                <a:spcPts val="1015"/>
              </a:spcBef>
              <a:spcAft>
                <a:spcPts val="0"/>
              </a:spcAft>
              <a:buClr>
                <a:schemeClr val="dk1"/>
              </a:buClr>
              <a:buSzPct val="100000"/>
              <a:buFont typeface="Arial"/>
              <a:buChar char="•"/>
            </a:pPr>
            <a:r>
              <a:rPr lang="en-US" dirty="0" smtClean="0">
                <a:solidFill>
                  <a:schemeClr val="bg1"/>
                </a:solidFill>
                <a:latin typeface="Calibri"/>
                <a:ea typeface="Calibri"/>
                <a:cs typeface="Calibri"/>
                <a:sym typeface="Calibri"/>
              </a:rPr>
              <a:t>Three </a:t>
            </a:r>
            <a:r>
              <a:rPr lang="en-US" dirty="0">
                <a:solidFill>
                  <a:schemeClr val="bg1"/>
                </a:solidFill>
                <a:latin typeface="Calibri"/>
                <a:ea typeface="Calibri"/>
                <a:cs typeface="Calibri"/>
                <a:sym typeface="Calibri"/>
              </a:rPr>
              <a:t>engagement subtypes:	- Repeat</a:t>
            </a:r>
          </a:p>
          <a:p>
            <a:pPr marL="1028700" lvl="2" rtl="0">
              <a:lnSpc>
                <a:spcPts val="1020"/>
              </a:lnSpc>
              <a:spcBef>
                <a:spcPts val="500"/>
              </a:spcBef>
              <a:buSzPct val="100000"/>
            </a:pPr>
            <a:r>
              <a:rPr lang="en-US" dirty="0">
                <a:solidFill>
                  <a:schemeClr val="bg1"/>
                </a:solidFill>
                <a:latin typeface="Calibri"/>
                <a:ea typeface="Calibri"/>
                <a:cs typeface="Calibri"/>
                <a:sym typeface="Calibri"/>
              </a:rPr>
              <a:t>		- Mission</a:t>
            </a:r>
          </a:p>
          <a:p>
            <a:pPr marL="1028700" lvl="2" rtl="0">
              <a:lnSpc>
                <a:spcPts val="1020"/>
              </a:lnSpc>
              <a:spcBef>
                <a:spcPts val="500"/>
              </a:spcBef>
              <a:buSzPct val="100000"/>
            </a:pPr>
            <a:r>
              <a:rPr lang="en-US" dirty="0">
                <a:solidFill>
                  <a:schemeClr val="bg1"/>
                </a:solidFill>
                <a:latin typeface="Calibri"/>
                <a:ea typeface="Calibri"/>
                <a:cs typeface="Calibri"/>
                <a:sym typeface="Calibri"/>
              </a:rPr>
              <a:t>		- Provoke</a:t>
            </a:r>
          </a:p>
        </p:txBody>
      </p:sp>
      <p:sp>
        <p:nvSpPr>
          <p:cNvPr id="462" name="Shape 462"/>
          <p:cNvSpPr/>
          <p:nvPr/>
        </p:nvSpPr>
        <p:spPr>
          <a:xfrm>
            <a:off x="7705826" y="2890971"/>
            <a:ext cx="2600382" cy="259688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3" name="Shape 463"/>
          <p:cNvSpPr txBox="1"/>
          <p:nvPr/>
        </p:nvSpPr>
        <p:spPr>
          <a:xfrm>
            <a:off x="2903723" y="2917429"/>
            <a:ext cx="6323371" cy="978747"/>
          </a:xfrm>
          <a:prstGeom prst="rect">
            <a:avLst/>
          </a:prstGeom>
          <a:noFill/>
          <a:ln>
            <a:noFill/>
          </a:ln>
        </p:spPr>
        <p:txBody>
          <a:bodyPr lIns="110475" tIns="110475" rIns="110475" bIns="110475" anchor="t" anchorCtr="0">
            <a:noAutofit/>
          </a:bodyPr>
          <a:lstStyle/>
          <a:p>
            <a:pPr marL="317500" marR="0" lvl="1" indent="-285750" algn="l" rtl="0">
              <a:lnSpc>
                <a:spcPts val="1020"/>
              </a:lnSpc>
              <a:spcBef>
                <a:spcPts val="1015"/>
              </a:spcBef>
              <a:spcAft>
                <a:spcPts val="0"/>
              </a:spcAft>
              <a:buClr>
                <a:schemeClr val="dk1"/>
              </a:buClr>
              <a:buSzPct val="100000"/>
              <a:buFont typeface="Arial"/>
              <a:buChar char="•"/>
            </a:pPr>
            <a:r>
              <a:rPr lang="en-US" b="0" i="0" u="none" strike="noStrike" cap="none" dirty="0">
                <a:solidFill>
                  <a:schemeClr val="bg1"/>
                </a:solidFill>
                <a:latin typeface="Calibri"/>
                <a:ea typeface="Calibri"/>
                <a:cs typeface="Calibri"/>
                <a:sym typeface="Calibri"/>
              </a:rPr>
              <a:t>Social media users respond to shared content in </a:t>
            </a:r>
            <a:r>
              <a:rPr lang="en-US" b="0" i="0" u="none" strike="noStrike" cap="none" dirty="0" smtClean="0">
                <a:solidFill>
                  <a:schemeClr val="bg1"/>
                </a:solidFill>
                <a:latin typeface="Calibri"/>
                <a:ea typeface="Calibri"/>
                <a:cs typeface="Calibri"/>
                <a:sym typeface="Calibri"/>
              </a:rPr>
              <a:t>comments.</a:t>
            </a:r>
            <a:endParaRPr lang="en-US" b="0" i="0" u="none" strike="noStrike" cap="none" dirty="0">
              <a:solidFill>
                <a:schemeClr val="bg1"/>
              </a:solidFill>
              <a:latin typeface="Calibri"/>
              <a:ea typeface="Calibri"/>
              <a:cs typeface="Calibri"/>
              <a:sym typeface="Calibri"/>
            </a:endParaRPr>
          </a:p>
          <a:p>
            <a:pPr marL="317500" lvl="1" indent="-285750" rtl="0">
              <a:lnSpc>
                <a:spcPts val="1020"/>
              </a:lnSpc>
              <a:spcBef>
                <a:spcPts val="1015"/>
              </a:spcBef>
              <a:buClr>
                <a:schemeClr val="dk1"/>
              </a:buClr>
              <a:buSzPct val="100000"/>
              <a:buFont typeface="Arial"/>
              <a:buChar char="•"/>
            </a:pPr>
            <a:r>
              <a:rPr lang="en-US" dirty="0" smtClean="0">
                <a:solidFill>
                  <a:schemeClr val="bg1"/>
                </a:solidFill>
                <a:latin typeface="Calibri"/>
                <a:ea typeface="Calibri"/>
                <a:cs typeface="Calibri"/>
                <a:sym typeface="Calibri"/>
              </a:rPr>
              <a:t>Three </a:t>
            </a:r>
            <a:r>
              <a:rPr lang="en-US" dirty="0">
                <a:solidFill>
                  <a:schemeClr val="bg1"/>
                </a:solidFill>
                <a:latin typeface="Calibri"/>
                <a:ea typeface="Calibri"/>
                <a:cs typeface="Calibri"/>
                <a:sym typeface="Calibri"/>
              </a:rPr>
              <a:t>engagement subtypes: 	- Agree</a:t>
            </a:r>
          </a:p>
          <a:p>
            <a:pPr marL="1028700" lvl="2" rtl="0">
              <a:lnSpc>
                <a:spcPts val="1020"/>
              </a:lnSpc>
              <a:spcBef>
                <a:spcPts val="500"/>
              </a:spcBef>
              <a:buSzPct val="100000"/>
            </a:pPr>
            <a:r>
              <a:rPr lang="en-US" dirty="0">
                <a:solidFill>
                  <a:schemeClr val="bg1"/>
                </a:solidFill>
                <a:latin typeface="Calibri"/>
                <a:ea typeface="Calibri"/>
                <a:cs typeface="Calibri"/>
                <a:sym typeface="Calibri"/>
              </a:rPr>
              <a:t>		- Debate</a:t>
            </a:r>
          </a:p>
          <a:p>
            <a:pPr marL="1028700" lvl="2" rtl="0">
              <a:lnSpc>
                <a:spcPts val="1020"/>
              </a:lnSpc>
              <a:spcBef>
                <a:spcPts val="500"/>
              </a:spcBef>
              <a:buSzPct val="100000"/>
            </a:pPr>
            <a:r>
              <a:rPr lang="en-US" dirty="0">
                <a:solidFill>
                  <a:schemeClr val="bg1"/>
                </a:solidFill>
                <a:latin typeface="Calibri"/>
                <a:ea typeface="Calibri"/>
                <a:cs typeface="Calibri"/>
                <a:sym typeface="Calibri"/>
              </a:rPr>
              <a:t>		- Debunk</a:t>
            </a:r>
          </a:p>
        </p:txBody>
      </p:sp>
      <p:sp>
        <p:nvSpPr>
          <p:cNvPr id="464" name="Shape 464"/>
          <p:cNvSpPr txBox="1"/>
          <p:nvPr/>
        </p:nvSpPr>
        <p:spPr>
          <a:xfrm>
            <a:off x="10263890" y="3914672"/>
            <a:ext cx="1131555"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dirty="0">
                <a:solidFill>
                  <a:srgbClr val="FFFFFF"/>
                </a:solidFill>
                <a:latin typeface="Calibri"/>
                <a:ea typeface="Calibri"/>
                <a:cs typeface="Calibri"/>
                <a:sym typeface="Calibri"/>
              </a:rPr>
              <a:t>REACH &amp;</a:t>
            </a:r>
          </a:p>
          <a:p>
            <a:pPr marL="0" marR="0" lvl="0" indent="0" algn="l" rtl="0">
              <a:spcBef>
                <a:spcPts val="0"/>
              </a:spcBef>
              <a:buSzPct val="25000"/>
              <a:buNone/>
            </a:pPr>
            <a:r>
              <a:rPr lang="en-US" sz="1800" b="1" dirty="0">
                <a:solidFill>
                  <a:srgbClr val="FFFFFF"/>
                </a:solidFill>
                <a:latin typeface="Calibri"/>
                <a:ea typeface="Calibri"/>
                <a:cs typeface="Calibri"/>
                <a:sym typeface="Calibri"/>
              </a:rPr>
              <a:t>IMPACT</a:t>
            </a:r>
            <a:endParaRPr lang="en-US" sz="1800" b="1" i="0" u="none" strike="noStrike" cap="none" dirty="0">
              <a:solidFill>
                <a:srgbClr val="FFFFFF"/>
              </a:solidFill>
              <a:latin typeface="Calibri"/>
              <a:ea typeface="Calibri"/>
              <a:cs typeface="Calibri"/>
              <a:sym typeface="Calibri"/>
            </a:endParaRPr>
          </a:p>
        </p:txBody>
      </p:sp>
      <p:sp>
        <p:nvSpPr>
          <p:cNvPr id="465" name="Shape 465"/>
          <p:cNvSpPr txBox="1"/>
          <p:nvPr/>
        </p:nvSpPr>
        <p:spPr>
          <a:xfrm>
            <a:off x="838202" y="1638849"/>
            <a:ext cx="5782500" cy="1261800"/>
          </a:xfrm>
          <a:prstGeom prst="rect">
            <a:avLst/>
          </a:prstGeom>
          <a:noFill/>
          <a:ln>
            <a:noFill/>
          </a:ln>
        </p:spPr>
        <p:txBody>
          <a:bodyPr lIns="91425" tIns="91425" rIns="91425" bIns="91425" anchor="ctr" anchorCtr="0">
            <a:noAutofit/>
          </a:bodyPr>
          <a:lstStyle/>
          <a:p>
            <a:pPr marL="25400" lvl="0" rtl="0">
              <a:lnSpc>
                <a:spcPct val="114000"/>
              </a:lnSpc>
              <a:spcBef>
                <a:spcPts val="0"/>
              </a:spcBef>
              <a:buClr>
                <a:schemeClr val="dk1"/>
              </a:buClr>
              <a:buSzPct val="100000"/>
            </a:pPr>
            <a:r>
              <a:rPr lang="en-US" sz="1800" dirty="0">
                <a:solidFill>
                  <a:srgbClr val="7E7E7E"/>
                </a:solidFill>
                <a:latin typeface="Calibri"/>
                <a:ea typeface="Calibri"/>
                <a:cs typeface="Calibri"/>
                <a:sym typeface="Calibri"/>
              </a:rPr>
              <a:t>Social media </a:t>
            </a:r>
            <a:r>
              <a:rPr lang="en-US" sz="1800" dirty="0" smtClean="0">
                <a:solidFill>
                  <a:srgbClr val="7E7E7E"/>
                </a:solidFill>
                <a:latin typeface="Calibri"/>
                <a:ea typeface="Calibri"/>
                <a:cs typeface="Calibri"/>
                <a:sym typeface="Calibri"/>
              </a:rPr>
              <a:t>impact (or audience reach) </a:t>
            </a:r>
            <a:r>
              <a:rPr lang="en-US" sz="1800" dirty="0">
                <a:solidFill>
                  <a:srgbClr val="7E7E7E"/>
                </a:solidFill>
                <a:latin typeface="Calibri"/>
                <a:ea typeface="Calibri"/>
                <a:cs typeface="Calibri"/>
                <a:sym typeface="Calibri"/>
              </a:rPr>
              <a:t>is generated by the sharing of articles and conversations triggered.</a:t>
            </a:r>
          </a:p>
        </p:txBody>
      </p:sp>
      <p:sp>
        <p:nvSpPr>
          <p:cNvPr id="13" name="Shape 465"/>
          <p:cNvSpPr txBox="1"/>
          <p:nvPr/>
        </p:nvSpPr>
        <p:spPr>
          <a:xfrm>
            <a:off x="9530829" y="1853685"/>
            <a:ext cx="2381085" cy="1261800"/>
          </a:xfrm>
          <a:prstGeom prst="rect">
            <a:avLst/>
          </a:prstGeom>
          <a:noFill/>
          <a:ln>
            <a:noFill/>
          </a:ln>
        </p:spPr>
        <p:txBody>
          <a:bodyPr lIns="91425" tIns="91425" rIns="91425" bIns="91425" anchor="ctr" anchorCtr="0">
            <a:noAutofit/>
          </a:bodyPr>
          <a:lstStyle/>
          <a:p>
            <a:pPr marL="25400" lvl="0" rtl="0">
              <a:lnSpc>
                <a:spcPct val="114000"/>
              </a:lnSpc>
              <a:spcBef>
                <a:spcPts val="0"/>
              </a:spcBef>
              <a:buClr>
                <a:schemeClr val="dk1"/>
              </a:buClr>
              <a:buSzPct val="100000"/>
            </a:pPr>
            <a:r>
              <a:rPr lang="en-US" sz="1800" dirty="0">
                <a:solidFill>
                  <a:srgbClr val="7E7E7E"/>
                </a:solidFill>
                <a:latin typeface="Calibri"/>
                <a:ea typeface="Calibri"/>
                <a:cs typeface="Calibri"/>
                <a:sym typeface="Calibri"/>
              </a:rPr>
              <a:t>Reach and </a:t>
            </a:r>
            <a:r>
              <a:rPr lang="en-US" sz="1800" dirty="0" smtClean="0">
                <a:solidFill>
                  <a:srgbClr val="7E7E7E"/>
                </a:solidFill>
                <a:latin typeface="Calibri"/>
                <a:ea typeface="Calibri"/>
                <a:cs typeface="Calibri"/>
                <a:sym typeface="Calibri"/>
              </a:rPr>
              <a:t>impact </a:t>
            </a:r>
            <a:r>
              <a:rPr lang="en-US" sz="1800" dirty="0">
                <a:solidFill>
                  <a:srgbClr val="7E7E7E"/>
                </a:solidFill>
                <a:latin typeface="Calibri"/>
                <a:ea typeface="Calibri"/>
                <a:cs typeface="Calibri"/>
                <a:sym typeface="Calibri"/>
              </a:rPr>
              <a:t>of the piece of content is determined by the resonance it triggers.</a:t>
            </a:r>
          </a:p>
        </p:txBody>
      </p:sp>
      <p:sp>
        <p:nvSpPr>
          <p:cNvPr id="15" name="Rectangle 14">
            <a:extLst>
              <a:ext uri="{FF2B5EF4-FFF2-40B4-BE49-F238E27FC236}">
                <a16:creationId xmlns:a16="http://schemas.microsoft.com/office/drawing/2014/main" xmlns="" id="{EB7235D0-D6AD-40A0-9D01-3BABA8E940F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2663166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838200" y="365125"/>
            <a:ext cx="10366093"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smtClean="0">
                <a:solidFill>
                  <a:srgbClr val="243049"/>
                </a:solidFill>
              </a:rPr>
              <a:t>Perspective from </a:t>
            </a:r>
            <a:r>
              <a:rPr lang="en-US" sz="4400" b="1" i="0" u="none" strike="noStrike" cap="none" dirty="0" smtClean="0">
                <a:solidFill>
                  <a:srgbClr val="243049"/>
                </a:solidFill>
                <a:latin typeface="Calibri"/>
                <a:ea typeface="Calibri"/>
                <a:cs typeface="Calibri"/>
                <a:sym typeface="Calibri"/>
              </a:rPr>
              <a:t>Pierre </a:t>
            </a:r>
            <a:r>
              <a:rPr lang="en-US" sz="4400" b="1" i="0" u="none" strike="noStrike" cap="none" dirty="0" err="1" smtClean="0">
                <a:solidFill>
                  <a:srgbClr val="243049"/>
                </a:solidFill>
                <a:latin typeface="Calibri"/>
                <a:ea typeface="Calibri"/>
                <a:cs typeface="Calibri"/>
                <a:sym typeface="Calibri"/>
              </a:rPr>
              <a:t>Haski</a:t>
            </a:r>
            <a:endParaRPr lang="en-US" sz="4400" b="1" i="0" u="none" strike="noStrike" cap="none" dirty="0">
              <a:solidFill>
                <a:srgbClr val="243049"/>
              </a:solidFill>
              <a:latin typeface="Calibri"/>
              <a:ea typeface="Calibri"/>
              <a:cs typeface="Calibri"/>
              <a:sym typeface="Calibri"/>
            </a:endParaRPr>
          </a:p>
        </p:txBody>
      </p:sp>
      <p:sp>
        <p:nvSpPr>
          <p:cNvPr id="3" name="TextBox 2"/>
          <p:cNvSpPr txBox="1"/>
          <p:nvPr/>
        </p:nvSpPr>
        <p:spPr>
          <a:xfrm>
            <a:off x="838200" y="1690687"/>
            <a:ext cx="3326027" cy="830997"/>
          </a:xfrm>
          <a:prstGeom prst="rect">
            <a:avLst/>
          </a:prstGeom>
          <a:noFill/>
        </p:spPr>
        <p:txBody>
          <a:bodyPr wrap="square" rtlCol="0">
            <a:spAutoFit/>
          </a:bodyPr>
          <a:lstStyle/>
          <a:p>
            <a:pPr algn="ctr"/>
            <a:r>
              <a:rPr lang="en-US" sz="2400" b="1" dirty="0">
                <a:solidFill>
                  <a:schemeClr val="bg1">
                    <a:lumMod val="50000"/>
                  </a:schemeClr>
                </a:solidFill>
                <a:latin typeface="Calibri"/>
                <a:ea typeface="Calibri"/>
                <a:cs typeface="Calibri"/>
              </a:rPr>
              <a:t>Please </a:t>
            </a:r>
            <a:r>
              <a:rPr lang="en-US" sz="2400" b="1" dirty="0">
                <a:solidFill>
                  <a:schemeClr val="bg1">
                    <a:lumMod val="50000"/>
                  </a:schemeClr>
                </a:solidFill>
                <a:latin typeface="Calibri"/>
                <a:ea typeface="Calibri"/>
                <a:cs typeface="Calibri"/>
                <a:sym typeface="Calibri"/>
              </a:rPr>
              <a:t>click</a:t>
            </a:r>
            <a:r>
              <a:rPr lang="en-US" sz="2400" b="1" dirty="0">
                <a:solidFill>
                  <a:schemeClr val="bg1">
                    <a:lumMod val="50000"/>
                  </a:schemeClr>
                </a:solidFill>
                <a:latin typeface="Calibri"/>
                <a:ea typeface="Calibri"/>
                <a:cs typeface="Calibri"/>
              </a:rPr>
              <a:t> play to </a:t>
            </a:r>
            <a:r>
              <a:rPr lang="en-US" sz="2400" b="1" dirty="0" smtClean="0">
                <a:solidFill>
                  <a:schemeClr val="bg1">
                    <a:lumMod val="50000"/>
                  </a:schemeClr>
                </a:solidFill>
                <a:latin typeface="Calibri"/>
                <a:ea typeface="Calibri"/>
                <a:cs typeface="Calibri"/>
              </a:rPr>
              <a:t>view the interview</a:t>
            </a:r>
            <a:endParaRPr lang="en-US" sz="2400" b="1" dirty="0">
              <a:solidFill>
                <a:schemeClr val="bg1">
                  <a:lumMod val="50000"/>
                </a:schemeClr>
              </a:solidFill>
              <a:latin typeface="Calibri"/>
              <a:ea typeface="Calibri"/>
              <a:cs typeface="Calibri"/>
            </a:endParaRPr>
          </a:p>
        </p:txBody>
      </p:sp>
      <p:sp>
        <p:nvSpPr>
          <p:cNvPr id="2" name="Rectangle 1">
            <a:extLst>
              <a:ext uri="{FF2B5EF4-FFF2-40B4-BE49-F238E27FC236}">
                <a16:creationId xmlns:a16="http://schemas.microsoft.com/office/drawing/2014/main" xmlns="" id="{C7AA2CF7-BCB6-49FA-888A-C9F99FDF6B85}"/>
              </a:ext>
            </a:extLst>
          </p:cNvPr>
          <p:cNvSpPr/>
          <p:nvPr/>
        </p:nvSpPr>
        <p:spPr>
          <a:xfrm>
            <a:off x="1051001" y="2710904"/>
            <a:ext cx="2900423" cy="830997"/>
          </a:xfrm>
          <a:prstGeom prst="rect">
            <a:avLst/>
          </a:prstGeom>
        </p:spPr>
        <p:txBody>
          <a:bodyPr wrap="square">
            <a:spAutoFit/>
          </a:bodyPr>
          <a:lstStyle/>
          <a:p>
            <a:pPr algn="ctr"/>
            <a:r>
              <a:rPr lang="en-US" sz="1600" dirty="0" smtClean="0">
                <a:latin typeface="Calibri" panose="020F0502020204030204" pitchFamily="34" charset="0"/>
              </a:rPr>
              <a:t>Please click below to see the video</a:t>
            </a:r>
            <a:endParaRPr lang="en-US" sz="1600" dirty="0">
              <a:latin typeface="Calibri" panose="020F0502020204030204" pitchFamily="34" charset="0"/>
            </a:endParaRPr>
          </a:p>
          <a:p>
            <a:pPr algn="ctr"/>
            <a:r>
              <a:rPr lang="en-US" sz="1600" dirty="0">
                <a:latin typeface="Calibri" panose="020F0502020204030204" pitchFamily="34" charset="0"/>
                <a:hlinkClick r:id="rId3"/>
              </a:rPr>
              <a:t>https://youtu.be/cVk7gu97DtY</a:t>
            </a:r>
            <a:endParaRPr lang="en-US" sz="1600" dirty="0">
              <a:latin typeface="Calibri" panose="020F0502020204030204" pitchFamily="34" charset="0"/>
            </a:endParaRPr>
          </a:p>
        </p:txBody>
      </p:sp>
      <p:sp>
        <p:nvSpPr>
          <p:cNvPr id="5" name="Rectangle 4"/>
          <p:cNvSpPr/>
          <p:nvPr/>
        </p:nvSpPr>
        <p:spPr>
          <a:xfrm>
            <a:off x="838199" y="3847246"/>
            <a:ext cx="3326027" cy="2677656"/>
          </a:xfrm>
          <a:prstGeom prst="rect">
            <a:avLst/>
          </a:prstGeom>
        </p:spPr>
        <p:txBody>
          <a:bodyPr wrap="square">
            <a:spAutoFit/>
          </a:bodyPr>
          <a:lstStyle/>
          <a:p>
            <a:r>
              <a:rPr lang="en-US" dirty="0">
                <a:latin typeface="Calibri" panose="020F0502020204030204" pitchFamily="34" charset="0"/>
              </a:rPr>
              <a:t>Pierre </a:t>
            </a:r>
            <a:r>
              <a:rPr lang="en-US" dirty="0" err="1">
                <a:latin typeface="Calibri" panose="020F0502020204030204" pitchFamily="34" charset="0"/>
              </a:rPr>
              <a:t>Haski</a:t>
            </a:r>
            <a:r>
              <a:rPr lang="en-US" dirty="0">
                <a:latin typeface="Calibri" panose="020F0502020204030204" pitchFamily="34" charset="0"/>
              </a:rPr>
              <a:t> is a long-time journalist with </a:t>
            </a:r>
            <a:r>
              <a:rPr lang="en-US" dirty="0" err="1">
                <a:latin typeface="Calibri" panose="020F0502020204030204" pitchFamily="34" charset="0"/>
              </a:rPr>
              <a:t>Agence</a:t>
            </a:r>
            <a:r>
              <a:rPr lang="en-US" dirty="0">
                <a:latin typeface="Calibri" panose="020F0502020204030204" pitchFamily="34" charset="0"/>
              </a:rPr>
              <a:t> France-</a:t>
            </a:r>
            <a:r>
              <a:rPr lang="en-US" dirty="0" err="1">
                <a:latin typeface="Calibri" panose="020F0502020204030204" pitchFamily="34" charset="0"/>
              </a:rPr>
              <a:t>Presse</a:t>
            </a:r>
            <a:r>
              <a:rPr lang="en-US" dirty="0">
                <a:latin typeface="Calibri" panose="020F0502020204030204" pitchFamily="34" charset="0"/>
              </a:rPr>
              <a:t> and </a:t>
            </a:r>
            <a:r>
              <a:rPr lang="en-US" dirty="0" err="1">
                <a:latin typeface="Calibri" panose="020F0502020204030204" pitchFamily="34" charset="0"/>
              </a:rPr>
              <a:t>Libération</a:t>
            </a:r>
            <a:r>
              <a:rPr lang="en-US" dirty="0">
                <a:latin typeface="Calibri" panose="020F0502020204030204" pitchFamily="34" charset="0"/>
              </a:rPr>
              <a:t>, and a foreign correspondent in Johannesburg, Jerusalem and Beijing, Pierre </a:t>
            </a:r>
            <a:r>
              <a:rPr lang="en-US" dirty="0" err="1">
                <a:latin typeface="Calibri" panose="020F0502020204030204" pitchFamily="34" charset="0"/>
              </a:rPr>
              <a:t>Haski</a:t>
            </a:r>
            <a:r>
              <a:rPr lang="en-US" dirty="0">
                <a:latin typeface="Calibri" panose="020F0502020204030204" pitchFamily="34" charset="0"/>
              </a:rPr>
              <a:t> is the co-founder of the French news-website Rue89.com, currently a columnist with the magazine </a:t>
            </a:r>
            <a:r>
              <a:rPr lang="en-US" dirty="0" err="1">
                <a:latin typeface="Calibri" panose="020F0502020204030204" pitchFamily="34" charset="0"/>
              </a:rPr>
              <a:t>L'Obs</a:t>
            </a:r>
            <a:r>
              <a:rPr lang="en-US" dirty="0">
                <a:latin typeface="Calibri" panose="020F0502020204030204" pitchFamily="34" charset="0"/>
              </a:rPr>
              <a:t>. He is the author of several books, his latest, an essay on France : "Le droit au </a:t>
            </a:r>
            <a:r>
              <a:rPr lang="en-US" dirty="0" err="1">
                <a:latin typeface="Calibri" panose="020F0502020204030204" pitchFamily="34" charset="0"/>
              </a:rPr>
              <a:t>bonheur</a:t>
            </a:r>
            <a:r>
              <a:rPr lang="en-US" dirty="0">
                <a:latin typeface="Calibri" panose="020F0502020204030204" pitchFamily="34" charset="0"/>
              </a:rPr>
              <a:t> - la France à </a:t>
            </a:r>
            <a:r>
              <a:rPr lang="en-US" dirty="0" err="1">
                <a:latin typeface="Calibri" panose="020F0502020204030204" pitchFamily="34" charset="0"/>
              </a:rPr>
              <a:t>l'épreuve</a:t>
            </a:r>
            <a:r>
              <a:rPr lang="en-US" dirty="0">
                <a:latin typeface="Calibri" panose="020F0502020204030204" pitchFamily="34" charset="0"/>
              </a:rPr>
              <a:t> du monde" (Stock, 2017</a:t>
            </a:r>
            <a:r>
              <a:rPr lang="en-US" dirty="0" smtClean="0">
                <a:latin typeface="Calibri" panose="020F0502020204030204" pitchFamily="34" charset="0"/>
              </a:rPr>
              <a:t>). Recently, Pierre was elected as the President of Reporters without Borders. </a:t>
            </a:r>
            <a:endParaRPr lang="en-US" dirty="0">
              <a:latin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9087" y="1690687"/>
            <a:ext cx="7505700" cy="41529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6600" b="1" dirty="0" smtClean="0">
                <a:solidFill>
                  <a:srgbClr val="ED2E52"/>
                </a:solidFill>
              </a:rPr>
              <a:t>POSTING BEHAVIOUR</a:t>
            </a:r>
            <a:br>
              <a:rPr lang="en-US" sz="6600" b="1" dirty="0" smtClean="0">
                <a:solidFill>
                  <a:srgbClr val="ED2E52"/>
                </a:solidFill>
              </a:rPr>
            </a:br>
            <a:endParaRPr lang="en-US" sz="6600" b="1" dirty="0"/>
          </a:p>
        </p:txBody>
      </p:sp>
      <p:sp>
        <p:nvSpPr>
          <p:cNvPr id="4" name="Rectangle 3">
            <a:extLst>
              <a:ext uri="{FF2B5EF4-FFF2-40B4-BE49-F238E27FC236}">
                <a16:creationId xmlns:a16="http://schemas.microsoft.com/office/drawing/2014/main" xmlns="" id="{964E25EC-60D4-4811-9121-08F59C57603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smtClean="0">
                <a:solidFill>
                  <a:srgbClr val="243049"/>
                </a:solidFill>
                <a:latin typeface="Calibri"/>
                <a:ea typeface="Calibri"/>
                <a:cs typeface="Calibri"/>
                <a:sym typeface="Calibri"/>
              </a:rPr>
              <a:t>TYPES OF POSTS</a:t>
            </a:r>
            <a:endParaRPr lang="en-US" sz="4400" b="1" i="0" u="none" strike="noStrike" cap="none" dirty="0">
              <a:solidFill>
                <a:srgbClr val="243049"/>
              </a:solidFill>
              <a:latin typeface="Calibri"/>
              <a:ea typeface="Calibri"/>
              <a:cs typeface="Calibri"/>
              <a:sym typeface="Calibri"/>
            </a:endParaRPr>
          </a:p>
        </p:txBody>
      </p:sp>
      <p:sp>
        <p:nvSpPr>
          <p:cNvPr id="478" name="Shape 478"/>
          <p:cNvSpPr txBox="1">
            <a:spLocks noGrp="1"/>
          </p:cNvSpPr>
          <p:nvPr>
            <p:ph type="body" idx="1"/>
          </p:nvPr>
        </p:nvSpPr>
        <p:spPr>
          <a:xfrm>
            <a:off x="838200" y="2458885"/>
            <a:ext cx="3384900" cy="407343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REPEAT</a:t>
            </a:r>
          </a:p>
          <a:p>
            <a:pPr marL="151130" marR="0" lvl="0" indent="-151130" algn="l" rtl="0">
              <a:lnSpc>
                <a:spcPct val="70000"/>
              </a:lnSpc>
              <a:spcBef>
                <a:spcPts val="1000"/>
              </a:spcBef>
              <a:spcAft>
                <a:spcPts val="0"/>
              </a:spcAft>
              <a:buClr>
                <a:schemeClr val="dk1"/>
              </a:buClr>
              <a:buSzPct val="170000"/>
              <a:buFont typeface="Arial"/>
              <a:buNone/>
            </a:pPr>
            <a:endParaRPr sz="1400" b="0" i="0" u="none" strike="noStrike" cap="none" dirty="0">
              <a:solidFill>
                <a:srgbClr val="7E7E7E"/>
              </a:solidFill>
              <a:latin typeface="Calibri"/>
              <a:ea typeface="Calibri"/>
              <a:cs typeface="Calibri"/>
              <a:sym typeface="Calibri"/>
            </a:endParaRPr>
          </a:p>
          <a:p>
            <a:pPr marL="228600" marR="0" lvl="0" indent="-166370" algn="l" rtl="0">
              <a:lnSpc>
                <a:spcPct val="100000"/>
              </a:lnSpc>
              <a:spcBef>
                <a:spcPts val="600"/>
              </a:spcBef>
              <a:spcAft>
                <a:spcPts val="0"/>
              </a:spcAft>
              <a:buClr>
                <a:schemeClr val="dk1"/>
              </a:buClr>
              <a:buSzPct val="100000"/>
              <a:buFont typeface="Arial"/>
              <a:buChar char="•"/>
            </a:pPr>
            <a:r>
              <a:rPr lang="en-US" sz="1400" dirty="0">
                <a:solidFill>
                  <a:srgbClr val="7E7E7E"/>
                </a:solidFill>
              </a:rPr>
              <a:t>P</a:t>
            </a:r>
            <a:r>
              <a:rPr lang="en-US" sz="1400" b="0" i="0" u="none" strike="noStrike" cap="none" dirty="0">
                <a:solidFill>
                  <a:srgbClr val="7E7E7E"/>
                </a:solidFill>
                <a:latin typeface="Calibri"/>
                <a:ea typeface="Calibri"/>
                <a:cs typeface="Calibri"/>
                <a:sym typeface="Calibri"/>
              </a:rPr>
              <a:t>osts contain</a:t>
            </a:r>
            <a:r>
              <a:rPr lang="en-US" sz="1400" dirty="0">
                <a:solidFill>
                  <a:srgbClr val="7E7E7E"/>
                </a:solidFill>
              </a:rPr>
              <a:t> </a:t>
            </a:r>
            <a:r>
              <a:rPr lang="en-US" sz="1400" b="0" i="0" u="none" strike="noStrike" cap="none" dirty="0">
                <a:solidFill>
                  <a:srgbClr val="7E7E7E"/>
                </a:solidFill>
                <a:latin typeface="Calibri"/>
                <a:ea typeface="Calibri"/>
                <a:cs typeface="Calibri"/>
                <a:sym typeface="Calibri"/>
              </a:rPr>
              <a:t>only </a:t>
            </a:r>
            <a:r>
              <a:rPr lang="en-US" sz="1400" dirty="0">
                <a:solidFill>
                  <a:srgbClr val="7E7E7E"/>
                </a:solidFill>
              </a:rPr>
              <a:t>the title of an article with a</a:t>
            </a:r>
            <a:r>
              <a:rPr lang="en-US" sz="1400" b="0" i="0" u="none" strike="noStrike" cap="none" dirty="0">
                <a:solidFill>
                  <a:srgbClr val="7E7E7E"/>
                </a:solidFill>
                <a:latin typeface="Calibri"/>
                <a:ea typeface="Calibri"/>
                <a:cs typeface="Calibri"/>
                <a:sym typeface="Calibri"/>
              </a:rPr>
              <a:t> link</a:t>
            </a:r>
            <a:r>
              <a:rPr lang="en-US" sz="1400" dirty="0">
                <a:solidFill>
                  <a:srgbClr val="7E7E7E"/>
                </a:solidFill>
              </a:rPr>
              <a:t> published to </a:t>
            </a:r>
            <a:r>
              <a:rPr lang="en-US" sz="1400" dirty="0" smtClean="0">
                <a:solidFill>
                  <a:srgbClr val="7E7E7E"/>
                </a:solidFill>
              </a:rPr>
              <a:t>a user’s </a:t>
            </a:r>
            <a:r>
              <a:rPr lang="en-US" sz="1400" dirty="0">
                <a:solidFill>
                  <a:srgbClr val="7E7E7E"/>
                </a:solidFill>
              </a:rPr>
              <a:t>profile pages or personal streams. </a:t>
            </a:r>
          </a:p>
          <a:p>
            <a:pPr marL="228600" marR="0" lvl="0" indent="-166370" algn="l" rtl="0">
              <a:lnSpc>
                <a:spcPct val="100000"/>
              </a:lnSpc>
              <a:spcBef>
                <a:spcPts val="600"/>
              </a:spcBef>
              <a:spcAft>
                <a:spcPts val="0"/>
              </a:spcAft>
              <a:buClr>
                <a:schemeClr val="dk1"/>
              </a:buClr>
              <a:buSzPct val="100000"/>
              <a:buFont typeface="Arial"/>
              <a:buChar char="•"/>
            </a:pPr>
            <a:r>
              <a:rPr lang="en-US" sz="1400" dirty="0">
                <a:solidFill>
                  <a:srgbClr val="7E7E7E"/>
                </a:solidFill>
              </a:rPr>
              <a:t>The sharing delivers the content to </a:t>
            </a:r>
            <a:r>
              <a:rPr lang="en-US" sz="1400" dirty="0" smtClean="0">
                <a:solidFill>
                  <a:srgbClr val="7E7E7E"/>
                </a:solidFill>
              </a:rPr>
              <a:t>a</a:t>
            </a:r>
            <a:r>
              <a:rPr lang="en-US" sz="1400" b="0" i="0" u="none" strike="noStrike" cap="none" dirty="0" smtClean="0">
                <a:solidFill>
                  <a:srgbClr val="7E7E7E"/>
                </a:solidFill>
                <a:latin typeface="Calibri"/>
                <a:ea typeface="Calibri"/>
                <a:cs typeface="Calibri"/>
                <a:sym typeface="Calibri"/>
              </a:rPr>
              <a:t> user’</a:t>
            </a:r>
            <a:r>
              <a:rPr lang="en-US" sz="1400" dirty="0" smtClean="0">
                <a:solidFill>
                  <a:srgbClr val="7E7E7E"/>
                </a:solidFill>
              </a:rPr>
              <a:t>s </a:t>
            </a:r>
            <a:r>
              <a:rPr lang="en-US" sz="1400" b="0" i="0" u="none" strike="noStrike" cap="none" dirty="0">
                <a:solidFill>
                  <a:srgbClr val="7E7E7E"/>
                </a:solidFill>
                <a:latin typeface="Calibri"/>
                <a:ea typeface="Calibri"/>
                <a:cs typeface="Calibri"/>
                <a:sym typeface="Calibri"/>
              </a:rPr>
              <a:t>followers</a:t>
            </a:r>
            <a:r>
              <a:rPr lang="en-US" sz="1400" dirty="0">
                <a:solidFill>
                  <a:srgbClr val="7E7E7E"/>
                </a:solidFill>
              </a:rPr>
              <a:t> or </a:t>
            </a:r>
            <a:r>
              <a:rPr lang="en-US" sz="1400" b="0" i="0" u="none" strike="noStrike" cap="none" dirty="0">
                <a:solidFill>
                  <a:srgbClr val="7E7E7E"/>
                </a:solidFill>
                <a:latin typeface="Calibri"/>
                <a:ea typeface="Calibri"/>
                <a:cs typeface="Calibri"/>
                <a:sym typeface="Calibri"/>
              </a:rPr>
              <a:t>friends</a:t>
            </a:r>
            <a:r>
              <a:rPr lang="en-US" sz="1400" dirty="0">
                <a:solidFill>
                  <a:srgbClr val="7E7E7E"/>
                </a:solidFill>
              </a:rPr>
              <a:t>, amplifying the reach of the content.   </a:t>
            </a:r>
          </a:p>
          <a:p>
            <a:pPr marL="228600" marR="0" lvl="0" indent="-166370" algn="l" rtl="0">
              <a:lnSpc>
                <a:spcPct val="100000"/>
              </a:lnSpc>
              <a:spcBef>
                <a:spcPts val="600"/>
              </a:spcBef>
              <a:buClr>
                <a:schemeClr val="dk1"/>
              </a:buClr>
              <a:buSzPct val="100000"/>
              <a:buFont typeface="Arial"/>
              <a:buChar char="•"/>
            </a:pPr>
            <a:r>
              <a:rPr lang="en-US" sz="1400" dirty="0">
                <a:solidFill>
                  <a:srgbClr val="7E7E7E"/>
                </a:solidFill>
              </a:rPr>
              <a:t>Posting content without commentary implies the user wants others to read the article. This recommendation conveys an identification with the content or its implications.    </a:t>
            </a:r>
          </a:p>
          <a:p>
            <a:pPr marL="228600" marR="0" lvl="0" indent="-166370" algn="l" rtl="0">
              <a:lnSpc>
                <a:spcPct val="100000"/>
              </a:lnSpc>
              <a:spcBef>
                <a:spcPts val="600"/>
              </a:spcBef>
              <a:buClr>
                <a:schemeClr val="dk1"/>
              </a:buClr>
              <a:buSzPct val="100000"/>
              <a:buFont typeface="Arial"/>
              <a:buChar char="•"/>
            </a:pPr>
            <a:r>
              <a:rPr lang="en-US" sz="1400" dirty="0">
                <a:solidFill>
                  <a:srgbClr val="7E7E7E"/>
                </a:solidFill>
              </a:rPr>
              <a:t>Repeat sharing can also be understood as an affirmation of community membership. </a:t>
            </a:r>
          </a:p>
        </p:txBody>
      </p:sp>
      <p:sp>
        <p:nvSpPr>
          <p:cNvPr id="479" name="Shape 479"/>
          <p:cNvSpPr txBox="1">
            <a:spLocks noGrp="1"/>
          </p:cNvSpPr>
          <p:nvPr>
            <p:ph type="body" idx="2"/>
          </p:nvPr>
        </p:nvSpPr>
        <p:spPr>
          <a:xfrm>
            <a:off x="4411578" y="2467742"/>
            <a:ext cx="3368700" cy="407343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MISSION</a:t>
            </a:r>
          </a:p>
          <a:p>
            <a:pPr marL="228600" marR="0" lvl="0" indent="-228600" algn="l" rtl="0">
              <a:lnSpc>
                <a:spcPct val="70000"/>
              </a:lnSpc>
              <a:spcBef>
                <a:spcPts val="1000"/>
              </a:spcBef>
              <a:spcAft>
                <a:spcPts val="0"/>
              </a:spcAft>
              <a:buClr>
                <a:schemeClr val="dk1"/>
              </a:buClr>
              <a:buSzPct val="170000"/>
              <a:buFont typeface="Arial"/>
              <a:buNone/>
            </a:pPr>
            <a:endParaRPr sz="1400" b="0" i="0" u="none" strike="noStrike" cap="none" dirty="0">
              <a:solidFill>
                <a:srgbClr val="7E7E7E"/>
              </a:solidFill>
              <a:latin typeface="Calibri"/>
              <a:ea typeface="Calibri"/>
              <a:cs typeface="Calibri"/>
              <a:sym typeface="Calibri"/>
            </a:endParaRPr>
          </a:p>
          <a:p>
            <a:pPr indent="-166370">
              <a:lnSpc>
                <a:spcPct val="100000"/>
              </a:lnSpc>
              <a:spcBef>
                <a:spcPts val="600"/>
              </a:spcBef>
            </a:pPr>
            <a:r>
              <a:rPr lang="en-US" sz="1400" dirty="0">
                <a:solidFill>
                  <a:srgbClr val="7E7E7E"/>
                </a:solidFill>
              </a:rPr>
              <a:t>Posts are made up of a personal expression along the shared link to </a:t>
            </a:r>
            <a:r>
              <a:rPr lang="en-US" sz="1400" dirty="0" smtClean="0">
                <a:solidFill>
                  <a:srgbClr val="7E7E7E"/>
                </a:solidFill>
              </a:rPr>
              <a:t>a user’s </a:t>
            </a:r>
            <a:r>
              <a:rPr lang="en-US" sz="1400" dirty="0">
                <a:solidFill>
                  <a:srgbClr val="7E7E7E"/>
                </a:solidFill>
              </a:rPr>
              <a:t>profile pages or personal streams. </a:t>
            </a:r>
          </a:p>
          <a:p>
            <a:pPr indent="-166370">
              <a:lnSpc>
                <a:spcPct val="100000"/>
              </a:lnSpc>
              <a:spcBef>
                <a:spcPts val="600"/>
              </a:spcBef>
            </a:pPr>
            <a:r>
              <a:rPr lang="en-US" sz="1400" dirty="0">
                <a:solidFill>
                  <a:srgbClr val="7E7E7E"/>
                </a:solidFill>
              </a:rPr>
              <a:t>Purposefully created posts frame the information and steer impact towards the author’s objectives. </a:t>
            </a:r>
          </a:p>
          <a:p>
            <a:pPr indent="-166370">
              <a:lnSpc>
                <a:spcPct val="100000"/>
              </a:lnSpc>
              <a:spcBef>
                <a:spcPts val="600"/>
              </a:spcBef>
            </a:pPr>
            <a:r>
              <a:rPr lang="en-US" sz="1400" dirty="0">
                <a:solidFill>
                  <a:srgbClr val="7E7E7E"/>
                </a:solidFill>
              </a:rPr>
              <a:t>The user situates him/herself as part of the political debate, assuming a facilitating role in the dispersion of information. </a:t>
            </a:r>
          </a:p>
          <a:p>
            <a:pPr indent="-166370">
              <a:lnSpc>
                <a:spcPct val="100000"/>
              </a:lnSpc>
              <a:spcBef>
                <a:spcPts val="600"/>
              </a:spcBef>
            </a:pPr>
            <a:r>
              <a:rPr lang="en-US" sz="1400" dirty="0">
                <a:solidFill>
                  <a:srgbClr val="7E7E7E"/>
                </a:solidFill>
              </a:rPr>
              <a:t>Mission-type sharing provides a communicative opening as it is intended to involve others in their community discourse. </a:t>
            </a:r>
          </a:p>
        </p:txBody>
      </p:sp>
      <p:sp>
        <p:nvSpPr>
          <p:cNvPr id="480" name="Shape 480"/>
          <p:cNvSpPr txBox="1"/>
          <p:nvPr/>
        </p:nvSpPr>
        <p:spPr>
          <a:xfrm>
            <a:off x="7968915" y="1930734"/>
            <a:ext cx="3368842"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Font typeface="Arial"/>
              <a:buNone/>
            </a:pPr>
            <a:endParaRPr sz="2800">
              <a:solidFill>
                <a:schemeClr val="dk1"/>
              </a:solidFill>
              <a:latin typeface="Calibri"/>
              <a:ea typeface="Calibri"/>
              <a:cs typeface="Calibri"/>
              <a:sym typeface="Calibri"/>
            </a:endParaRPr>
          </a:p>
        </p:txBody>
      </p:sp>
      <p:sp>
        <p:nvSpPr>
          <p:cNvPr id="481" name="Shape 481"/>
          <p:cNvSpPr txBox="1"/>
          <p:nvPr/>
        </p:nvSpPr>
        <p:spPr>
          <a:xfrm>
            <a:off x="8157410" y="2448560"/>
            <a:ext cx="3368842" cy="4073559"/>
          </a:xfrm>
          <a:prstGeom prst="rect">
            <a:avLst/>
          </a:prstGeom>
          <a:noFill/>
          <a:ln>
            <a:noFill/>
          </a:ln>
        </p:spPr>
        <p:txBody>
          <a:bodyPr lIns="91425" tIns="45700" rIns="91425" bIns="45700" anchor="t" anchorCtr="0">
            <a:noAutofit/>
          </a:bodyPr>
          <a:lstStyle/>
          <a:p>
            <a:pPr marR="0" lvl="0" algn="l" rtl="0">
              <a:lnSpc>
                <a:spcPct val="90000"/>
              </a:lnSpc>
              <a:spcBef>
                <a:spcPts val="0"/>
              </a:spcBef>
              <a:buNone/>
            </a:pPr>
            <a:r>
              <a:rPr lang="en-US" sz="1600" b="1" dirty="0">
                <a:solidFill>
                  <a:srgbClr val="A22C44"/>
                </a:solidFill>
                <a:latin typeface="Calibri"/>
                <a:ea typeface="Calibri"/>
                <a:cs typeface="Calibri"/>
                <a:sym typeface="Calibri"/>
              </a:rPr>
              <a:t>PROVOKE</a:t>
            </a:r>
          </a:p>
          <a:p>
            <a:pPr marR="0" lvl="0" algn="l" rtl="0">
              <a:lnSpc>
                <a:spcPct val="90000"/>
              </a:lnSpc>
              <a:spcBef>
                <a:spcPts val="0"/>
              </a:spcBef>
              <a:buNone/>
            </a:pPr>
            <a:endParaRPr dirty="0">
              <a:solidFill>
                <a:srgbClr val="7E7E7E"/>
              </a:solidFill>
              <a:latin typeface="Calibri"/>
              <a:ea typeface="Calibri"/>
              <a:cs typeface="Calibri"/>
              <a:sym typeface="Calibri"/>
            </a:endParaRPr>
          </a:p>
          <a:p>
            <a:pPr marL="228600" lvl="0" indent="-166370">
              <a:spcBef>
                <a:spcPts val="600"/>
              </a:spcBef>
              <a:buClr>
                <a:schemeClr val="dk1"/>
              </a:buClr>
              <a:buSzPct val="100000"/>
              <a:buFont typeface="Arial"/>
              <a:buChar char="•"/>
            </a:pPr>
            <a:r>
              <a:rPr lang="en-US" dirty="0">
                <a:solidFill>
                  <a:srgbClr val="7E7E7E"/>
                </a:solidFill>
                <a:latin typeface="Calibri"/>
                <a:sym typeface="Calibri"/>
              </a:rPr>
              <a:t>Posts combine a shared link with a customized message intended to incite audiences of contrarian views. </a:t>
            </a:r>
          </a:p>
          <a:p>
            <a:pPr marL="228600" lvl="0" indent="-166370">
              <a:spcBef>
                <a:spcPts val="600"/>
              </a:spcBef>
              <a:buClr>
                <a:schemeClr val="dk1"/>
              </a:buClr>
              <a:buSzPct val="100000"/>
              <a:buFont typeface="Arial"/>
              <a:buChar char="•"/>
            </a:pPr>
            <a:r>
              <a:rPr lang="en-US" dirty="0">
                <a:solidFill>
                  <a:srgbClr val="7E7E7E"/>
                </a:solidFill>
                <a:latin typeface="Calibri"/>
                <a:sym typeface="Calibri"/>
              </a:rPr>
              <a:t>Posts are tactically crafted and placed to maximize the chance the message confuses, </a:t>
            </a:r>
            <a:r>
              <a:rPr lang="en-US" dirty="0" smtClean="0">
                <a:solidFill>
                  <a:srgbClr val="7E7E7E"/>
                </a:solidFill>
                <a:latin typeface="Calibri"/>
                <a:sym typeface="Calibri"/>
              </a:rPr>
              <a:t>insults, </a:t>
            </a:r>
            <a:r>
              <a:rPr lang="en-US" dirty="0">
                <a:solidFill>
                  <a:srgbClr val="7E7E7E"/>
                </a:solidFill>
                <a:latin typeface="Calibri"/>
                <a:sym typeface="Calibri"/>
              </a:rPr>
              <a:t>and slanders the author’s political or cultural opponents.   </a:t>
            </a:r>
          </a:p>
          <a:p>
            <a:pPr marL="228600" lvl="0" indent="-166370">
              <a:spcBef>
                <a:spcPts val="600"/>
              </a:spcBef>
              <a:buClr>
                <a:schemeClr val="dk1"/>
              </a:buClr>
              <a:buSzPct val="100000"/>
              <a:buFont typeface="Arial"/>
              <a:buChar char="•"/>
            </a:pPr>
            <a:r>
              <a:rPr lang="en-US" dirty="0">
                <a:solidFill>
                  <a:srgbClr val="7E7E7E"/>
                </a:solidFill>
                <a:latin typeface="Calibri"/>
                <a:sym typeface="Calibri"/>
              </a:rPr>
              <a:t>Users act along ideological dichotomies when engaging hostile audiences. Enemies are the projections of fears of an homogenous other.  </a:t>
            </a:r>
          </a:p>
          <a:p>
            <a:pPr marL="228600" lvl="0" indent="-166370">
              <a:spcBef>
                <a:spcPts val="600"/>
              </a:spcBef>
              <a:buClr>
                <a:schemeClr val="dk1"/>
              </a:buClr>
              <a:buSzPct val="100000"/>
              <a:buFont typeface="Arial"/>
              <a:buChar char="•"/>
            </a:pPr>
            <a:r>
              <a:rPr lang="en-US" dirty="0" smtClean="0">
                <a:solidFill>
                  <a:srgbClr val="7E7E7E"/>
                </a:solidFill>
                <a:latin typeface="Calibri"/>
                <a:sym typeface="Calibri"/>
              </a:rPr>
              <a:t>“Provoke” posting </a:t>
            </a:r>
            <a:r>
              <a:rPr lang="en-US" dirty="0">
                <a:solidFill>
                  <a:srgbClr val="7E7E7E"/>
                </a:solidFill>
                <a:latin typeface="Calibri"/>
                <a:sym typeface="Calibri"/>
              </a:rPr>
              <a:t>is an emotionally asymmetric </a:t>
            </a:r>
            <a:r>
              <a:rPr lang="en-US" dirty="0" smtClean="0">
                <a:solidFill>
                  <a:srgbClr val="7E7E7E"/>
                </a:solidFill>
                <a:latin typeface="Calibri"/>
                <a:sym typeface="Calibri"/>
              </a:rPr>
              <a:t>behaviour</a:t>
            </a:r>
            <a:r>
              <a:rPr lang="en-US" dirty="0">
                <a:solidFill>
                  <a:srgbClr val="7E7E7E"/>
                </a:solidFill>
                <a:latin typeface="Calibri"/>
                <a:sym typeface="Calibri"/>
              </a:rPr>
              <a:t>, where self-affirmation is obtained by negating others.</a:t>
            </a:r>
          </a:p>
        </p:txBody>
      </p:sp>
      <p:graphicFrame>
        <p:nvGraphicFramePr>
          <p:cNvPr id="8" name="Shape 544"/>
          <p:cNvGraphicFramePr/>
          <p:nvPr>
            <p:extLst>
              <p:ext uri="{D42A27DB-BD31-4B8C-83A1-F6EECF244321}">
                <p14:modId xmlns:p14="http://schemas.microsoft.com/office/powerpoint/2010/main" val="764372521"/>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Post </a:t>
                      </a:r>
                      <a:r>
                        <a:rPr lang="en-US" sz="1200" u="none" strike="noStrike" cap="none" dirty="0">
                          <a:hlinkClick r:id="rId3" action="ppaction://hlinksldjump"/>
                        </a:rPr>
                        <a:t>– </a:t>
                      </a:r>
                      <a:r>
                        <a:rPr lang="en-US" sz="1200" dirty="0">
                          <a:hlinkClick r:id="rId3"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Post </a:t>
                      </a:r>
                      <a:r>
                        <a:rPr lang="en-US" sz="1200" u="none" strike="noStrike" cap="none" dirty="0">
                          <a:hlinkClick r:id="rId4" action="ppaction://hlinksldjump"/>
                        </a:rPr>
                        <a:t>– </a:t>
                      </a:r>
                      <a:r>
                        <a:rPr lang="en-US" sz="1200" dirty="0">
                          <a:hlinkClick r:id="rId4"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Post </a:t>
                      </a:r>
                      <a:r>
                        <a:rPr lang="en-US" sz="1200" u="none" strike="noStrike" cap="none" dirty="0">
                          <a:hlinkClick r:id="rId5" action="ppaction://hlinksldjump"/>
                        </a:rPr>
                        <a:t>– </a:t>
                      </a:r>
                      <a:r>
                        <a:rPr lang="en-US" sz="1200" dirty="0">
                          <a:hlinkClick r:id="rId5"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7" name="Picture 6">
            <a:extLst>
              <a:ext uri="{FF2B5EF4-FFF2-40B4-BE49-F238E27FC236}">
                <a16:creationId xmlns:a16="http://schemas.microsoft.com/office/drawing/2014/main" xmlns="" id="{4B13865D-C2FB-4841-B381-538C72975D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1234" y="1410598"/>
            <a:ext cx="2049397" cy="1365731"/>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75663" y="1401643"/>
            <a:ext cx="1626316" cy="1355263"/>
          </a:xfrm>
          <a:prstGeom prst="rect">
            <a:avLst/>
          </a:prstGeom>
        </p:spPr>
      </p:pic>
      <p:cxnSp>
        <p:nvCxnSpPr>
          <p:cNvPr id="4" name="Straight Connector 3"/>
          <p:cNvCxnSpPr/>
          <p:nvPr/>
        </p:nvCxnSpPr>
        <p:spPr>
          <a:xfrm flipH="1">
            <a:off x="938463" y="2755754"/>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21578" y="2776329"/>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95800" y="2752266"/>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89900" y="1401643"/>
            <a:ext cx="1871778" cy="1326559"/>
          </a:xfrm>
          <a:prstGeom prst="rect">
            <a:avLst/>
          </a:prstGeom>
        </p:spPr>
      </p:pic>
      <p:sp>
        <p:nvSpPr>
          <p:cNvPr id="17" name="Rectangle 16">
            <a:extLst>
              <a:ext uri="{FF2B5EF4-FFF2-40B4-BE49-F238E27FC236}">
                <a16:creationId xmlns:a16="http://schemas.microsoft.com/office/drawing/2014/main" xmlns="" id="{13DE2A24-8B10-45AE-A3DE-43B5F2EF9524}"/>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b="1" dirty="0" smtClean="0">
                <a:solidFill>
                  <a:srgbClr val="243049"/>
                </a:solidFill>
              </a:rPr>
              <a:t>The Repeat behaviour</a:t>
            </a:r>
            <a:br>
              <a:rPr lang="en-US" b="1" dirty="0" smtClean="0">
                <a:solidFill>
                  <a:srgbClr val="243049"/>
                </a:solidFill>
              </a:rPr>
            </a:br>
            <a:r>
              <a:rPr lang="en-US" b="1" dirty="0" smtClean="0">
                <a:solidFill>
                  <a:srgbClr val="243049"/>
                </a:solidFill>
              </a:rPr>
              <a:t>is the most common</a:t>
            </a:r>
            <a:endParaRPr lang="en-US" b="1" dirty="0">
              <a:solidFill>
                <a:srgbClr val="243049"/>
              </a:solidFill>
            </a:endParaRPr>
          </a:p>
        </p:txBody>
      </p:sp>
      <p:sp>
        <p:nvSpPr>
          <p:cNvPr id="488" name="Shape 488"/>
          <p:cNvSpPr txBox="1">
            <a:spLocks noGrp="1"/>
          </p:cNvSpPr>
          <p:nvPr>
            <p:ph type="body" idx="1"/>
          </p:nvPr>
        </p:nvSpPr>
        <p:spPr>
          <a:xfrm>
            <a:off x="838199" y="2430095"/>
            <a:ext cx="4732867" cy="4010866"/>
          </a:xfrm>
          <a:prstGeom prst="rect">
            <a:avLst/>
          </a:prstGeom>
          <a:noFill/>
          <a:ln>
            <a:noFill/>
          </a:ln>
        </p:spPr>
        <p:txBody>
          <a:bodyPr lIns="91425" tIns="45700" rIns="91425" bIns="45700" anchor="t" anchorCtr="0">
            <a:noAutofit/>
          </a:bodyPr>
          <a:lstStyle/>
          <a:p>
            <a:pPr marL="228600" marR="0" lvl="0" indent="-165600" algn="l" rtl="0">
              <a:lnSpc>
                <a:spcPct val="100000"/>
              </a:lnSpc>
              <a:spcBef>
                <a:spcPts val="600"/>
              </a:spcBef>
              <a:spcAft>
                <a:spcPts val="0"/>
              </a:spcAft>
              <a:buClr>
                <a:schemeClr val="dk1"/>
              </a:buClr>
              <a:buSzPct val="100000"/>
              <a:buFont typeface="Arial"/>
              <a:buChar char="•"/>
            </a:pPr>
            <a:r>
              <a:rPr lang="en-US" sz="1600" dirty="0">
                <a:solidFill>
                  <a:srgbClr val="7E7E7E"/>
                </a:solidFill>
              </a:rPr>
              <a:t>Users add no </a:t>
            </a:r>
            <a:r>
              <a:rPr lang="en-US" sz="1600" b="0" i="0" u="none" strike="noStrike" cap="none" dirty="0">
                <a:solidFill>
                  <a:srgbClr val="7E7E7E"/>
                </a:solidFill>
                <a:sym typeface="Calibri"/>
              </a:rPr>
              <a:t>content</a:t>
            </a:r>
            <a:r>
              <a:rPr lang="en-US" sz="1600" dirty="0">
                <a:solidFill>
                  <a:srgbClr val="7E7E7E"/>
                </a:solidFill>
              </a:rPr>
              <a:t> to their posting. The posts consist of the article titles and the link to the article. </a:t>
            </a:r>
          </a:p>
          <a:p>
            <a:pPr marL="228600" marR="0" lvl="0" indent="-165600" algn="l" rtl="0">
              <a:lnSpc>
                <a:spcPct val="100000"/>
              </a:lnSpc>
              <a:spcBef>
                <a:spcPts val="600"/>
              </a:spcBef>
              <a:spcAft>
                <a:spcPts val="0"/>
              </a:spcAft>
              <a:buClr>
                <a:schemeClr val="dk1"/>
              </a:buClr>
              <a:buSzPct val="100000"/>
              <a:buFont typeface="Arial"/>
              <a:buChar char="•"/>
            </a:pPr>
            <a:r>
              <a:rPr lang="en-US" sz="1600" dirty="0">
                <a:solidFill>
                  <a:srgbClr val="7E7E7E"/>
                </a:solidFill>
              </a:rPr>
              <a:t>With no personal opinion added, it can be assumed the person is in agreement with the stance taken by the article or has an interest in boosting the article’s reach. </a:t>
            </a:r>
          </a:p>
          <a:p>
            <a:pPr marL="228600" marR="0" lvl="0" indent="-165600" algn="l" rtl="0">
              <a:lnSpc>
                <a:spcPct val="100000"/>
              </a:lnSpc>
              <a:spcBef>
                <a:spcPts val="600"/>
              </a:spcBef>
              <a:spcAft>
                <a:spcPts val="0"/>
              </a:spcAft>
              <a:buClr>
                <a:schemeClr val="dk1"/>
              </a:buClr>
              <a:buSzPct val="100000"/>
              <a:buFont typeface="Arial"/>
              <a:buChar char="•"/>
            </a:pPr>
            <a:r>
              <a:rPr lang="en-US" sz="1600" dirty="0">
                <a:solidFill>
                  <a:srgbClr val="7E7E7E"/>
                </a:solidFill>
              </a:rPr>
              <a:t>Posts are likely generated by recommend functions of the media sources and may be retweets/</a:t>
            </a:r>
            <a:r>
              <a:rPr lang="en-US" sz="1600" dirty="0" err="1">
                <a:solidFill>
                  <a:srgbClr val="7E7E7E"/>
                </a:solidFill>
              </a:rPr>
              <a:t>reshares</a:t>
            </a:r>
            <a:r>
              <a:rPr lang="en-US" sz="1600" dirty="0">
                <a:solidFill>
                  <a:srgbClr val="7E7E7E"/>
                </a:solidFill>
              </a:rPr>
              <a:t> and may be composed by automatic sharing tools. </a:t>
            </a:r>
          </a:p>
          <a:p>
            <a:pPr lvl="0" indent="-165600" rtl="0">
              <a:lnSpc>
                <a:spcPct val="100000"/>
              </a:lnSpc>
              <a:spcBef>
                <a:spcPts val="600"/>
              </a:spcBef>
              <a:buClr>
                <a:schemeClr val="dk1"/>
              </a:buClr>
              <a:buSzPct val="100000"/>
              <a:buFont typeface="Arial"/>
              <a:buChar char="•"/>
            </a:pPr>
            <a:r>
              <a:rPr lang="en-US" sz="1600" dirty="0" smtClean="0">
                <a:solidFill>
                  <a:srgbClr val="7E7E7E"/>
                </a:solidFill>
              </a:rPr>
              <a:t>Depending </a:t>
            </a:r>
            <a:r>
              <a:rPr lang="en-US" sz="1600" dirty="0">
                <a:solidFill>
                  <a:srgbClr val="7E7E7E"/>
                </a:solidFill>
              </a:rPr>
              <a:t>on </a:t>
            </a:r>
            <a:r>
              <a:rPr lang="en-US" sz="1600" dirty="0" smtClean="0">
                <a:solidFill>
                  <a:srgbClr val="7E7E7E"/>
                </a:solidFill>
              </a:rPr>
              <a:t>the context</a:t>
            </a:r>
            <a:r>
              <a:rPr lang="en-US" sz="1600" dirty="0">
                <a:solidFill>
                  <a:srgbClr val="7E7E7E"/>
                </a:solidFill>
              </a:rPr>
              <a:t>, </a:t>
            </a:r>
            <a:r>
              <a:rPr lang="en-US" sz="1600" dirty="0" smtClean="0">
                <a:solidFill>
                  <a:srgbClr val="7E7E7E"/>
                </a:solidFill>
              </a:rPr>
              <a:t>content that is ironic </a:t>
            </a:r>
            <a:r>
              <a:rPr lang="en-US" sz="1600" dirty="0">
                <a:solidFill>
                  <a:srgbClr val="7E7E7E"/>
                </a:solidFill>
              </a:rPr>
              <a:t>or </a:t>
            </a:r>
            <a:r>
              <a:rPr lang="en-US" sz="1600" dirty="0" err="1">
                <a:solidFill>
                  <a:srgbClr val="7E7E7E"/>
                </a:solidFill>
              </a:rPr>
              <a:t>misinformative</a:t>
            </a:r>
            <a:r>
              <a:rPr lang="en-US" sz="1600" dirty="0">
                <a:solidFill>
                  <a:srgbClr val="7E7E7E"/>
                </a:solidFill>
              </a:rPr>
              <a:t> </a:t>
            </a:r>
            <a:r>
              <a:rPr lang="en-US" sz="1600" dirty="0" smtClean="0">
                <a:solidFill>
                  <a:srgbClr val="7E7E7E"/>
                </a:solidFill>
              </a:rPr>
              <a:t>adds </a:t>
            </a:r>
            <a:r>
              <a:rPr lang="en-US" sz="1600" dirty="0">
                <a:solidFill>
                  <a:srgbClr val="7E7E7E"/>
                </a:solidFill>
              </a:rPr>
              <a:t>an additional layer of complexity. This happens when shared articles are incongruent with the user’s profile information.  </a:t>
            </a:r>
          </a:p>
        </p:txBody>
      </p:sp>
      <p:sp>
        <p:nvSpPr>
          <p:cNvPr id="490" name="Shape 490"/>
          <p:cNvSpPr txBox="1"/>
          <p:nvPr/>
        </p:nvSpPr>
        <p:spPr>
          <a:xfrm>
            <a:off x="5802453" y="4115506"/>
            <a:ext cx="5969000" cy="2313108"/>
          </a:xfrm>
          <a:prstGeom prst="rect">
            <a:avLst/>
          </a:prstGeom>
          <a:noFill/>
          <a:ln>
            <a:noFill/>
          </a:ln>
        </p:spPr>
        <p:txBody>
          <a:bodyPr lIns="91425" tIns="91425" rIns="91425" bIns="91425" anchor="t" anchorCtr="0">
            <a:noAutofit/>
          </a:bodyPr>
          <a:lstStyle/>
          <a:p>
            <a:pPr marL="285750" lvl="0" indent="-285750">
              <a:spcBef>
                <a:spcPts val="0"/>
              </a:spcBef>
              <a:buFont typeface="Arial" panose="020B0604020202020204" pitchFamily="34" charset="0"/>
              <a:buChar char="•"/>
            </a:pPr>
            <a:r>
              <a:rPr lang="en-US" sz="1600" dirty="0">
                <a:solidFill>
                  <a:srgbClr val="7E7E7E"/>
                </a:solidFill>
                <a:latin typeface="Calibri"/>
                <a:cs typeface="Calibri"/>
              </a:rPr>
              <a:t>The </a:t>
            </a:r>
            <a:r>
              <a:rPr lang="en-US" sz="1600" dirty="0" smtClean="0">
                <a:solidFill>
                  <a:srgbClr val="7E7E7E"/>
                </a:solidFill>
                <a:latin typeface="Calibri"/>
                <a:cs typeface="Calibri"/>
              </a:rPr>
              <a:t>“Repeat” behaviour </a:t>
            </a:r>
            <a:r>
              <a:rPr lang="en-US" sz="1600" dirty="0">
                <a:solidFill>
                  <a:srgbClr val="7E7E7E"/>
                </a:solidFill>
                <a:latin typeface="Calibri"/>
                <a:cs typeface="Calibri"/>
              </a:rPr>
              <a:t>is the dominant </a:t>
            </a:r>
            <a:r>
              <a:rPr lang="en-US" sz="1600" dirty="0" smtClean="0">
                <a:solidFill>
                  <a:srgbClr val="7E7E7E"/>
                </a:solidFill>
                <a:latin typeface="Calibri"/>
                <a:cs typeface="Calibri"/>
              </a:rPr>
              <a:t>behaviour </a:t>
            </a:r>
            <a:r>
              <a:rPr lang="en-US" sz="1600" dirty="0">
                <a:solidFill>
                  <a:srgbClr val="7E7E7E"/>
                </a:solidFill>
                <a:latin typeface="Calibri"/>
                <a:cs typeface="Calibri"/>
              </a:rPr>
              <a:t>across all three sections </a:t>
            </a:r>
            <a:r>
              <a:rPr lang="en-US" sz="1600" dirty="0" smtClean="0">
                <a:solidFill>
                  <a:srgbClr val="7E7E7E"/>
                </a:solidFill>
                <a:latin typeface="Calibri"/>
                <a:cs typeface="Calibri"/>
              </a:rPr>
              <a:t>of Non-Traditional </a:t>
            </a:r>
            <a:r>
              <a:rPr lang="en-US" sz="1600" dirty="0">
                <a:solidFill>
                  <a:srgbClr val="7E7E7E"/>
                </a:solidFill>
                <a:latin typeface="Calibri"/>
                <a:cs typeface="Calibri"/>
              </a:rPr>
              <a:t>media </a:t>
            </a:r>
            <a:r>
              <a:rPr lang="en-US" sz="1600" dirty="0" smtClean="0">
                <a:solidFill>
                  <a:srgbClr val="7E7E7E"/>
                </a:solidFill>
                <a:latin typeface="Calibri"/>
                <a:cs typeface="Calibri"/>
              </a:rPr>
              <a:t>sources (Extend, Reframe, Alternative) on the Media Map.</a:t>
            </a:r>
          </a:p>
          <a:p>
            <a:pPr lvl="0">
              <a:spcBef>
                <a:spcPts val="0"/>
              </a:spcBef>
            </a:pPr>
            <a:r>
              <a:rPr lang="en-US" sz="1600" dirty="0" smtClean="0">
                <a:solidFill>
                  <a:srgbClr val="7E7E7E"/>
                </a:solidFill>
                <a:latin typeface="Calibri"/>
                <a:cs typeface="Calibri"/>
              </a:rPr>
              <a:t> </a:t>
            </a:r>
            <a:endParaRPr lang="en-US" sz="1600" dirty="0">
              <a:solidFill>
                <a:srgbClr val="7E7E7E"/>
              </a:solidFill>
              <a:latin typeface="Calibri"/>
              <a:cs typeface="Calibri"/>
            </a:endParaRPr>
          </a:p>
          <a:p>
            <a:pPr marL="285750" lvl="0" indent="-285750">
              <a:buFont typeface="Arial" panose="020B0604020202020204" pitchFamily="34" charset="0"/>
              <a:buChar char="•"/>
            </a:pPr>
            <a:r>
              <a:rPr lang="en-US" sz="1800" b="1" dirty="0" smtClean="0">
                <a:solidFill>
                  <a:srgbClr val="7E7E7E"/>
                </a:solidFill>
                <a:latin typeface="Calibri"/>
                <a:cs typeface="Calibri"/>
              </a:rPr>
              <a:t>More </a:t>
            </a:r>
            <a:r>
              <a:rPr lang="en-US" sz="1800" b="1" dirty="0">
                <a:solidFill>
                  <a:srgbClr val="7E7E7E"/>
                </a:solidFill>
                <a:latin typeface="Calibri"/>
                <a:cs typeface="Calibri"/>
              </a:rPr>
              <a:t>than two thirds of the conversations </a:t>
            </a:r>
            <a:r>
              <a:rPr lang="en-US" sz="1800" b="1" dirty="0" smtClean="0">
                <a:solidFill>
                  <a:srgbClr val="7E7E7E"/>
                </a:solidFill>
                <a:latin typeface="Calibri"/>
                <a:cs typeface="Calibri"/>
              </a:rPr>
              <a:t>within Reframe </a:t>
            </a:r>
            <a:r>
              <a:rPr lang="en-US" sz="1800" b="1" dirty="0">
                <a:solidFill>
                  <a:srgbClr val="7E7E7E"/>
                </a:solidFill>
                <a:latin typeface="Calibri"/>
                <a:cs typeface="Calibri"/>
              </a:rPr>
              <a:t>and Alternative </a:t>
            </a:r>
            <a:r>
              <a:rPr lang="en-US" sz="1800" b="1" dirty="0" smtClean="0">
                <a:solidFill>
                  <a:srgbClr val="7E7E7E"/>
                </a:solidFill>
                <a:latin typeface="Calibri"/>
                <a:cs typeface="Calibri"/>
              </a:rPr>
              <a:t>media sources are Repeat posts.</a:t>
            </a:r>
            <a:endParaRPr lang="en-US" sz="1800" b="1" dirty="0">
              <a:solidFill>
                <a:srgbClr val="7E7E7E"/>
              </a:solidFill>
              <a:latin typeface="Calibri"/>
              <a:cs typeface="Calibri"/>
            </a:endParaRPr>
          </a:p>
        </p:txBody>
      </p:sp>
      <p:graphicFrame>
        <p:nvGraphicFramePr>
          <p:cNvPr id="8" name="Shape 544"/>
          <p:cNvGraphicFramePr/>
          <p:nvPr>
            <p:extLst>
              <p:ext uri="{D42A27DB-BD31-4B8C-83A1-F6EECF244321}">
                <p14:modId xmlns:p14="http://schemas.microsoft.com/office/powerpoint/2010/main" val="4112403676"/>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solidFill>
                            <a:schemeClr val="bg1"/>
                          </a:solidFill>
                        </a:rPr>
                        <a:t>Post </a:t>
                      </a:r>
                      <a:r>
                        <a:rPr lang="en-US" sz="1200" u="none" strike="noStrike" cap="none" dirty="0">
                          <a:solidFill>
                            <a:schemeClr val="bg1"/>
                          </a:solidFill>
                        </a:rPr>
                        <a:t>– </a:t>
                      </a:r>
                      <a:r>
                        <a:rPr lang="en-US" sz="1200" dirty="0">
                          <a:solidFill>
                            <a:schemeClr val="bg1"/>
                          </a:solidFill>
                        </a:rPr>
                        <a:t>Repeat</a:t>
                      </a:r>
                    </a:p>
                  </a:txBody>
                  <a:tcPr marL="91450" marR="91450" marT="45725" marB="45725" anchor="ctr">
                    <a:solidFill>
                      <a:srgbClr val="ED2E52"/>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3" action="ppaction://hlinksldjump"/>
                        </a:rPr>
                        <a:t>Post – Mission</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4" action="ppaction://hlinksldjump"/>
                        </a:rPr>
                        <a:t>Post – Provoke</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2379984070"/>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0517" y="1690687"/>
            <a:ext cx="3430660" cy="2437166"/>
          </a:xfrm>
          <a:prstGeom prst="rect">
            <a:avLst/>
          </a:prstGeom>
        </p:spPr>
      </p:pic>
      <p:grpSp>
        <p:nvGrpSpPr>
          <p:cNvPr id="11" name="Group 10"/>
          <p:cNvGrpSpPr/>
          <p:nvPr/>
        </p:nvGrpSpPr>
        <p:grpSpPr>
          <a:xfrm>
            <a:off x="10100194" y="6156888"/>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F406F1EC-01AA-4A92-92B4-557AF69B323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838200" y="365125"/>
            <a:ext cx="10515599" cy="144171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smtClean="0">
                <a:solidFill>
                  <a:srgbClr val="243049"/>
                </a:solidFill>
              </a:rPr>
              <a:t>Drivers of Repeat posts</a:t>
            </a:r>
            <a:endParaRPr lang="en-US" b="1" dirty="0">
              <a:solidFill>
                <a:srgbClr val="243049"/>
              </a:solidFill>
            </a:endParaRPr>
          </a:p>
        </p:txBody>
      </p:sp>
      <p:sp>
        <p:nvSpPr>
          <p:cNvPr id="510" name="Shape 510"/>
          <p:cNvSpPr txBox="1">
            <a:spLocks noGrp="1"/>
          </p:cNvSpPr>
          <p:nvPr>
            <p:ph type="body" idx="1"/>
          </p:nvPr>
        </p:nvSpPr>
        <p:spPr>
          <a:xfrm>
            <a:off x="838200" y="2148079"/>
            <a:ext cx="5181600" cy="4351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dirty="0">
                <a:solidFill>
                  <a:srgbClr val="A22C44"/>
                </a:solidFill>
                <a:sym typeface="Calibri"/>
              </a:rPr>
              <a:t>RATIONAL </a:t>
            </a:r>
          </a:p>
          <a:p>
            <a:pPr marL="165600" lvl="0" indent="-165600">
              <a:lnSpc>
                <a:spcPct val="114000"/>
              </a:lnSpc>
              <a:spcBef>
                <a:spcPts val="600"/>
              </a:spcBef>
            </a:pPr>
            <a:r>
              <a:rPr lang="en-US" sz="1600" dirty="0" smtClean="0">
                <a:solidFill>
                  <a:srgbClr val="7E7E7E"/>
                </a:solidFill>
              </a:rPr>
              <a:t>Two </a:t>
            </a:r>
            <a:r>
              <a:rPr lang="en-US" sz="1600" dirty="0">
                <a:solidFill>
                  <a:srgbClr val="7E7E7E"/>
                </a:solidFill>
              </a:rPr>
              <a:t>rational motives can be associated the </a:t>
            </a:r>
            <a:r>
              <a:rPr lang="en-US" sz="1600" dirty="0" smtClean="0">
                <a:solidFill>
                  <a:srgbClr val="7E7E7E"/>
                </a:solidFill>
              </a:rPr>
              <a:t>Repeat behaviour</a:t>
            </a:r>
            <a:r>
              <a:rPr lang="en-US" sz="1600" dirty="0">
                <a:solidFill>
                  <a:srgbClr val="7E7E7E"/>
                </a:solidFill>
              </a:rPr>
              <a:t>. They serve the dual objective to </a:t>
            </a:r>
            <a:r>
              <a:rPr lang="en-US" sz="1600" dirty="0" smtClean="0">
                <a:solidFill>
                  <a:srgbClr val="7E7E7E"/>
                </a:solidFill>
              </a:rPr>
              <a:t>(1) exhibit </a:t>
            </a:r>
            <a:r>
              <a:rPr lang="en-US" sz="1600" dirty="0">
                <a:solidFill>
                  <a:srgbClr val="7E7E7E"/>
                </a:solidFill>
              </a:rPr>
              <a:t>an opinion and </a:t>
            </a:r>
            <a:r>
              <a:rPr lang="en-US" sz="1600" dirty="0" smtClean="0">
                <a:solidFill>
                  <a:srgbClr val="7E7E7E"/>
                </a:solidFill>
              </a:rPr>
              <a:t>(2) contribute </a:t>
            </a:r>
            <a:r>
              <a:rPr lang="en-US" sz="1600" dirty="0">
                <a:solidFill>
                  <a:srgbClr val="7E7E7E"/>
                </a:solidFill>
              </a:rPr>
              <a:t>to a higher share of voice of that opinion.    </a:t>
            </a:r>
          </a:p>
          <a:p>
            <a:pPr marL="165600" lvl="0" indent="-165600">
              <a:lnSpc>
                <a:spcPct val="114000"/>
              </a:lnSpc>
              <a:spcBef>
                <a:spcPts val="600"/>
              </a:spcBef>
            </a:pPr>
            <a:r>
              <a:rPr lang="en-US" sz="1600" dirty="0">
                <a:solidFill>
                  <a:srgbClr val="7E7E7E"/>
                </a:solidFill>
              </a:rPr>
              <a:t>To add reach, users turn themselves into repeaters of the information. Their aim is to add to the buzz, by exposing their social circle to the content. </a:t>
            </a:r>
          </a:p>
          <a:p>
            <a:pPr marL="165600" marR="0" lvl="0" indent="-165600" algn="l" rtl="0">
              <a:lnSpc>
                <a:spcPct val="114000"/>
              </a:lnSpc>
              <a:spcBef>
                <a:spcPts val="600"/>
              </a:spcBef>
              <a:spcAft>
                <a:spcPts val="0"/>
              </a:spcAft>
              <a:buSzPct val="100000"/>
            </a:pPr>
            <a:r>
              <a:rPr lang="en-US" sz="1600" dirty="0">
                <a:solidFill>
                  <a:srgbClr val="7E7E7E"/>
                </a:solidFill>
              </a:rPr>
              <a:t>Lending credibility to the article, users extend their reputation, by placing it into their stream and associating it with their own identity. </a:t>
            </a:r>
            <a:endParaRPr lang="en-US" sz="1600" dirty="0" smtClean="0">
              <a:solidFill>
                <a:srgbClr val="7E7E7E"/>
              </a:solidFill>
            </a:endParaRPr>
          </a:p>
          <a:p>
            <a:pPr marL="165600" marR="0" lvl="0" indent="-165600" algn="l" rtl="0">
              <a:lnSpc>
                <a:spcPct val="114000"/>
              </a:lnSpc>
              <a:spcBef>
                <a:spcPts val="600"/>
              </a:spcBef>
              <a:spcAft>
                <a:spcPts val="0"/>
              </a:spcAft>
              <a:buSzPct val="100000"/>
            </a:pPr>
            <a:r>
              <a:rPr lang="en-US" sz="1600" dirty="0" smtClean="0">
                <a:solidFill>
                  <a:srgbClr val="7E7E7E"/>
                </a:solidFill>
              </a:rPr>
              <a:t>Potentially </a:t>
            </a:r>
            <a:r>
              <a:rPr lang="en-US" sz="1600" dirty="0">
                <a:solidFill>
                  <a:srgbClr val="7E7E7E"/>
                </a:solidFill>
              </a:rPr>
              <a:t>hijacking the Repeat </a:t>
            </a:r>
            <a:r>
              <a:rPr lang="en-US" sz="1600" dirty="0" smtClean="0">
                <a:solidFill>
                  <a:srgbClr val="7E7E7E"/>
                </a:solidFill>
              </a:rPr>
              <a:t>behaviour</a:t>
            </a:r>
            <a:r>
              <a:rPr lang="en-US" sz="1600" dirty="0">
                <a:solidFill>
                  <a:srgbClr val="7E7E7E"/>
                </a:solidFill>
              </a:rPr>
              <a:t>, users may operate multiple accounts projecting phantom identities to orchestrate buzz</a:t>
            </a:r>
            <a:r>
              <a:rPr lang="en-US" sz="1600" dirty="0" smtClean="0">
                <a:solidFill>
                  <a:srgbClr val="7E7E7E"/>
                </a:solidFill>
              </a:rPr>
              <a:t>. </a:t>
            </a:r>
            <a:endParaRPr lang="en-US" sz="1600" dirty="0">
              <a:solidFill>
                <a:srgbClr val="7E7E7E"/>
              </a:solidFill>
            </a:endParaRPr>
          </a:p>
          <a:p>
            <a:pPr marL="0" marR="0" lvl="0" indent="0" algn="l" rtl="0">
              <a:lnSpc>
                <a:spcPct val="100000"/>
              </a:lnSpc>
              <a:spcBef>
                <a:spcPts val="0"/>
              </a:spcBef>
              <a:spcAft>
                <a:spcPts val="0"/>
              </a:spcAft>
              <a:buNone/>
            </a:pPr>
            <a:endParaRPr sz="1600" dirty="0">
              <a:solidFill>
                <a:srgbClr val="7E7E7E"/>
              </a:solidFill>
            </a:endParaRPr>
          </a:p>
        </p:txBody>
      </p:sp>
      <p:sp>
        <p:nvSpPr>
          <p:cNvPr id="511" name="Shape 511"/>
          <p:cNvSpPr txBox="1">
            <a:spLocks noGrp="1"/>
          </p:cNvSpPr>
          <p:nvPr>
            <p:ph type="body" idx="2"/>
          </p:nvPr>
        </p:nvSpPr>
        <p:spPr>
          <a:xfrm>
            <a:off x="6095999" y="2148079"/>
            <a:ext cx="5181600" cy="393535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None/>
            </a:pPr>
            <a:r>
              <a:rPr lang="en-US" sz="1600" b="1" i="0" u="none" strike="noStrike" cap="none" dirty="0">
                <a:solidFill>
                  <a:srgbClr val="A22C44"/>
                </a:solidFill>
                <a:sym typeface="Calibri"/>
              </a:rPr>
              <a:t>EMOTIONAL</a:t>
            </a:r>
          </a:p>
          <a:p>
            <a:pPr marL="165600" indent="-165600">
              <a:lnSpc>
                <a:spcPct val="114000"/>
              </a:lnSpc>
              <a:spcBef>
                <a:spcPts val="600"/>
              </a:spcBef>
            </a:pPr>
            <a:r>
              <a:rPr lang="en-US" sz="1600" dirty="0" smtClean="0">
                <a:solidFill>
                  <a:srgbClr val="7E7E7E"/>
                </a:solidFill>
              </a:rPr>
              <a:t>The </a:t>
            </a:r>
            <a:r>
              <a:rPr lang="en-US" sz="1600" dirty="0">
                <a:solidFill>
                  <a:srgbClr val="7E7E7E"/>
                </a:solidFill>
              </a:rPr>
              <a:t>Repeat </a:t>
            </a:r>
            <a:r>
              <a:rPr lang="en-US" sz="1600" dirty="0" smtClean="0">
                <a:solidFill>
                  <a:srgbClr val="7E7E7E"/>
                </a:solidFill>
              </a:rPr>
              <a:t>behaviour </a:t>
            </a:r>
            <a:r>
              <a:rPr lang="en-US" sz="1600" dirty="0">
                <a:solidFill>
                  <a:srgbClr val="7E7E7E"/>
                </a:solidFill>
              </a:rPr>
              <a:t>is an involved but a seemingly low-risk engagement, enabling a differentiated perception: </a:t>
            </a:r>
          </a:p>
          <a:p>
            <a:pPr marL="622800" lvl="1" indent="-165600">
              <a:lnSpc>
                <a:spcPct val="114000"/>
              </a:lnSpc>
              <a:spcBef>
                <a:spcPts val="600"/>
              </a:spcBef>
            </a:pPr>
            <a:r>
              <a:rPr lang="en-US" sz="1600" dirty="0">
                <a:solidFill>
                  <a:srgbClr val="7E7E7E"/>
                </a:solidFill>
              </a:rPr>
              <a:t>The individual's relationship with the content remains unstated: if pinned down, the user could always claim to </a:t>
            </a:r>
            <a:r>
              <a:rPr lang="en-US" sz="1600" dirty="0" smtClean="0">
                <a:solidFill>
                  <a:srgbClr val="7E7E7E"/>
                </a:solidFill>
              </a:rPr>
              <a:t>“just” </a:t>
            </a:r>
            <a:r>
              <a:rPr lang="en-US" sz="1600" dirty="0">
                <a:solidFill>
                  <a:srgbClr val="7E7E7E"/>
                </a:solidFill>
              </a:rPr>
              <a:t>spread interesting articles, but not endorse them.    </a:t>
            </a:r>
          </a:p>
          <a:p>
            <a:pPr marL="622800" lvl="1" indent="-165600">
              <a:lnSpc>
                <a:spcPct val="114000"/>
              </a:lnSpc>
              <a:spcBef>
                <a:spcPts val="600"/>
              </a:spcBef>
            </a:pPr>
            <a:r>
              <a:rPr lang="en-US" sz="1600" dirty="0">
                <a:solidFill>
                  <a:srgbClr val="7E7E7E"/>
                </a:solidFill>
              </a:rPr>
              <a:t>Simultaneously, by repeating content, users can exhibit fidelity to the cause and confirm their membership in a community of kindred thinkers: sharing means having done something for the cause.  </a:t>
            </a:r>
          </a:p>
          <a:p>
            <a:pPr marL="165600" indent="-165600">
              <a:lnSpc>
                <a:spcPct val="114000"/>
              </a:lnSpc>
              <a:spcBef>
                <a:spcPts val="600"/>
              </a:spcBef>
            </a:pPr>
            <a:r>
              <a:rPr lang="en-US" sz="1600" dirty="0">
                <a:solidFill>
                  <a:srgbClr val="7E7E7E"/>
                </a:solidFill>
              </a:rPr>
              <a:t>Highly polarizing content speaks for </a:t>
            </a:r>
            <a:r>
              <a:rPr lang="en-US" sz="1600" dirty="0" smtClean="0">
                <a:solidFill>
                  <a:srgbClr val="7E7E7E"/>
                </a:solidFill>
              </a:rPr>
              <a:t>itself.</a:t>
            </a:r>
            <a:endParaRPr lang="en-US" sz="1600" dirty="0">
              <a:solidFill>
                <a:srgbClr val="7E7E7E"/>
              </a:solidFill>
            </a:endParaRPr>
          </a:p>
          <a:p>
            <a:pPr marL="0" lvl="0" indent="0" rtl="0">
              <a:lnSpc>
                <a:spcPct val="100000"/>
              </a:lnSpc>
              <a:spcBef>
                <a:spcPts val="0"/>
              </a:spcBef>
              <a:buNone/>
            </a:pPr>
            <a:endParaRPr sz="1600" dirty="0">
              <a:solidFill>
                <a:srgbClr val="7E7E7E"/>
              </a:solidFill>
            </a:endParaRPr>
          </a:p>
        </p:txBody>
      </p:sp>
      <p:graphicFrame>
        <p:nvGraphicFramePr>
          <p:cNvPr id="8" name="Shape 545"/>
          <p:cNvGraphicFramePr/>
          <p:nvPr>
            <p:extLst>
              <p:ext uri="{D42A27DB-BD31-4B8C-83A1-F6EECF244321}">
                <p14:modId xmlns:p14="http://schemas.microsoft.com/office/powerpoint/2010/main" val="3966284206"/>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5"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4">
            <a:extLst>
              <a:ext uri="{FF2B5EF4-FFF2-40B4-BE49-F238E27FC236}">
                <a16:creationId xmlns:a16="http://schemas.microsoft.com/office/drawing/2014/main" xmlns="" id="{A6B587F8-029D-4683-8A73-1C52ACA1CF6B}"/>
              </a:ext>
            </a:extLst>
          </p:cNvPr>
          <p:cNvGraphicFramePr/>
          <p:nvPr>
            <p:extLst>
              <p:ext uri="{D42A27DB-BD31-4B8C-83A1-F6EECF244321}">
                <p14:modId xmlns:p14="http://schemas.microsoft.com/office/powerpoint/2010/main" val="946966886"/>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solidFill>
                            <a:schemeClr val="bg1"/>
                          </a:solidFill>
                        </a:rPr>
                        <a:t>Post </a:t>
                      </a:r>
                      <a:r>
                        <a:rPr lang="en-US" sz="1200" u="none" strike="noStrike" cap="none" dirty="0">
                          <a:solidFill>
                            <a:schemeClr val="bg1"/>
                          </a:solidFill>
                        </a:rPr>
                        <a:t>– </a:t>
                      </a:r>
                      <a:r>
                        <a:rPr lang="en-US" sz="1200" dirty="0">
                          <a:solidFill>
                            <a:schemeClr val="bg1"/>
                          </a:solidFill>
                        </a:rPr>
                        <a:t>Repeat</a:t>
                      </a:r>
                    </a:p>
                  </a:txBody>
                  <a:tcPr marL="91450" marR="91450" marT="45725" marB="45725" anchor="ctr">
                    <a:solidFill>
                      <a:srgbClr val="ED2E52"/>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6" action="ppaction://hlinksldjump"/>
                        </a:rPr>
                        <a:t>Post – Mission</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7" action="ppaction://hlinksldjump"/>
                        </a:rPr>
                        <a:t>Post – Provoke</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8DE8492B-83D1-4D4D-800B-B9E0AF44648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b="1" dirty="0">
                <a:solidFill>
                  <a:srgbClr val="243049"/>
                </a:solidFill>
              </a:rPr>
              <a:t/>
            </a:r>
            <a:br>
              <a:rPr lang="en-US" b="1" dirty="0">
                <a:solidFill>
                  <a:srgbClr val="243049"/>
                </a:solidFill>
              </a:rPr>
            </a:br>
            <a:r>
              <a:rPr lang="en-US" b="1" dirty="0" smtClean="0">
                <a:solidFill>
                  <a:srgbClr val="243049"/>
                </a:solidFill>
              </a:rPr>
              <a:t>Where Repeat posts </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sp>
        <p:nvSpPr>
          <p:cNvPr id="520" name="Shape 520"/>
          <p:cNvSpPr txBox="1">
            <a:spLocks noGrp="1"/>
          </p:cNvSpPr>
          <p:nvPr>
            <p:ph type="body" idx="1"/>
          </p:nvPr>
        </p:nvSpPr>
        <p:spPr>
          <a:xfrm>
            <a:off x="770479" y="2087238"/>
            <a:ext cx="5325521" cy="3885435"/>
          </a:xfrm>
          <a:prstGeom prst="rect">
            <a:avLst/>
          </a:prstGeom>
        </p:spPr>
        <p:txBody>
          <a:bodyPr lIns="91425" tIns="91425" rIns="91425" bIns="91425" anchor="t" anchorCtr="0">
            <a:noAutofit/>
          </a:bodyPr>
          <a:lstStyle/>
          <a:p>
            <a:pPr marL="457200" indent="-330200">
              <a:lnSpc>
                <a:spcPct val="114000"/>
              </a:lnSpc>
              <a:spcBef>
                <a:spcPts val="0"/>
              </a:spcBef>
            </a:pPr>
            <a:r>
              <a:rPr lang="en-US" sz="1600" b="1" dirty="0" smtClean="0">
                <a:solidFill>
                  <a:srgbClr val="7E7E7E"/>
                </a:solidFill>
              </a:rPr>
              <a:t>Over </a:t>
            </a:r>
            <a:r>
              <a:rPr lang="en-US" sz="1600" b="1" dirty="0">
                <a:solidFill>
                  <a:srgbClr val="7E7E7E"/>
                </a:solidFill>
              </a:rPr>
              <a:t>64 percent of the analyzed </a:t>
            </a:r>
            <a:r>
              <a:rPr lang="en-US" sz="1600" b="1" dirty="0" smtClean="0">
                <a:solidFill>
                  <a:srgbClr val="7E7E7E"/>
                </a:solidFill>
              </a:rPr>
              <a:t>conversation is made up of simple </a:t>
            </a:r>
            <a:r>
              <a:rPr lang="en-US" sz="1600" b="1" dirty="0">
                <a:solidFill>
                  <a:srgbClr val="7E7E7E"/>
                </a:solidFill>
              </a:rPr>
              <a:t>sharing of the article’s title and URL </a:t>
            </a:r>
            <a:r>
              <a:rPr lang="en-US" sz="1600" b="1" dirty="0" smtClean="0">
                <a:solidFill>
                  <a:srgbClr val="7E7E7E"/>
                </a:solidFill>
              </a:rPr>
              <a:t>address. </a:t>
            </a:r>
            <a:r>
              <a:rPr lang="en-US" sz="1600" dirty="0" smtClean="0">
                <a:solidFill>
                  <a:srgbClr val="7E7E7E"/>
                </a:solidFill>
              </a:rPr>
              <a:t>Across </a:t>
            </a:r>
            <a:r>
              <a:rPr lang="en-US" sz="1600" dirty="0">
                <a:solidFill>
                  <a:srgbClr val="7E7E7E"/>
                </a:solidFill>
              </a:rPr>
              <a:t>all clusters of the media map the Repeat </a:t>
            </a:r>
            <a:r>
              <a:rPr lang="en-US" sz="1600" dirty="0" smtClean="0">
                <a:solidFill>
                  <a:srgbClr val="7E7E7E"/>
                </a:solidFill>
              </a:rPr>
              <a:t>behaviour </a:t>
            </a:r>
            <a:r>
              <a:rPr lang="en-US" sz="1600" dirty="0">
                <a:solidFill>
                  <a:srgbClr val="7E7E7E"/>
                </a:solidFill>
              </a:rPr>
              <a:t>is the most dominant. </a:t>
            </a:r>
            <a:endParaRPr lang="en-US" sz="1600" dirty="0" smtClean="0">
              <a:solidFill>
                <a:srgbClr val="7E7E7E"/>
              </a:solidFill>
            </a:endParaRPr>
          </a:p>
          <a:p>
            <a:pPr marL="457200" indent="-330200">
              <a:lnSpc>
                <a:spcPct val="114000"/>
              </a:lnSpc>
              <a:spcBef>
                <a:spcPts val="0"/>
              </a:spcBef>
            </a:pPr>
            <a:r>
              <a:rPr lang="en-US" sz="1600" dirty="0" smtClean="0">
                <a:solidFill>
                  <a:srgbClr val="7E7E7E"/>
                </a:solidFill>
              </a:rPr>
              <a:t>Repeat </a:t>
            </a:r>
            <a:r>
              <a:rPr lang="en-US" sz="1600" dirty="0">
                <a:solidFill>
                  <a:srgbClr val="7E7E7E"/>
                </a:solidFill>
              </a:rPr>
              <a:t>sharing is most intense with articles published by media sources in the French Identity, Anti-Islam and Right-Wing Blogs clusters. </a:t>
            </a:r>
          </a:p>
          <a:p>
            <a:pPr marL="457200" lvl="0" indent="-330200" rtl="0">
              <a:lnSpc>
                <a:spcPct val="114000"/>
              </a:lnSpc>
              <a:spcBef>
                <a:spcPts val="0"/>
              </a:spcBef>
              <a:buSzPct val="100000"/>
            </a:pPr>
            <a:r>
              <a:rPr lang="en-US" sz="1600" dirty="0">
                <a:solidFill>
                  <a:srgbClr val="7E7E7E"/>
                </a:solidFill>
              </a:rPr>
              <a:t>The community and content from Right and Far-right clusters appears to result in a publisher-user relationship, where the users help in exposing the </a:t>
            </a:r>
            <a:r>
              <a:rPr lang="en-US" sz="1600" dirty="0" smtClean="0">
                <a:solidFill>
                  <a:srgbClr val="7E7E7E"/>
                </a:solidFill>
              </a:rPr>
              <a:t>article </a:t>
            </a:r>
            <a:r>
              <a:rPr lang="en-US" sz="1600" dirty="0">
                <a:solidFill>
                  <a:srgbClr val="7E7E7E"/>
                </a:solidFill>
              </a:rPr>
              <a:t>but do not share their own views.</a:t>
            </a:r>
          </a:p>
          <a:p>
            <a:pPr marL="457200" lvl="0" indent="-330200" rtl="0">
              <a:lnSpc>
                <a:spcPct val="114000"/>
              </a:lnSpc>
              <a:spcBef>
                <a:spcPts val="0"/>
              </a:spcBef>
              <a:buSzPct val="100000"/>
            </a:pPr>
            <a:r>
              <a:rPr lang="en-US" sz="1600" dirty="0">
                <a:solidFill>
                  <a:srgbClr val="7E7E7E"/>
                </a:solidFill>
              </a:rPr>
              <a:t>As the content is typically polarizing </a:t>
            </a:r>
            <a:r>
              <a:rPr lang="en-US" sz="1600" dirty="0" smtClean="0">
                <a:solidFill>
                  <a:srgbClr val="7E7E7E"/>
                </a:solidFill>
              </a:rPr>
              <a:t>(often misleading), </a:t>
            </a:r>
            <a:r>
              <a:rPr lang="en-US" sz="1600" dirty="0">
                <a:solidFill>
                  <a:srgbClr val="7E7E7E"/>
                </a:solidFill>
              </a:rPr>
              <a:t>the appearance of broad resonance reinforces </a:t>
            </a:r>
            <a:r>
              <a:rPr lang="en-US" sz="1600" dirty="0" smtClean="0">
                <a:solidFill>
                  <a:srgbClr val="7E7E7E"/>
                </a:solidFill>
              </a:rPr>
              <a:t>a </a:t>
            </a:r>
            <a:r>
              <a:rPr lang="en-US" sz="1600" dirty="0">
                <a:solidFill>
                  <a:srgbClr val="7E7E7E"/>
                </a:solidFill>
              </a:rPr>
              <a:t>dominant posture. The high share of repeat sharing may also indicate significant level of automated </a:t>
            </a:r>
            <a:r>
              <a:rPr lang="en-US" sz="1600" dirty="0" err="1">
                <a:solidFill>
                  <a:srgbClr val="7E7E7E"/>
                </a:solidFill>
              </a:rPr>
              <a:t>resharing</a:t>
            </a:r>
            <a:r>
              <a:rPr lang="en-US" sz="1600" dirty="0">
                <a:solidFill>
                  <a:srgbClr val="7E7E7E"/>
                </a:solidFill>
              </a:rPr>
              <a:t> (botnets) via fake accounts.</a:t>
            </a:r>
          </a:p>
        </p:txBody>
      </p:sp>
      <p:graphicFrame>
        <p:nvGraphicFramePr>
          <p:cNvPr id="8" name="Shape 545"/>
          <p:cNvGraphicFramePr/>
          <p:nvPr>
            <p:extLst>
              <p:ext uri="{D42A27DB-BD31-4B8C-83A1-F6EECF244321}">
                <p14:modId xmlns:p14="http://schemas.microsoft.com/office/powerpoint/2010/main" val="2437609009"/>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5"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2697" y="1852750"/>
            <a:ext cx="5611669" cy="4757600"/>
          </a:xfrm>
          <a:prstGeom prst="rect">
            <a:avLst/>
          </a:prstGeom>
        </p:spPr>
      </p:pic>
      <p:graphicFrame>
        <p:nvGraphicFramePr>
          <p:cNvPr id="9" name="Shape 544">
            <a:extLst>
              <a:ext uri="{FF2B5EF4-FFF2-40B4-BE49-F238E27FC236}">
                <a16:creationId xmlns:a16="http://schemas.microsoft.com/office/drawing/2014/main" xmlns="" id="{63D7E6BD-AE33-4DCA-92D5-7BF0A88BFB01}"/>
              </a:ext>
            </a:extLst>
          </p:cNvPr>
          <p:cNvGraphicFramePr/>
          <p:nvPr>
            <p:extLst>
              <p:ext uri="{D42A27DB-BD31-4B8C-83A1-F6EECF244321}">
                <p14:modId xmlns:p14="http://schemas.microsoft.com/office/powerpoint/2010/main" val="946966886"/>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solidFill>
                            <a:schemeClr val="bg1"/>
                          </a:solidFill>
                        </a:rPr>
                        <a:t>Post </a:t>
                      </a:r>
                      <a:r>
                        <a:rPr lang="en-US" sz="1200" u="none" strike="noStrike" cap="none" dirty="0">
                          <a:solidFill>
                            <a:schemeClr val="bg1"/>
                          </a:solidFill>
                        </a:rPr>
                        <a:t>– </a:t>
                      </a:r>
                      <a:r>
                        <a:rPr lang="en-US" sz="1200" dirty="0">
                          <a:solidFill>
                            <a:schemeClr val="bg1"/>
                          </a:solidFill>
                        </a:rPr>
                        <a:t>Repeat</a:t>
                      </a:r>
                    </a:p>
                  </a:txBody>
                  <a:tcPr marL="91450" marR="91450" marT="45725" marB="45725" anchor="ctr">
                    <a:solidFill>
                      <a:srgbClr val="ED2E52"/>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7" action="ppaction://hlinksldjump"/>
                        </a:rPr>
                        <a:t>Post – Mission</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tc>
                  <a:txBody>
                    <a:bodyPr/>
                    <a:lstStyle/>
                    <a:p>
                      <a:pPr marL="0" marR="0" lvl="0" indent="0" algn="ctr" rtl="0">
                        <a:lnSpc>
                          <a:spcPct val="100000"/>
                        </a:lnSpc>
                        <a:spcBef>
                          <a:spcPts val="0"/>
                        </a:spcBef>
                        <a:spcAft>
                          <a:spcPts val="0"/>
                        </a:spcAft>
                        <a:buSzPct val="25000"/>
                        <a:buNone/>
                      </a:pPr>
                      <a:r>
                        <a:rPr lang="en-US" sz="1200" b="1" i="0" u="none" strike="noStrike" cap="none" dirty="0">
                          <a:solidFill>
                            <a:schemeClr val="bg1"/>
                          </a:solidFill>
                          <a:latin typeface="Calibri"/>
                          <a:cs typeface="Calibri"/>
                          <a:sym typeface="Arial"/>
                          <a:hlinkClick r:id="rId8" action="ppaction://hlinksldjump"/>
                        </a:rPr>
                        <a:t>Post – Provoke</a:t>
                      </a:r>
                      <a:endParaRPr lang="en-US" sz="1200" b="1" i="0" u="none" strike="noStrike" cap="none" dirty="0">
                        <a:solidFill>
                          <a:schemeClr val="bg1"/>
                        </a:solidFill>
                        <a:latin typeface="Calibri"/>
                        <a:cs typeface="Calibri"/>
                        <a:sym typeface="Arial"/>
                      </a:endParaRPr>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B7BB85FF-2FBF-4910-9BAB-E69F7006B49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808893" y="381823"/>
            <a:ext cx="1057734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smtClean="0">
                <a:solidFill>
                  <a:srgbClr val="243049"/>
                </a:solidFill>
                <a:sym typeface="Calibri"/>
              </a:rPr>
              <a:t>Posts with a mission</a:t>
            </a:r>
            <a:endParaRPr lang="en-US" b="1" dirty="0">
              <a:solidFill>
                <a:srgbClr val="243049"/>
              </a:solidFill>
            </a:endParaRPr>
          </a:p>
        </p:txBody>
      </p:sp>
      <p:sp>
        <p:nvSpPr>
          <p:cNvPr id="529" name="Shape 529"/>
          <p:cNvSpPr txBox="1">
            <a:spLocks noGrp="1"/>
          </p:cNvSpPr>
          <p:nvPr>
            <p:ph type="body" idx="1"/>
          </p:nvPr>
        </p:nvSpPr>
        <p:spPr>
          <a:xfrm>
            <a:off x="431519" y="1471670"/>
            <a:ext cx="7737499" cy="4810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1600" dirty="0" smtClean="0">
                <a:solidFill>
                  <a:srgbClr val="7E7E7E"/>
                </a:solidFill>
              </a:rPr>
              <a:t>Posts in the “Mission” behaviour category attach </a:t>
            </a:r>
            <a:r>
              <a:rPr lang="en-US" sz="1600" dirty="0">
                <a:solidFill>
                  <a:srgbClr val="7E7E7E"/>
                </a:solidFill>
              </a:rPr>
              <a:t>a personal expression to </a:t>
            </a:r>
            <a:r>
              <a:rPr lang="en-US" sz="1600" dirty="0" smtClean="0">
                <a:solidFill>
                  <a:srgbClr val="7E7E7E"/>
                </a:solidFill>
              </a:rPr>
              <a:t>a                            shared </a:t>
            </a:r>
            <a:r>
              <a:rPr lang="en-US" sz="1600" dirty="0">
                <a:solidFill>
                  <a:srgbClr val="7E7E7E"/>
                </a:solidFill>
              </a:rPr>
              <a:t>URL link leading to the article. Four patterns of </a:t>
            </a:r>
            <a:r>
              <a:rPr lang="en-US" sz="1600" dirty="0" smtClean="0">
                <a:solidFill>
                  <a:srgbClr val="7E7E7E"/>
                </a:solidFill>
              </a:rPr>
              <a:t>behaviour emerge:  </a:t>
            </a:r>
            <a:endParaRPr lang="en-US" sz="1600" dirty="0">
              <a:solidFill>
                <a:srgbClr val="7E7E7E"/>
              </a:solidFill>
            </a:endParaRPr>
          </a:p>
          <a:p>
            <a:pPr marL="0" marR="0" lvl="0" indent="0" algn="l" rtl="0">
              <a:spcBef>
                <a:spcPts val="0"/>
              </a:spcBef>
              <a:spcAft>
                <a:spcPts val="0"/>
              </a:spcAft>
              <a:buNone/>
            </a:pPr>
            <a:endParaRPr sz="1400" dirty="0">
              <a:solidFill>
                <a:srgbClr val="7E7E7E"/>
              </a:solidFill>
            </a:endParaRPr>
          </a:p>
          <a:p>
            <a:pPr marL="0" marR="0" lvl="0" indent="0" algn="l" rtl="0">
              <a:lnSpc>
                <a:spcPct val="100000"/>
              </a:lnSpc>
              <a:spcBef>
                <a:spcPts val="0"/>
              </a:spcBef>
              <a:spcAft>
                <a:spcPts val="0"/>
              </a:spcAft>
              <a:buClr>
                <a:schemeClr val="dk1"/>
              </a:buClr>
              <a:buSzPct val="100000"/>
              <a:buNone/>
            </a:pPr>
            <a:r>
              <a:rPr lang="en-US" sz="1600" b="1" dirty="0">
                <a:solidFill>
                  <a:srgbClr val="A22C44"/>
                </a:solidFill>
              </a:rPr>
              <a:t>FILING AND </a:t>
            </a:r>
            <a:r>
              <a:rPr lang="en-US" sz="1600" b="1" dirty="0" smtClean="0">
                <a:solidFill>
                  <a:srgbClr val="A22C44"/>
                </a:solidFill>
              </a:rPr>
              <a:t>POINTING: </a:t>
            </a:r>
            <a:r>
              <a:rPr lang="en-US" sz="1600" dirty="0" smtClean="0">
                <a:solidFill>
                  <a:srgbClr val="7E7E7E"/>
                </a:solidFill>
              </a:rPr>
              <a:t>Users </a:t>
            </a:r>
            <a:r>
              <a:rPr lang="en-US" sz="1600" dirty="0">
                <a:solidFill>
                  <a:srgbClr val="7E7E7E"/>
                </a:solidFill>
              </a:rPr>
              <a:t>add #hashtag(s) to the shared article. Hashtags are keywords to organize and search terms to search conversations. By augmenting hashtag(s) the user injects a point of reference to the shared content. Hashtags allow the user to offer his/her interpretation of the article public. </a:t>
            </a:r>
          </a:p>
          <a:p>
            <a:pPr marL="0" marR="0" lvl="0" indent="0" algn="l" rtl="0">
              <a:lnSpc>
                <a:spcPct val="100000"/>
              </a:lnSpc>
              <a:spcBef>
                <a:spcPts val="1000"/>
              </a:spcBef>
              <a:spcAft>
                <a:spcPts val="0"/>
              </a:spcAft>
              <a:buClr>
                <a:schemeClr val="dk1"/>
              </a:buClr>
              <a:buSzPct val="100000"/>
              <a:buNone/>
            </a:pPr>
            <a:r>
              <a:rPr lang="en-US" sz="1600" b="1" dirty="0">
                <a:solidFill>
                  <a:srgbClr val="A22C44"/>
                </a:solidFill>
              </a:rPr>
              <a:t>ADDRESSING AND </a:t>
            </a:r>
            <a:r>
              <a:rPr lang="en-US" sz="1600" b="1" dirty="0" smtClean="0">
                <a:solidFill>
                  <a:srgbClr val="A22C44"/>
                </a:solidFill>
              </a:rPr>
              <a:t>ALERTING: </a:t>
            </a:r>
            <a:r>
              <a:rPr lang="en-US" sz="1600" dirty="0" smtClean="0">
                <a:solidFill>
                  <a:srgbClr val="7E7E7E"/>
                </a:solidFill>
              </a:rPr>
              <a:t>Users </a:t>
            </a:r>
            <a:r>
              <a:rPr lang="en-US" sz="1600" dirty="0">
                <a:solidFill>
                  <a:srgbClr val="7E7E7E"/>
                </a:solidFill>
              </a:rPr>
              <a:t>post links to pages or include user handles to address and alert groups or individuals to a shared article and </a:t>
            </a:r>
            <a:r>
              <a:rPr lang="en-US" sz="1600" dirty="0" smtClean="0">
                <a:solidFill>
                  <a:srgbClr val="7E7E7E"/>
                </a:solidFill>
              </a:rPr>
              <a:t>its </a:t>
            </a:r>
            <a:r>
              <a:rPr lang="en-US" sz="1600" dirty="0">
                <a:solidFill>
                  <a:srgbClr val="7E7E7E"/>
                </a:solidFill>
              </a:rPr>
              <a:t>implications. The user operationalizes the article to better express </a:t>
            </a:r>
            <a:r>
              <a:rPr lang="en-US" sz="1600" dirty="0" smtClean="0">
                <a:solidFill>
                  <a:srgbClr val="7E7E7E"/>
                </a:solidFill>
              </a:rPr>
              <a:t>his/her opinion</a:t>
            </a:r>
            <a:r>
              <a:rPr lang="en-US" sz="1600" dirty="0">
                <a:solidFill>
                  <a:srgbClr val="7E7E7E"/>
                </a:solidFill>
              </a:rPr>
              <a:t>. Motivations </a:t>
            </a:r>
            <a:r>
              <a:rPr lang="en-US" sz="1600" dirty="0" smtClean="0">
                <a:solidFill>
                  <a:srgbClr val="7E7E7E"/>
                </a:solidFill>
              </a:rPr>
              <a:t>may include expressing </a:t>
            </a:r>
            <a:r>
              <a:rPr lang="en-US" sz="1600" dirty="0">
                <a:solidFill>
                  <a:srgbClr val="7E7E7E"/>
                </a:solidFill>
              </a:rPr>
              <a:t>support or criticism, </a:t>
            </a:r>
            <a:r>
              <a:rPr lang="en-US" sz="1600" dirty="0" smtClean="0">
                <a:solidFill>
                  <a:srgbClr val="7E7E7E"/>
                </a:solidFill>
              </a:rPr>
              <a:t>suggesting </a:t>
            </a:r>
            <a:r>
              <a:rPr lang="en-US" sz="1600" dirty="0">
                <a:solidFill>
                  <a:srgbClr val="7E7E7E"/>
                </a:solidFill>
              </a:rPr>
              <a:t>or </a:t>
            </a:r>
            <a:r>
              <a:rPr lang="en-US" sz="1600" dirty="0" smtClean="0">
                <a:solidFill>
                  <a:srgbClr val="7E7E7E"/>
                </a:solidFill>
              </a:rPr>
              <a:t>requesting </a:t>
            </a:r>
            <a:r>
              <a:rPr lang="en-US" sz="1600" dirty="0">
                <a:solidFill>
                  <a:srgbClr val="7E7E7E"/>
                </a:solidFill>
              </a:rPr>
              <a:t>actions, or </a:t>
            </a:r>
            <a:r>
              <a:rPr lang="en-US" sz="1600" dirty="0" smtClean="0">
                <a:solidFill>
                  <a:srgbClr val="7E7E7E"/>
                </a:solidFill>
              </a:rPr>
              <a:t>highlighting </a:t>
            </a:r>
            <a:r>
              <a:rPr lang="en-US" sz="1600" dirty="0">
                <a:solidFill>
                  <a:srgbClr val="7E7E7E"/>
                </a:solidFill>
              </a:rPr>
              <a:t>an </a:t>
            </a:r>
            <a:r>
              <a:rPr lang="en-US" sz="1600" dirty="0" smtClean="0">
                <a:solidFill>
                  <a:srgbClr val="7E7E7E"/>
                </a:solidFill>
              </a:rPr>
              <a:t>individual’s </a:t>
            </a:r>
            <a:r>
              <a:rPr lang="en-US" sz="1600" dirty="0">
                <a:solidFill>
                  <a:srgbClr val="7E7E7E"/>
                </a:solidFill>
              </a:rPr>
              <a:t>role in the article.   </a:t>
            </a:r>
          </a:p>
          <a:p>
            <a:pPr marL="0" marR="0" lvl="0" indent="0" algn="l" rtl="0">
              <a:lnSpc>
                <a:spcPct val="100000"/>
              </a:lnSpc>
              <a:spcBef>
                <a:spcPts val="1000"/>
              </a:spcBef>
              <a:spcAft>
                <a:spcPts val="0"/>
              </a:spcAft>
              <a:buClr>
                <a:schemeClr val="dk1"/>
              </a:buClr>
              <a:buSzPct val="100000"/>
              <a:buNone/>
            </a:pPr>
            <a:r>
              <a:rPr lang="en-US" sz="1600" b="1" dirty="0">
                <a:solidFill>
                  <a:srgbClr val="A22C44"/>
                </a:solidFill>
              </a:rPr>
              <a:t>QUOTING AND HIGHLIGHTING IMPORTANT PART OF AN </a:t>
            </a:r>
            <a:r>
              <a:rPr lang="en-US" sz="1600" b="1" dirty="0" smtClean="0">
                <a:solidFill>
                  <a:srgbClr val="A22C44"/>
                </a:solidFill>
              </a:rPr>
              <a:t>ARTICLE: </a:t>
            </a:r>
            <a:r>
              <a:rPr lang="en-US" sz="1600" dirty="0" smtClean="0">
                <a:solidFill>
                  <a:srgbClr val="7E7E7E"/>
                </a:solidFill>
              </a:rPr>
              <a:t>Users </a:t>
            </a:r>
            <a:r>
              <a:rPr lang="en-US" sz="1600" dirty="0">
                <a:solidFill>
                  <a:srgbClr val="7E7E7E"/>
                </a:solidFill>
              </a:rPr>
              <a:t>copy the decisive argument of the article as a piece of eye candy, enabling peers to instantly recognize the key message the user has identified in the article.  </a:t>
            </a:r>
          </a:p>
          <a:p>
            <a:pPr marL="0" marR="0" lvl="0" indent="0" algn="l" rtl="0">
              <a:lnSpc>
                <a:spcPct val="100000"/>
              </a:lnSpc>
              <a:spcBef>
                <a:spcPts val="1000"/>
              </a:spcBef>
              <a:spcAft>
                <a:spcPts val="0"/>
              </a:spcAft>
              <a:buClr>
                <a:schemeClr val="dk1"/>
              </a:buClr>
              <a:buSzPct val="100000"/>
              <a:buNone/>
            </a:pPr>
            <a:r>
              <a:rPr lang="en-US" sz="1600" b="1" dirty="0">
                <a:solidFill>
                  <a:srgbClr val="A22C44"/>
                </a:solidFill>
              </a:rPr>
              <a:t>ASKING THE </a:t>
            </a:r>
            <a:r>
              <a:rPr lang="en-US" sz="1600" b="1" i="0" u="none" strike="noStrike" cap="none" dirty="0" smtClean="0">
                <a:solidFill>
                  <a:srgbClr val="A22C44"/>
                </a:solidFill>
                <a:sym typeface="Calibri"/>
              </a:rPr>
              <a:t>QUESTIONS: </a:t>
            </a:r>
            <a:r>
              <a:rPr lang="en-US" sz="1600" dirty="0" smtClean="0">
                <a:solidFill>
                  <a:srgbClr val="7E7E7E"/>
                </a:solidFill>
              </a:rPr>
              <a:t>Users </a:t>
            </a:r>
            <a:r>
              <a:rPr lang="en-US" sz="1600" dirty="0">
                <a:solidFill>
                  <a:srgbClr val="7E7E7E"/>
                </a:solidFill>
              </a:rPr>
              <a:t>formulate a question along the shared article’s link. Questions tend to either ask others to validate the shared information, or invite peers for discussion. Occasionally, questions appear to be rhetorical in nature, expressing frustration. Posing questions allows users to frame the article content’s implication and position themselves simultaneously. </a:t>
            </a:r>
          </a:p>
        </p:txBody>
      </p:sp>
      <p:sp>
        <p:nvSpPr>
          <p:cNvPr id="530" name="Shape 530"/>
          <p:cNvSpPr txBox="1"/>
          <p:nvPr/>
        </p:nvSpPr>
        <p:spPr>
          <a:xfrm>
            <a:off x="8009016" y="3922311"/>
            <a:ext cx="3761309" cy="2375700"/>
          </a:xfrm>
          <a:prstGeom prst="rect">
            <a:avLst/>
          </a:prstGeom>
          <a:noFill/>
          <a:ln>
            <a:noFill/>
          </a:ln>
        </p:spPr>
        <p:txBody>
          <a:bodyPr lIns="91425" tIns="91425" rIns="91425" bIns="91425" anchor="t" anchorCtr="0">
            <a:noAutofit/>
          </a:bodyPr>
          <a:lstStyle/>
          <a:p>
            <a:pPr marL="457200" lvl="0" indent="-228600">
              <a:spcAft>
                <a:spcPts val="600"/>
              </a:spcAft>
              <a:buChar char="●"/>
            </a:pPr>
            <a:r>
              <a:rPr lang="en-US" sz="1600" b="1" dirty="0" smtClean="0">
                <a:solidFill>
                  <a:srgbClr val="7E7E7E"/>
                </a:solidFill>
                <a:latin typeface="Calibri"/>
                <a:cs typeface="Calibri"/>
              </a:rPr>
              <a:t>About one third </a:t>
            </a:r>
            <a:r>
              <a:rPr lang="en-US" sz="1600" b="1" dirty="0">
                <a:solidFill>
                  <a:srgbClr val="7E7E7E"/>
                </a:solidFill>
                <a:latin typeface="Calibri"/>
                <a:cs typeface="Calibri"/>
              </a:rPr>
              <a:t>of all </a:t>
            </a:r>
            <a:r>
              <a:rPr lang="en-US" sz="1600" b="1" dirty="0" err="1" smtClean="0">
                <a:solidFill>
                  <a:srgbClr val="7E7E7E"/>
                </a:solidFill>
                <a:latin typeface="Calibri"/>
                <a:cs typeface="Calibri"/>
              </a:rPr>
              <a:t>analysed</a:t>
            </a:r>
            <a:r>
              <a:rPr lang="en-US" sz="1600" b="1" dirty="0" smtClean="0">
                <a:solidFill>
                  <a:srgbClr val="7E7E7E"/>
                </a:solidFill>
                <a:latin typeface="Calibri"/>
                <a:cs typeface="Calibri"/>
              </a:rPr>
              <a:t> shares are </a:t>
            </a:r>
            <a:r>
              <a:rPr lang="en-US" sz="1600" b="1" dirty="0">
                <a:solidFill>
                  <a:srgbClr val="7E7E7E"/>
                </a:solidFill>
                <a:latin typeface="Calibri"/>
                <a:cs typeface="Calibri"/>
              </a:rPr>
              <a:t>Mission posts, </a:t>
            </a:r>
            <a:r>
              <a:rPr lang="en-US" sz="1600" b="1" dirty="0" smtClean="0">
                <a:solidFill>
                  <a:srgbClr val="7E7E7E"/>
                </a:solidFill>
                <a:latin typeface="Calibri"/>
                <a:cs typeface="Calibri"/>
              </a:rPr>
              <a:t>making </a:t>
            </a:r>
            <a:r>
              <a:rPr lang="en-US" sz="1600" b="1" dirty="0">
                <a:solidFill>
                  <a:srgbClr val="7E7E7E"/>
                </a:solidFill>
                <a:latin typeface="Calibri"/>
                <a:cs typeface="Calibri"/>
              </a:rPr>
              <a:t>Mission </a:t>
            </a:r>
            <a:r>
              <a:rPr lang="en-US" sz="1600" b="1" dirty="0" smtClean="0">
                <a:solidFill>
                  <a:srgbClr val="7E7E7E"/>
                </a:solidFill>
                <a:latin typeface="Calibri"/>
                <a:cs typeface="Calibri"/>
              </a:rPr>
              <a:t>the second </a:t>
            </a:r>
            <a:r>
              <a:rPr lang="en-US" sz="1600" b="1" dirty="0">
                <a:solidFill>
                  <a:srgbClr val="7E7E7E"/>
                </a:solidFill>
                <a:latin typeface="Calibri"/>
                <a:cs typeface="Calibri"/>
              </a:rPr>
              <a:t>most popular sharing </a:t>
            </a:r>
            <a:r>
              <a:rPr lang="en-US" sz="1600" b="1" dirty="0" smtClean="0">
                <a:solidFill>
                  <a:srgbClr val="7E7E7E"/>
                </a:solidFill>
                <a:latin typeface="Calibri"/>
                <a:cs typeface="Calibri"/>
              </a:rPr>
              <a:t>behaviour.</a:t>
            </a:r>
          </a:p>
          <a:p>
            <a:pPr marL="457200" lvl="0" indent="-228600">
              <a:spcAft>
                <a:spcPts val="600"/>
              </a:spcAft>
              <a:buChar char="●"/>
            </a:pPr>
            <a:r>
              <a:rPr lang="en-US" dirty="0" smtClean="0">
                <a:solidFill>
                  <a:srgbClr val="7E7E7E"/>
                </a:solidFill>
                <a:latin typeface="Calibri"/>
                <a:cs typeface="Calibri"/>
              </a:rPr>
              <a:t>The </a:t>
            </a:r>
            <a:r>
              <a:rPr lang="en-US" dirty="0">
                <a:solidFill>
                  <a:srgbClr val="7E7E7E"/>
                </a:solidFill>
                <a:latin typeface="Calibri"/>
                <a:cs typeface="Calibri"/>
              </a:rPr>
              <a:t>behaviour is most predominant in the </a:t>
            </a:r>
            <a:r>
              <a:rPr lang="en-US" dirty="0" smtClean="0">
                <a:solidFill>
                  <a:srgbClr val="7E7E7E"/>
                </a:solidFill>
                <a:latin typeface="Calibri"/>
                <a:cs typeface="Calibri"/>
              </a:rPr>
              <a:t>Extend </a:t>
            </a:r>
            <a:r>
              <a:rPr lang="en-US" dirty="0">
                <a:solidFill>
                  <a:srgbClr val="7E7E7E"/>
                </a:solidFill>
                <a:latin typeface="Calibri"/>
                <a:cs typeface="Calibri"/>
              </a:rPr>
              <a:t>section, typically publishing content applying a journalistic, rational approach to reporting. </a:t>
            </a:r>
          </a:p>
        </p:txBody>
      </p:sp>
      <p:graphicFrame>
        <p:nvGraphicFramePr>
          <p:cNvPr id="8" name="Shape 544"/>
          <p:cNvGraphicFramePr/>
          <p:nvPr>
            <p:extLst>
              <p:ext uri="{D42A27DB-BD31-4B8C-83A1-F6EECF244321}">
                <p14:modId xmlns:p14="http://schemas.microsoft.com/office/powerpoint/2010/main" val="4215741524"/>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Post </a:t>
                      </a:r>
                      <a:r>
                        <a:rPr lang="en-US" sz="1200" u="none" strike="noStrike" cap="none" dirty="0">
                          <a:hlinkClick r:id="rId3" action="ppaction://hlinksldjump"/>
                        </a:rPr>
                        <a:t>– </a:t>
                      </a:r>
                      <a:r>
                        <a:rPr lang="en-US" sz="1200" dirty="0">
                          <a:hlinkClick r:id="rId3"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Post </a:t>
                      </a:r>
                      <a:r>
                        <a:rPr lang="en-US" sz="1200" u="none" strike="noStrike" cap="none" dirty="0">
                          <a:hlinkClick r:id="rId4" action="ppaction://hlinksldjump"/>
                        </a:rPr>
                        <a:t>– </a:t>
                      </a:r>
                      <a:r>
                        <a:rPr lang="en-US" sz="1200" dirty="0">
                          <a:hlinkClick r:id="rId4"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3889777096"/>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22215" y="1688835"/>
            <a:ext cx="3413370" cy="2424883"/>
          </a:xfrm>
          <a:prstGeom prst="rect">
            <a:avLst/>
          </a:prstGeom>
        </p:spPr>
      </p:pic>
      <p:grpSp>
        <p:nvGrpSpPr>
          <p:cNvPr id="11" name="Group 10"/>
          <p:cNvGrpSpPr/>
          <p:nvPr/>
        </p:nvGrpSpPr>
        <p:grpSpPr>
          <a:xfrm>
            <a:off x="10270896" y="6050963"/>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7B83EA37-E7A7-449F-B1B6-21AB8DE5FBC4}"/>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838201" y="45229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smtClean="0">
                <a:solidFill>
                  <a:srgbClr val="243049"/>
                </a:solidFill>
                <a:sym typeface="Calibri"/>
              </a:rPr>
              <a:t>Drivers of Mission posts</a:t>
            </a:r>
            <a:endParaRPr lang="en-US" b="1" dirty="0">
              <a:solidFill>
                <a:srgbClr val="243049"/>
              </a:solidFill>
            </a:endParaRPr>
          </a:p>
        </p:txBody>
      </p:sp>
      <p:sp>
        <p:nvSpPr>
          <p:cNvPr id="653" name="Shape 653"/>
          <p:cNvSpPr txBox="1">
            <a:spLocks noGrp="1"/>
          </p:cNvSpPr>
          <p:nvPr>
            <p:ph type="body" idx="1"/>
          </p:nvPr>
        </p:nvSpPr>
        <p:spPr>
          <a:xfrm>
            <a:off x="838201" y="1777857"/>
            <a:ext cx="5181600" cy="355694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None/>
            </a:pPr>
            <a:r>
              <a:rPr lang="en-US" sz="1400" b="1" i="0" u="none" strike="noStrike" cap="none" dirty="0">
                <a:solidFill>
                  <a:srgbClr val="A22C44"/>
                </a:solidFill>
                <a:latin typeface="Calibri"/>
                <a:ea typeface="Calibri"/>
                <a:cs typeface="Calibri"/>
                <a:sym typeface="Calibri"/>
              </a:rPr>
              <a:t>RATIONAL	</a:t>
            </a:r>
          </a:p>
          <a:p>
            <a:pPr marL="165600" lvl="0" indent="-165600">
              <a:lnSpc>
                <a:spcPct val="114000"/>
              </a:lnSpc>
              <a:spcBef>
                <a:spcPts val="600"/>
              </a:spcBef>
            </a:pPr>
            <a:r>
              <a:rPr lang="en-US" sz="1600" dirty="0">
                <a:solidFill>
                  <a:srgbClr val="7E7E7E"/>
                </a:solidFill>
              </a:rPr>
              <a:t>Addition of a personal opinion increases the attractivity of the post and is aimed to increase the reach and resonance the post receives. </a:t>
            </a:r>
          </a:p>
          <a:p>
            <a:pPr marL="165600" lvl="0" indent="-165600">
              <a:lnSpc>
                <a:spcPct val="114000"/>
              </a:lnSpc>
              <a:spcBef>
                <a:spcPts val="600"/>
              </a:spcBef>
            </a:pPr>
            <a:r>
              <a:rPr lang="en-US" sz="1600" dirty="0">
                <a:solidFill>
                  <a:srgbClr val="7E7E7E"/>
                </a:solidFill>
              </a:rPr>
              <a:t>With the published interpretation the user ensures the impact of the article is aligned with his/her own understanding of the topic.  </a:t>
            </a:r>
          </a:p>
          <a:p>
            <a:pPr marL="165600" lvl="0" indent="-165600">
              <a:lnSpc>
                <a:spcPct val="114000"/>
              </a:lnSpc>
              <a:spcBef>
                <a:spcPts val="600"/>
              </a:spcBef>
            </a:pPr>
            <a:r>
              <a:rPr lang="en-US" sz="1600" dirty="0">
                <a:solidFill>
                  <a:srgbClr val="7E7E7E"/>
                </a:solidFill>
              </a:rPr>
              <a:t>The added information contributes to the organization of the shared information by connecting the article to a theme, issue, </a:t>
            </a:r>
            <a:r>
              <a:rPr lang="en-US" sz="1600" dirty="0" smtClean="0">
                <a:solidFill>
                  <a:srgbClr val="7E7E7E"/>
                </a:solidFill>
              </a:rPr>
              <a:t>person, </a:t>
            </a:r>
            <a:r>
              <a:rPr lang="en-US" sz="1600" dirty="0">
                <a:solidFill>
                  <a:srgbClr val="7E7E7E"/>
                </a:solidFill>
              </a:rPr>
              <a:t>or action. With the provided context the </a:t>
            </a:r>
            <a:r>
              <a:rPr lang="en-US" sz="1600" dirty="0" smtClean="0">
                <a:solidFill>
                  <a:srgbClr val="7E7E7E"/>
                </a:solidFill>
              </a:rPr>
              <a:t>user </a:t>
            </a:r>
            <a:r>
              <a:rPr lang="en-US" sz="1600" dirty="0">
                <a:solidFill>
                  <a:srgbClr val="7E7E7E"/>
                </a:solidFill>
              </a:rPr>
              <a:t>ensures his/her intentions are understood. </a:t>
            </a:r>
          </a:p>
          <a:p>
            <a:pPr marL="165600" lvl="0" indent="-165600">
              <a:lnSpc>
                <a:spcPct val="114000"/>
              </a:lnSpc>
              <a:spcBef>
                <a:spcPts val="600"/>
              </a:spcBef>
            </a:pPr>
            <a:r>
              <a:rPr lang="en-US" sz="1600" dirty="0">
                <a:solidFill>
                  <a:srgbClr val="7E7E7E"/>
                </a:solidFill>
              </a:rPr>
              <a:t>Mission posts are also driven by the intent to initiate a discussion with peers, as they are more likely to engage with the personal opinion of the poster than a post with a mere shared link. </a:t>
            </a:r>
          </a:p>
        </p:txBody>
      </p:sp>
      <p:sp>
        <p:nvSpPr>
          <p:cNvPr id="654" name="Shape 654"/>
          <p:cNvSpPr txBox="1">
            <a:spLocks noGrp="1"/>
          </p:cNvSpPr>
          <p:nvPr>
            <p:ph type="body" idx="2"/>
          </p:nvPr>
        </p:nvSpPr>
        <p:spPr>
          <a:xfrm>
            <a:off x="6248399" y="1777857"/>
            <a:ext cx="5181600" cy="3556942"/>
          </a:xfrm>
          <a:prstGeom prst="rect">
            <a:avLst/>
          </a:prstGeom>
          <a:noFill/>
          <a:ln>
            <a:noFill/>
          </a:ln>
        </p:spPr>
        <p:txBody>
          <a:bodyPr lIns="91425" tIns="45700" rIns="91425" bIns="45700" anchor="t" anchorCtr="0">
            <a:noAutofit/>
          </a:bodyPr>
          <a:lstStyle/>
          <a:p>
            <a:pPr marL="0" marR="0" lvl="0" indent="0" algn="l" rtl="0">
              <a:lnSpc>
                <a:spcPct val="114000"/>
              </a:lnSpc>
              <a:spcBef>
                <a:spcPts val="1000"/>
              </a:spcBef>
              <a:spcAft>
                <a:spcPts val="0"/>
              </a:spcAft>
              <a:buNone/>
            </a:pPr>
            <a:r>
              <a:rPr lang="en-US" sz="1400" b="1" dirty="0">
                <a:solidFill>
                  <a:srgbClr val="A22C44"/>
                </a:solidFill>
              </a:rPr>
              <a:t>EMOTIONAL </a:t>
            </a:r>
          </a:p>
          <a:p>
            <a:pPr marL="165600" indent="-165600">
              <a:lnSpc>
                <a:spcPct val="114000"/>
              </a:lnSpc>
              <a:spcBef>
                <a:spcPts val="600"/>
              </a:spcBef>
            </a:pPr>
            <a:r>
              <a:rPr lang="en-US" sz="1600" dirty="0">
                <a:solidFill>
                  <a:srgbClr val="7E7E7E"/>
                </a:solidFill>
              </a:rPr>
              <a:t>In </a:t>
            </a:r>
            <a:r>
              <a:rPr lang="en-US" sz="1600" dirty="0" smtClean="0">
                <a:solidFill>
                  <a:srgbClr val="7E7E7E"/>
                </a:solidFill>
              </a:rPr>
              <a:t>Mission posts, </a:t>
            </a:r>
            <a:r>
              <a:rPr lang="en-US" sz="1600" dirty="0">
                <a:solidFill>
                  <a:srgbClr val="7E7E7E"/>
                </a:solidFill>
              </a:rPr>
              <a:t>users voice their own interpretation, their personal connection to the article. They expose themselves to shape the conversation.</a:t>
            </a:r>
          </a:p>
          <a:p>
            <a:pPr marL="165600" indent="-165600">
              <a:lnSpc>
                <a:spcPct val="114000"/>
              </a:lnSpc>
              <a:spcBef>
                <a:spcPts val="600"/>
              </a:spcBef>
            </a:pPr>
            <a:r>
              <a:rPr lang="en-US" sz="1600" dirty="0">
                <a:solidFill>
                  <a:srgbClr val="7E7E7E"/>
                </a:solidFill>
              </a:rPr>
              <a:t>Mission </a:t>
            </a:r>
            <a:r>
              <a:rPr lang="en-US" sz="1600" dirty="0" smtClean="0">
                <a:solidFill>
                  <a:srgbClr val="7E7E7E"/>
                </a:solidFill>
              </a:rPr>
              <a:t>behaviour </a:t>
            </a:r>
            <a:r>
              <a:rPr lang="en-US" sz="1600" dirty="0">
                <a:solidFill>
                  <a:srgbClr val="7E7E7E"/>
                </a:solidFill>
              </a:rPr>
              <a:t>communicates activity and vitality. Actively responding to articles shows openness and contemporariness. Exhibiting a conscious </a:t>
            </a:r>
            <a:r>
              <a:rPr lang="en-US" sz="1600" dirty="0" smtClean="0">
                <a:solidFill>
                  <a:srgbClr val="7E7E7E"/>
                </a:solidFill>
              </a:rPr>
              <a:t>intent </a:t>
            </a:r>
            <a:r>
              <a:rPr lang="en-US" sz="1600" dirty="0">
                <a:solidFill>
                  <a:srgbClr val="7E7E7E"/>
                </a:solidFill>
              </a:rPr>
              <a:t>displays the aspiration to community thought leadership and expertise.</a:t>
            </a:r>
          </a:p>
          <a:p>
            <a:pPr marL="165600" indent="-165600">
              <a:lnSpc>
                <a:spcPct val="114000"/>
              </a:lnSpc>
              <a:spcBef>
                <a:spcPts val="600"/>
              </a:spcBef>
            </a:pPr>
            <a:r>
              <a:rPr lang="en-US" sz="1600" dirty="0">
                <a:solidFill>
                  <a:srgbClr val="7E7E7E"/>
                </a:solidFill>
              </a:rPr>
              <a:t>Besides engagement, the user can publicly display emotions and attachment to a cause, membership in a community, and acceptance of his/her identity. </a:t>
            </a:r>
          </a:p>
        </p:txBody>
      </p:sp>
      <p:graphicFrame>
        <p:nvGraphicFramePr>
          <p:cNvPr id="10" name="Shape 545"/>
          <p:cNvGraphicFramePr/>
          <p:nvPr>
            <p:extLst>
              <p:ext uri="{D42A27DB-BD31-4B8C-83A1-F6EECF244321}">
                <p14:modId xmlns:p14="http://schemas.microsoft.com/office/powerpoint/2010/main" val="3360737433"/>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5"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7" name="Shape 544">
            <a:extLst>
              <a:ext uri="{FF2B5EF4-FFF2-40B4-BE49-F238E27FC236}">
                <a16:creationId xmlns:a16="http://schemas.microsoft.com/office/drawing/2014/main" xmlns="" id="{D78CDCA9-0726-4D3E-BF51-1DFBBEFB6E58}"/>
              </a:ext>
            </a:extLst>
          </p:cNvPr>
          <p:cNvGraphicFramePr/>
          <p:nvPr>
            <p:extLst>
              <p:ext uri="{D42A27DB-BD31-4B8C-83A1-F6EECF244321}">
                <p14:modId xmlns:p14="http://schemas.microsoft.com/office/powerpoint/2010/main" val="209034544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9" name="Rectangle 8">
            <a:extLst>
              <a:ext uri="{FF2B5EF4-FFF2-40B4-BE49-F238E27FC236}">
                <a16:creationId xmlns:a16="http://schemas.microsoft.com/office/drawing/2014/main" xmlns="" id="{4CF4AC74-F91E-4380-9ADA-8569B56950E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
            </a:r>
            <a:br>
              <a:rPr lang="en-US" b="1" dirty="0">
                <a:solidFill>
                  <a:srgbClr val="243049"/>
                </a:solidFill>
              </a:rPr>
            </a:br>
            <a:r>
              <a:rPr lang="en-US" b="1" dirty="0" smtClean="0">
                <a:solidFill>
                  <a:srgbClr val="243049"/>
                </a:solidFill>
              </a:rPr>
              <a:t>Where Mission posts </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sp>
        <p:nvSpPr>
          <p:cNvPr id="663" name="Shape 663"/>
          <p:cNvSpPr txBox="1">
            <a:spLocks noGrp="1"/>
          </p:cNvSpPr>
          <p:nvPr>
            <p:ph type="body" idx="1"/>
          </p:nvPr>
        </p:nvSpPr>
        <p:spPr>
          <a:xfrm>
            <a:off x="618067" y="2121194"/>
            <a:ext cx="6684382" cy="3894604"/>
          </a:xfrm>
          <a:prstGeom prst="rect">
            <a:avLst/>
          </a:prstGeom>
        </p:spPr>
        <p:txBody>
          <a:bodyPr lIns="91425" tIns="91425" rIns="91425" bIns="91425" anchor="t" anchorCtr="0">
            <a:noAutofit/>
          </a:bodyPr>
          <a:lstStyle/>
          <a:p>
            <a:pPr marL="457200" lvl="0" indent="-317500" rtl="0">
              <a:lnSpc>
                <a:spcPct val="100000"/>
              </a:lnSpc>
              <a:spcBef>
                <a:spcPts val="600"/>
              </a:spcBef>
              <a:buSzPct val="100000"/>
            </a:pPr>
            <a:r>
              <a:rPr lang="en-US" sz="1400" dirty="0" smtClean="0">
                <a:solidFill>
                  <a:srgbClr val="7E7E7E"/>
                </a:solidFill>
              </a:rPr>
              <a:t>Mission </a:t>
            </a:r>
            <a:r>
              <a:rPr lang="en-US" sz="1400" dirty="0">
                <a:solidFill>
                  <a:srgbClr val="7E7E7E"/>
                </a:solidFill>
              </a:rPr>
              <a:t>sharing indicates an engaged, participatory contribution to the public discourse. Users connect the article to a context of personal priority. </a:t>
            </a:r>
          </a:p>
          <a:p>
            <a:pPr marL="457200" lvl="0" indent="-317500">
              <a:lnSpc>
                <a:spcPct val="100000"/>
              </a:lnSpc>
              <a:spcBef>
                <a:spcPts val="600"/>
              </a:spcBef>
              <a:buSzPct val="100000"/>
            </a:pPr>
            <a:r>
              <a:rPr lang="en-US" sz="1400" b="1" dirty="0">
                <a:solidFill>
                  <a:srgbClr val="7E7E7E"/>
                </a:solidFill>
              </a:rPr>
              <a:t>This </a:t>
            </a:r>
            <a:r>
              <a:rPr lang="en-US" sz="1400" b="1" dirty="0" err="1">
                <a:solidFill>
                  <a:srgbClr val="7E7E7E"/>
                </a:solidFill>
              </a:rPr>
              <a:t>behaviour</a:t>
            </a:r>
            <a:r>
              <a:rPr lang="en-US" sz="1400" b="1" dirty="0">
                <a:solidFill>
                  <a:srgbClr val="7E7E7E"/>
                </a:solidFill>
              </a:rPr>
              <a:t> is most frequent with articles published in the Investigative Journalism, Left-Wing Blogs and the Pro-Islam clusters </a:t>
            </a:r>
            <a:r>
              <a:rPr lang="en-US" sz="1400" dirty="0">
                <a:solidFill>
                  <a:srgbClr val="7E7E7E"/>
                </a:solidFill>
              </a:rPr>
              <a:t>and least with the Anti-Islam, French Identity and the Confusion/Beyond Information clusters.</a:t>
            </a:r>
          </a:p>
          <a:p>
            <a:pPr marL="457200" lvl="0" indent="-317500" rtl="0">
              <a:lnSpc>
                <a:spcPct val="100000"/>
              </a:lnSpc>
              <a:spcBef>
                <a:spcPts val="600"/>
              </a:spcBef>
              <a:buSzPct val="100000"/>
            </a:pPr>
            <a:r>
              <a:rPr lang="en-US" sz="1400" dirty="0">
                <a:solidFill>
                  <a:srgbClr val="7E7E7E"/>
                </a:solidFill>
              </a:rPr>
              <a:t>Mission sharing is stronger across the Extend section of the media map, and stands out in two left-leaning media source clusters from the Reframe section. </a:t>
            </a:r>
          </a:p>
          <a:p>
            <a:pPr marL="457200" lvl="0" indent="-317500" rtl="0">
              <a:lnSpc>
                <a:spcPct val="100000"/>
              </a:lnSpc>
              <a:spcBef>
                <a:spcPts val="600"/>
              </a:spcBef>
              <a:buSzPct val="100000"/>
            </a:pPr>
            <a:r>
              <a:rPr lang="en-US" sz="1400" dirty="0">
                <a:solidFill>
                  <a:srgbClr val="7E7E7E"/>
                </a:solidFill>
              </a:rPr>
              <a:t>The finding indicates that content adhering to journalistic traditions is more likely to be lent people’s reputation, by being used as part of personal expression. </a:t>
            </a:r>
          </a:p>
          <a:p>
            <a:pPr marL="457200" lvl="0" indent="-317500" rtl="0">
              <a:lnSpc>
                <a:spcPct val="100000"/>
              </a:lnSpc>
              <a:spcBef>
                <a:spcPts val="600"/>
              </a:spcBef>
              <a:buSzPct val="100000"/>
            </a:pPr>
            <a:r>
              <a:rPr lang="en-US" sz="1400" dirty="0">
                <a:solidFill>
                  <a:srgbClr val="7E7E7E"/>
                </a:solidFill>
              </a:rPr>
              <a:t>In contrast to the </a:t>
            </a:r>
            <a:r>
              <a:rPr lang="en-US" sz="1400" dirty="0" smtClean="0">
                <a:solidFill>
                  <a:srgbClr val="7E7E7E"/>
                </a:solidFill>
              </a:rPr>
              <a:t>emotionally-charged </a:t>
            </a:r>
            <a:r>
              <a:rPr lang="en-US" sz="1400" dirty="0">
                <a:solidFill>
                  <a:srgbClr val="7E7E7E"/>
                </a:solidFill>
              </a:rPr>
              <a:t>content published in the Reframe and Alternative </a:t>
            </a:r>
            <a:r>
              <a:rPr lang="en-US" sz="1400" dirty="0" smtClean="0">
                <a:solidFill>
                  <a:srgbClr val="7E7E7E"/>
                </a:solidFill>
              </a:rPr>
              <a:t>sections, </a:t>
            </a:r>
            <a:r>
              <a:rPr lang="en-US" sz="1400" dirty="0">
                <a:solidFill>
                  <a:srgbClr val="7E7E7E"/>
                </a:solidFill>
              </a:rPr>
              <a:t>the mission type </a:t>
            </a:r>
            <a:r>
              <a:rPr lang="en-US" sz="1400" dirty="0" smtClean="0">
                <a:solidFill>
                  <a:srgbClr val="7E7E7E"/>
                </a:solidFill>
              </a:rPr>
              <a:t>behaviour </a:t>
            </a:r>
            <a:r>
              <a:rPr lang="en-US" sz="1400" dirty="0">
                <a:solidFill>
                  <a:srgbClr val="7E7E7E"/>
                </a:solidFill>
              </a:rPr>
              <a:t>is surprisingly low. This may be due to several </a:t>
            </a:r>
            <a:r>
              <a:rPr lang="en-US" sz="1400" dirty="0" smtClean="0">
                <a:solidFill>
                  <a:srgbClr val="7E7E7E"/>
                </a:solidFill>
              </a:rPr>
              <a:t>factors:</a:t>
            </a:r>
            <a:endParaRPr lang="en-US" sz="1400" dirty="0">
              <a:solidFill>
                <a:srgbClr val="7E7E7E"/>
              </a:solidFill>
            </a:endParaRPr>
          </a:p>
          <a:p>
            <a:pPr marL="914400" lvl="1" indent="-317500" rtl="0">
              <a:lnSpc>
                <a:spcPct val="100000"/>
              </a:lnSpc>
              <a:spcBef>
                <a:spcPts val="0"/>
              </a:spcBef>
              <a:buSzPct val="100000"/>
            </a:pPr>
            <a:r>
              <a:rPr lang="en-US" sz="1400" dirty="0">
                <a:solidFill>
                  <a:srgbClr val="7E7E7E"/>
                </a:solidFill>
              </a:rPr>
              <a:t>The sheer repeating of the content provides sufficient gratification</a:t>
            </a:r>
          </a:p>
          <a:p>
            <a:pPr marL="914400" lvl="1" indent="-317500" rtl="0">
              <a:lnSpc>
                <a:spcPct val="100000"/>
              </a:lnSpc>
              <a:spcBef>
                <a:spcPts val="0"/>
              </a:spcBef>
              <a:buSzPct val="100000"/>
            </a:pPr>
            <a:r>
              <a:rPr lang="en-US" sz="1400" dirty="0">
                <a:solidFill>
                  <a:srgbClr val="7E7E7E"/>
                </a:solidFill>
              </a:rPr>
              <a:t>The users are afraid to draw the conclusions publicly, believing the content is self-explanatory  </a:t>
            </a:r>
          </a:p>
          <a:p>
            <a:pPr marL="914400" lvl="1" indent="-317500" rtl="0">
              <a:lnSpc>
                <a:spcPct val="100000"/>
              </a:lnSpc>
              <a:spcBef>
                <a:spcPts val="0"/>
              </a:spcBef>
              <a:buSzPct val="100000"/>
            </a:pPr>
            <a:r>
              <a:rPr lang="en-US" sz="1400" dirty="0" smtClean="0">
                <a:solidFill>
                  <a:srgbClr val="7E7E7E"/>
                </a:solidFill>
              </a:rPr>
              <a:t>A share </a:t>
            </a:r>
            <a:r>
              <a:rPr lang="en-US" sz="1400" dirty="0">
                <a:solidFill>
                  <a:srgbClr val="7E7E7E"/>
                </a:solidFill>
              </a:rPr>
              <a:t>of the conversation volume of the Reframe section </a:t>
            </a:r>
            <a:r>
              <a:rPr lang="en-US" sz="1400" dirty="0" smtClean="0">
                <a:solidFill>
                  <a:srgbClr val="7E7E7E"/>
                </a:solidFill>
              </a:rPr>
              <a:t>is generated </a:t>
            </a:r>
            <a:r>
              <a:rPr lang="en-US" sz="1400" dirty="0">
                <a:solidFill>
                  <a:srgbClr val="7E7E7E"/>
                </a:solidFill>
              </a:rPr>
              <a:t>by </a:t>
            </a:r>
            <a:r>
              <a:rPr lang="en-US" sz="1400" dirty="0" smtClean="0">
                <a:solidFill>
                  <a:srgbClr val="7E7E7E"/>
                </a:solidFill>
              </a:rPr>
              <a:t>automated bot-networks </a:t>
            </a:r>
            <a:endParaRPr lang="en-US" sz="1400" dirty="0">
              <a:solidFill>
                <a:srgbClr val="7E7E7E"/>
              </a:solidFill>
            </a:endParaRPr>
          </a:p>
        </p:txBody>
      </p:sp>
      <p:graphicFrame>
        <p:nvGraphicFramePr>
          <p:cNvPr id="8" name="Shape 545"/>
          <p:cNvGraphicFramePr/>
          <p:nvPr>
            <p:extLst>
              <p:ext uri="{D42A27DB-BD31-4B8C-83A1-F6EECF244321}">
                <p14:modId xmlns:p14="http://schemas.microsoft.com/office/powerpoint/2010/main" val="4114863918"/>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4"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56790" y="1857286"/>
            <a:ext cx="5251678" cy="4487422"/>
          </a:xfrm>
          <a:prstGeom prst="rect">
            <a:avLst/>
          </a:prstGeom>
        </p:spPr>
      </p:pic>
      <p:graphicFrame>
        <p:nvGraphicFramePr>
          <p:cNvPr id="9" name="Shape 544">
            <a:extLst>
              <a:ext uri="{FF2B5EF4-FFF2-40B4-BE49-F238E27FC236}">
                <a16:creationId xmlns:a16="http://schemas.microsoft.com/office/drawing/2014/main" xmlns="" id="{00B404C6-3547-40D8-A65B-03EF35AD3C32}"/>
              </a:ext>
            </a:extLst>
          </p:cNvPr>
          <p:cNvGraphicFramePr/>
          <p:nvPr>
            <p:extLst>
              <p:ext uri="{D42A27DB-BD31-4B8C-83A1-F6EECF244321}">
                <p14:modId xmlns:p14="http://schemas.microsoft.com/office/powerpoint/2010/main" val="209034544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Mission</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Provoke</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EA728C4B-7B2F-4423-97CE-6C316462A98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sz="4400" b="1" i="0" u="none" strike="noStrike" cap="none" dirty="0" smtClean="0">
                <a:solidFill>
                  <a:srgbClr val="243049"/>
                </a:solidFill>
                <a:sym typeface="Calibri"/>
              </a:rPr>
              <a:t>Posts intended to provoke</a:t>
            </a:r>
            <a:br>
              <a:rPr lang="en-US" sz="4400" b="1" i="0" u="none" strike="noStrike" cap="none" dirty="0" smtClean="0">
                <a:solidFill>
                  <a:srgbClr val="243049"/>
                </a:solidFill>
                <a:sym typeface="Calibri"/>
              </a:rPr>
            </a:br>
            <a:r>
              <a:rPr lang="en-US" b="1" dirty="0" smtClean="0">
                <a:solidFill>
                  <a:srgbClr val="243049"/>
                </a:solidFill>
              </a:rPr>
              <a:t>and confuse</a:t>
            </a:r>
            <a:endParaRPr lang="en-US" b="1" dirty="0">
              <a:solidFill>
                <a:srgbClr val="243049"/>
              </a:solidFill>
            </a:endParaRPr>
          </a:p>
        </p:txBody>
      </p:sp>
      <p:sp>
        <p:nvSpPr>
          <p:cNvPr id="672" name="Shape 672"/>
          <p:cNvSpPr txBox="1">
            <a:spLocks noGrp="1"/>
          </p:cNvSpPr>
          <p:nvPr>
            <p:ph type="body" idx="1"/>
          </p:nvPr>
        </p:nvSpPr>
        <p:spPr>
          <a:xfrm>
            <a:off x="758323" y="2029428"/>
            <a:ext cx="5181600" cy="4471956"/>
          </a:xfrm>
          <a:prstGeom prst="rect">
            <a:avLst/>
          </a:prstGeom>
          <a:noFill/>
          <a:ln>
            <a:noFill/>
          </a:ln>
        </p:spPr>
        <p:txBody>
          <a:bodyPr lIns="91425" tIns="45700" rIns="91425" bIns="45700" anchor="t" anchorCtr="0">
            <a:noAutofit/>
          </a:bodyPr>
          <a:lstStyle/>
          <a:p>
            <a:pPr marL="88900" marR="0" lvl="0" indent="0" algn="l" rtl="0">
              <a:lnSpc>
                <a:spcPct val="114000"/>
              </a:lnSpc>
              <a:spcBef>
                <a:spcPts val="0"/>
              </a:spcBef>
              <a:spcAft>
                <a:spcPts val="0"/>
              </a:spcAft>
              <a:buClr>
                <a:schemeClr val="dk1"/>
              </a:buClr>
              <a:buSzPct val="100000"/>
              <a:buNone/>
            </a:pPr>
            <a:r>
              <a:rPr lang="en-US" sz="1400" dirty="0" smtClean="0">
                <a:solidFill>
                  <a:srgbClr val="7E7E7E"/>
                </a:solidFill>
              </a:rPr>
              <a:t>The Provoke behaviour describes posting </a:t>
            </a:r>
            <a:r>
              <a:rPr lang="en-US" sz="1400" dirty="0">
                <a:solidFill>
                  <a:srgbClr val="7E7E7E"/>
                </a:solidFill>
              </a:rPr>
              <a:t>with the intention to provoke, </a:t>
            </a:r>
            <a:r>
              <a:rPr lang="en-US" sz="1400" dirty="0" smtClean="0">
                <a:solidFill>
                  <a:srgbClr val="7E7E7E"/>
                </a:solidFill>
              </a:rPr>
              <a:t>confuse, </a:t>
            </a:r>
            <a:r>
              <a:rPr lang="en-US" sz="1400" dirty="0">
                <a:solidFill>
                  <a:srgbClr val="7E7E7E"/>
                </a:solidFill>
              </a:rPr>
              <a:t>and slander users of the adversary political camp. Content shared is highly polarizing and often entails disinformation. Provocative posts are either  “content-driven provocation”  or “</a:t>
            </a:r>
            <a:r>
              <a:rPr lang="en-US" sz="1400" dirty="0" err="1">
                <a:solidFill>
                  <a:srgbClr val="7E7E7E"/>
                </a:solidFill>
              </a:rPr>
              <a:t>behavioural</a:t>
            </a:r>
            <a:r>
              <a:rPr lang="en-US" sz="1400" dirty="0">
                <a:solidFill>
                  <a:srgbClr val="7E7E7E"/>
                </a:solidFill>
              </a:rPr>
              <a:t> provocation”. </a:t>
            </a:r>
          </a:p>
          <a:p>
            <a:pPr marL="0" marR="0" lvl="0" indent="0" algn="l" rtl="0">
              <a:lnSpc>
                <a:spcPct val="114000"/>
              </a:lnSpc>
              <a:spcBef>
                <a:spcPts val="0"/>
              </a:spcBef>
              <a:spcAft>
                <a:spcPts val="0"/>
              </a:spcAft>
              <a:buNone/>
            </a:pPr>
            <a:endParaRPr sz="1400" dirty="0">
              <a:solidFill>
                <a:srgbClr val="7E7E7E"/>
              </a:solidFill>
            </a:endParaRPr>
          </a:p>
          <a:p>
            <a:pPr marL="228600" marR="0" lvl="0" indent="-139700" algn="l" rtl="0">
              <a:lnSpc>
                <a:spcPct val="114000"/>
              </a:lnSpc>
              <a:spcBef>
                <a:spcPts val="0"/>
              </a:spcBef>
              <a:spcAft>
                <a:spcPts val="600"/>
              </a:spcAft>
              <a:buClr>
                <a:schemeClr val="dk1"/>
              </a:buClr>
              <a:buSzPct val="100000"/>
              <a:buFont typeface="Arial"/>
            </a:pPr>
            <a:r>
              <a:rPr lang="en-US" sz="1400" dirty="0">
                <a:solidFill>
                  <a:srgbClr val="7E7E7E"/>
                </a:solidFill>
              </a:rPr>
              <a:t>Content-driven </a:t>
            </a:r>
            <a:r>
              <a:rPr lang="en-US" sz="1400" dirty="0" smtClean="0">
                <a:solidFill>
                  <a:srgbClr val="7E7E7E"/>
                </a:solidFill>
              </a:rPr>
              <a:t>provocation </a:t>
            </a:r>
            <a:r>
              <a:rPr lang="en-US" sz="1400" dirty="0">
                <a:solidFill>
                  <a:srgbClr val="7E7E7E"/>
                </a:solidFill>
              </a:rPr>
              <a:t>is the sharing of </a:t>
            </a:r>
            <a:r>
              <a:rPr lang="en-US" sz="1400" dirty="0" smtClean="0">
                <a:solidFill>
                  <a:srgbClr val="7E7E7E"/>
                </a:solidFill>
              </a:rPr>
              <a:t>articles </a:t>
            </a:r>
            <a:r>
              <a:rPr lang="en-US" sz="1400" dirty="0">
                <a:solidFill>
                  <a:srgbClr val="7E7E7E"/>
                </a:solidFill>
              </a:rPr>
              <a:t>whose title and body hold false, </a:t>
            </a:r>
            <a:r>
              <a:rPr lang="en-US" sz="1400" dirty="0" smtClean="0">
                <a:solidFill>
                  <a:srgbClr val="7E7E7E"/>
                </a:solidFill>
              </a:rPr>
              <a:t>misleading, </a:t>
            </a:r>
            <a:r>
              <a:rPr lang="en-US" sz="1400" dirty="0">
                <a:solidFill>
                  <a:srgbClr val="7E7E7E"/>
                </a:solidFill>
              </a:rPr>
              <a:t>or hateful messages. The shared content clearly indicates the intention.        </a:t>
            </a:r>
            <a:r>
              <a:rPr lang="en-US" sz="1400" b="0" i="0" u="none" strike="noStrike" cap="none" dirty="0" smtClean="0">
                <a:solidFill>
                  <a:srgbClr val="7E7E7E"/>
                </a:solidFill>
                <a:sym typeface="Calibri"/>
              </a:rPr>
              <a:t> </a:t>
            </a:r>
          </a:p>
          <a:p>
            <a:pPr lvl="0" indent="-140400" rtl="0">
              <a:lnSpc>
                <a:spcPct val="114000"/>
              </a:lnSpc>
              <a:spcBef>
                <a:spcPts val="0"/>
              </a:spcBef>
              <a:buClr>
                <a:schemeClr val="dk1"/>
              </a:buClr>
              <a:buSzPct val="100000"/>
              <a:buFont typeface="Arial"/>
            </a:pPr>
            <a:r>
              <a:rPr lang="en-US" sz="1400" dirty="0" err="1" smtClean="0">
                <a:solidFill>
                  <a:srgbClr val="7E7E7E"/>
                </a:solidFill>
              </a:rPr>
              <a:t>Behavioural</a:t>
            </a:r>
            <a:r>
              <a:rPr lang="en-US" sz="1400" dirty="0" smtClean="0">
                <a:solidFill>
                  <a:srgbClr val="7E7E7E"/>
                </a:solidFill>
              </a:rPr>
              <a:t> provocation uses similar content but focuses on the delivery of contentious articles to users:</a:t>
            </a:r>
          </a:p>
          <a:p>
            <a:pPr lvl="1" indent="-140400" rtl="0">
              <a:lnSpc>
                <a:spcPct val="114000"/>
              </a:lnSpc>
              <a:spcBef>
                <a:spcPts val="0"/>
              </a:spcBef>
              <a:buClr>
                <a:srgbClr val="000000"/>
              </a:buClr>
              <a:buSzPct val="100000"/>
              <a:buFont typeface="Arial"/>
            </a:pPr>
            <a:r>
              <a:rPr lang="en-US" sz="1400" dirty="0" smtClean="0">
                <a:solidFill>
                  <a:srgbClr val="7E7E7E"/>
                </a:solidFill>
              </a:rPr>
              <a:t>Attacking </a:t>
            </a:r>
            <a:r>
              <a:rPr lang="en-US" sz="1400" dirty="0">
                <a:solidFill>
                  <a:srgbClr val="7E7E7E"/>
                </a:solidFill>
              </a:rPr>
              <a:t>and Infecting </a:t>
            </a:r>
            <a:r>
              <a:rPr lang="en-US" sz="1400" dirty="0" smtClean="0">
                <a:solidFill>
                  <a:srgbClr val="7E7E7E"/>
                </a:solidFill>
              </a:rPr>
              <a:t>Communities: users </a:t>
            </a:r>
            <a:r>
              <a:rPr lang="en-US" sz="1400" dirty="0">
                <a:solidFill>
                  <a:srgbClr val="7E7E7E"/>
                </a:solidFill>
              </a:rPr>
              <a:t>will be offended by the </a:t>
            </a:r>
            <a:r>
              <a:rPr lang="en-US" sz="1400" dirty="0" smtClean="0">
                <a:solidFill>
                  <a:srgbClr val="7E7E7E"/>
                </a:solidFill>
              </a:rPr>
              <a:t>article.</a:t>
            </a:r>
            <a:endParaRPr lang="en-US" sz="1400" dirty="0">
              <a:solidFill>
                <a:srgbClr val="7E7E7E"/>
              </a:solidFill>
            </a:endParaRPr>
          </a:p>
          <a:p>
            <a:pPr lvl="1" indent="-140400" rtl="0">
              <a:lnSpc>
                <a:spcPct val="114000"/>
              </a:lnSpc>
              <a:spcBef>
                <a:spcPts val="0"/>
              </a:spcBef>
              <a:buClr>
                <a:schemeClr val="dk1"/>
              </a:buClr>
              <a:buSzPct val="100000"/>
              <a:buFont typeface="Arial"/>
            </a:pPr>
            <a:r>
              <a:rPr lang="en-US" sz="1400" dirty="0" smtClean="0">
                <a:solidFill>
                  <a:srgbClr val="7E7E7E"/>
                </a:solidFill>
              </a:rPr>
              <a:t>Ironic Ambiguity: users </a:t>
            </a:r>
            <a:r>
              <a:rPr lang="en-US" sz="1400" dirty="0">
                <a:solidFill>
                  <a:srgbClr val="7E7E7E"/>
                </a:solidFill>
              </a:rPr>
              <a:t>will be confused by the article. Confusion is attempted to be brought about by creating ironic ambiguity through publishing humorous, hoax content as genuine reporting.</a:t>
            </a:r>
          </a:p>
        </p:txBody>
      </p:sp>
      <p:sp>
        <p:nvSpPr>
          <p:cNvPr id="674" name="Shape 674"/>
          <p:cNvSpPr txBox="1"/>
          <p:nvPr/>
        </p:nvSpPr>
        <p:spPr>
          <a:xfrm>
            <a:off x="6197600" y="4917695"/>
            <a:ext cx="5543667" cy="946200"/>
          </a:xfrm>
          <a:prstGeom prst="rect">
            <a:avLst/>
          </a:prstGeom>
          <a:noFill/>
          <a:ln>
            <a:noFill/>
          </a:ln>
        </p:spPr>
        <p:txBody>
          <a:bodyPr lIns="91425" tIns="91425" rIns="91425" bIns="91425" anchor="t" anchorCtr="0">
            <a:noAutofit/>
          </a:bodyPr>
          <a:lstStyle/>
          <a:p>
            <a:pPr marL="457200" lvl="0" indent="-228600" rtl="0">
              <a:lnSpc>
                <a:spcPct val="114000"/>
              </a:lnSpc>
              <a:spcBef>
                <a:spcPts val="0"/>
              </a:spcBef>
              <a:spcAft>
                <a:spcPts val="600"/>
              </a:spcAft>
              <a:buChar char="●"/>
            </a:pPr>
            <a:r>
              <a:rPr lang="en-US" b="1" dirty="0" smtClean="0">
                <a:solidFill>
                  <a:srgbClr val="7E7E7E"/>
                </a:solidFill>
                <a:latin typeface="Calibri"/>
                <a:cs typeface="Calibri"/>
              </a:rPr>
              <a:t>Less than 5 percent of the overall </a:t>
            </a:r>
            <a:r>
              <a:rPr lang="en-US" b="1" dirty="0">
                <a:solidFill>
                  <a:srgbClr val="7E7E7E"/>
                </a:solidFill>
                <a:latin typeface="Calibri"/>
                <a:cs typeface="Calibri"/>
              </a:rPr>
              <a:t>sharing </a:t>
            </a:r>
            <a:r>
              <a:rPr lang="en-US" b="1" dirty="0" err="1" smtClean="0">
                <a:solidFill>
                  <a:srgbClr val="7E7E7E"/>
                </a:solidFill>
                <a:latin typeface="Calibri"/>
                <a:cs typeface="Calibri"/>
              </a:rPr>
              <a:t>behaviours</a:t>
            </a:r>
            <a:r>
              <a:rPr lang="en-US" b="1" dirty="0" smtClean="0">
                <a:solidFill>
                  <a:srgbClr val="7E7E7E"/>
                </a:solidFill>
                <a:latin typeface="Calibri"/>
                <a:cs typeface="Calibri"/>
              </a:rPr>
              <a:t> are Provoke posts, </a:t>
            </a:r>
            <a:r>
              <a:rPr lang="en-US" dirty="0">
                <a:solidFill>
                  <a:srgbClr val="7E7E7E"/>
                </a:solidFill>
                <a:latin typeface="Calibri"/>
                <a:cs typeface="Calibri"/>
              </a:rPr>
              <a:t>but </a:t>
            </a:r>
            <a:r>
              <a:rPr lang="en-US" dirty="0" smtClean="0">
                <a:solidFill>
                  <a:srgbClr val="7E7E7E"/>
                </a:solidFill>
                <a:latin typeface="Calibri"/>
                <a:cs typeface="Calibri"/>
              </a:rPr>
              <a:t>this behaviour may </a:t>
            </a:r>
            <a:r>
              <a:rPr lang="en-US" dirty="0">
                <a:solidFill>
                  <a:srgbClr val="7E7E7E"/>
                </a:solidFill>
                <a:latin typeface="Calibri"/>
                <a:cs typeface="Calibri"/>
              </a:rPr>
              <a:t>achieve a higher reach as sharing tactics aim to expose others </a:t>
            </a:r>
            <a:r>
              <a:rPr lang="en-US" dirty="0" smtClean="0">
                <a:solidFill>
                  <a:srgbClr val="7E7E7E"/>
                </a:solidFill>
                <a:latin typeface="Calibri"/>
                <a:cs typeface="Calibri"/>
              </a:rPr>
              <a:t>– </a:t>
            </a:r>
            <a:r>
              <a:rPr lang="en-US" dirty="0">
                <a:solidFill>
                  <a:srgbClr val="7E7E7E"/>
                </a:solidFill>
                <a:latin typeface="Calibri"/>
                <a:cs typeface="Calibri"/>
              </a:rPr>
              <a:t>not one’s own community. </a:t>
            </a:r>
          </a:p>
          <a:p>
            <a:pPr marL="457200" lvl="0" indent="-228600">
              <a:lnSpc>
                <a:spcPct val="114000"/>
              </a:lnSpc>
              <a:spcBef>
                <a:spcPts val="0"/>
              </a:spcBef>
              <a:buChar char="●"/>
            </a:pPr>
            <a:r>
              <a:rPr lang="en-US" dirty="0">
                <a:solidFill>
                  <a:srgbClr val="7E7E7E"/>
                </a:solidFill>
                <a:latin typeface="Calibri"/>
                <a:cs typeface="Calibri"/>
              </a:rPr>
              <a:t>The </a:t>
            </a:r>
            <a:r>
              <a:rPr lang="en-US" dirty="0" smtClean="0">
                <a:solidFill>
                  <a:srgbClr val="7E7E7E"/>
                </a:solidFill>
                <a:latin typeface="Calibri"/>
                <a:cs typeface="Calibri"/>
              </a:rPr>
              <a:t>behaviour </a:t>
            </a:r>
            <a:r>
              <a:rPr lang="en-US" dirty="0">
                <a:solidFill>
                  <a:srgbClr val="7E7E7E"/>
                </a:solidFill>
                <a:latin typeface="Calibri"/>
                <a:cs typeface="Calibri"/>
              </a:rPr>
              <a:t>is most visible with articles from the Reframe section, whose </a:t>
            </a:r>
            <a:r>
              <a:rPr lang="en-US" dirty="0" smtClean="0">
                <a:solidFill>
                  <a:srgbClr val="7E7E7E"/>
                </a:solidFill>
                <a:latin typeface="Calibri"/>
                <a:cs typeface="Calibri"/>
              </a:rPr>
              <a:t>content aims </a:t>
            </a:r>
            <a:r>
              <a:rPr lang="en-US" dirty="0">
                <a:solidFill>
                  <a:srgbClr val="7E7E7E"/>
                </a:solidFill>
                <a:latin typeface="Calibri"/>
                <a:cs typeface="Calibri"/>
              </a:rPr>
              <a:t>to provoke and confuse. </a:t>
            </a:r>
          </a:p>
          <a:p>
            <a:pPr lvl="0">
              <a:spcBef>
                <a:spcPts val="0"/>
              </a:spcBef>
              <a:buNone/>
            </a:pPr>
            <a:endParaRPr dirty="0">
              <a:solidFill>
                <a:srgbClr val="7E7E7E"/>
              </a:solidFill>
              <a:latin typeface="Calibri"/>
              <a:cs typeface="Calibri"/>
            </a:endParaRPr>
          </a:p>
        </p:txBody>
      </p:sp>
      <p:graphicFrame>
        <p:nvGraphicFramePr>
          <p:cNvPr id="8" name="Shape 544"/>
          <p:cNvGraphicFramePr/>
          <p:nvPr>
            <p:extLst>
              <p:ext uri="{D42A27DB-BD31-4B8C-83A1-F6EECF244321}">
                <p14:modId xmlns:p14="http://schemas.microsoft.com/office/powerpoint/2010/main" val="3495491171"/>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Post </a:t>
                      </a:r>
                      <a:r>
                        <a:rPr lang="en-US" sz="1200" u="none" strike="noStrike" cap="none" dirty="0">
                          <a:hlinkClick r:id="rId3" action="ppaction://hlinksldjump"/>
                        </a:rPr>
                        <a:t>– </a:t>
                      </a:r>
                      <a:r>
                        <a:rPr lang="en-US" sz="1200" dirty="0">
                          <a:hlinkClick r:id="rId3"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Post </a:t>
                      </a:r>
                      <a:r>
                        <a:rPr lang="en-US" sz="1200" u="none" strike="noStrike" cap="none" dirty="0">
                          <a:hlinkClick r:id="rId4" action="ppaction://hlinksldjump"/>
                        </a:rPr>
                        <a:t>– </a:t>
                      </a:r>
                      <a:r>
                        <a:rPr lang="en-US" sz="1200" dirty="0">
                          <a:hlinkClick r:id="rId4"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1740708256"/>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40419" y="2029428"/>
            <a:ext cx="4041998" cy="2871465"/>
          </a:xfrm>
          <a:prstGeom prst="rect">
            <a:avLst/>
          </a:prstGeom>
        </p:spPr>
      </p:pic>
      <p:grpSp>
        <p:nvGrpSpPr>
          <p:cNvPr id="11" name="Group 10"/>
          <p:cNvGrpSpPr/>
          <p:nvPr/>
        </p:nvGrpSpPr>
        <p:grpSpPr>
          <a:xfrm>
            <a:off x="10040665" y="4237856"/>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FB93A0C2-BFCC-450F-B4A6-B5A1536D64B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9" name="Shape 749"/>
          <p:cNvSpPr txBox="1">
            <a:spLocks noGrp="1"/>
          </p:cNvSpPr>
          <p:nvPr>
            <p:ph type="body" idx="1"/>
          </p:nvPr>
        </p:nvSpPr>
        <p:spPr>
          <a:xfrm>
            <a:off x="838200" y="2233332"/>
            <a:ext cx="5181600" cy="381014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None/>
            </a:pPr>
            <a:r>
              <a:rPr lang="en-US" sz="1400" b="1" dirty="0">
                <a:solidFill>
                  <a:srgbClr val="A22C44"/>
                </a:solidFill>
              </a:rPr>
              <a:t>RATIONAL</a:t>
            </a:r>
          </a:p>
          <a:p>
            <a:pPr marL="165600" indent="-165600">
              <a:lnSpc>
                <a:spcPct val="100000"/>
              </a:lnSpc>
              <a:spcBef>
                <a:spcPts val="600"/>
              </a:spcBef>
            </a:pPr>
            <a:r>
              <a:rPr lang="en-US" sz="1600" dirty="0">
                <a:solidFill>
                  <a:srgbClr val="7E7E7E"/>
                </a:solidFill>
              </a:rPr>
              <a:t>Users knowingly share controversial articles to opposed groups in order to achieve </a:t>
            </a:r>
            <a:r>
              <a:rPr lang="en-US" sz="1600" dirty="0" smtClean="0">
                <a:solidFill>
                  <a:srgbClr val="7E7E7E"/>
                </a:solidFill>
              </a:rPr>
              <a:t>a desired impact. They may camouflage </a:t>
            </a:r>
            <a:r>
              <a:rPr lang="en-US" sz="1600" dirty="0">
                <a:solidFill>
                  <a:srgbClr val="7E7E7E"/>
                </a:solidFill>
              </a:rPr>
              <a:t>ironic hoaxes to achieve their goal of manipulating or confusing the opposition.   </a:t>
            </a:r>
          </a:p>
          <a:p>
            <a:pPr marL="165600" indent="-165600">
              <a:lnSpc>
                <a:spcPct val="100000"/>
              </a:lnSpc>
              <a:spcBef>
                <a:spcPts val="600"/>
              </a:spcBef>
            </a:pPr>
            <a:r>
              <a:rPr lang="en-US" sz="1600" dirty="0">
                <a:solidFill>
                  <a:srgbClr val="7E7E7E"/>
                </a:solidFill>
              </a:rPr>
              <a:t>The rational aspect of the exhibited aggressive </a:t>
            </a:r>
            <a:r>
              <a:rPr lang="en-US" sz="1600" dirty="0" smtClean="0">
                <a:solidFill>
                  <a:srgbClr val="7E7E7E"/>
                </a:solidFill>
              </a:rPr>
              <a:t>behaviour </a:t>
            </a:r>
            <a:r>
              <a:rPr lang="en-US" sz="1600" dirty="0">
                <a:solidFill>
                  <a:srgbClr val="7E7E7E"/>
                </a:solidFill>
              </a:rPr>
              <a:t>can be found in a war logic. The </a:t>
            </a:r>
            <a:r>
              <a:rPr lang="en-US" sz="1600" dirty="0" smtClean="0">
                <a:solidFill>
                  <a:srgbClr val="7E7E7E"/>
                </a:solidFill>
              </a:rPr>
              <a:t>behaviour </a:t>
            </a:r>
            <a:r>
              <a:rPr lang="en-US" sz="1600" dirty="0">
                <a:solidFill>
                  <a:srgbClr val="7E7E7E"/>
                </a:solidFill>
              </a:rPr>
              <a:t>adheres to strategic individual and community objectives.</a:t>
            </a:r>
            <a:r>
              <a:rPr lang="en-US" sz="1600" b="1" dirty="0">
                <a:solidFill>
                  <a:srgbClr val="7E7E7E"/>
                </a:solidFill>
              </a:rPr>
              <a:t> The social media space is utilized to weaken the enemy, influence </a:t>
            </a:r>
            <a:r>
              <a:rPr lang="en-US" sz="1600" b="1" dirty="0" smtClean="0">
                <a:solidFill>
                  <a:srgbClr val="7E7E7E"/>
                </a:solidFill>
              </a:rPr>
              <a:t>bystanders, </a:t>
            </a:r>
            <a:r>
              <a:rPr lang="en-US" sz="1600" b="1" dirty="0">
                <a:solidFill>
                  <a:srgbClr val="7E7E7E"/>
                </a:solidFill>
              </a:rPr>
              <a:t>and dominate the discourse. </a:t>
            </a:r>
          </a:p>
          <a:p>
            <a:pPr marL="165600" indent="-165600">
              <a:lnSpc>
                <a:spcPct val="100000"/>
              </a:lnSpc>
              <a:spcBef>
                <a:spcPts val="600"/>
              </a:spcBef>
            </a:pPr>
            <a:r>
              <a:rPr lang="en-US" sz="1600" dirty="0">
                <a:solidFill>
                  <a:srgbClr val="7E7E7E"/>
                </a:solidFill>
              </a:rPr>
              <a:t>Articles are not valued for their accuracy, but are shared for the expected impact on the targeted audience. Tactical sharing patterns are used to weaponize content and mislead readers. The goal is to </a:t>
            </a:r>
            <a:r>
              <a:rPr lang="en-US" sz="1600" dirty="0" smtClean="0">
                <a:solidFill>
                  <a:srgbClr val="7E7E7E"/>
                </a:solidFill>
              </a:rPr>
              <a:t>frighten </a:t>
            </a:r>
            <a:r>
              <a:rPr lang="en-US" sz="1600" dirty="0">
                <a:solidFill>
                  <a:srgbClr val="7E7E7E"/>
                </a:solidFill>
              </a:rPr>
              <a:t>and weaken the enemy. </a:t>
            </a:r>
            <a:endParaRPr sz="1600" dirty="0">
              <a:solidFill>
                <a:srgbClr val="7E7E7E"/>
              </a:solidFill>
            </a:endParaRPr>
          </a:p>
        </p:txBody>
      </p:sp>
      <p:sp>
        <p:nvSpPr>
          <p:cNvPr id="750" name="Shape 750"/>
          <p:cNvSpPr txBox="1">
            <a:spLocks noGrp="1"/>
          </p:cNvSpPr>
          <p:nvPr>
            <p:ph type="body" idx="2"/>
          </p:nvPr>
        </p:nvSpPr>
        <p:spPr>
          <a:xfrm>
            <a:off x="6096000" y="2233331"/>
            <a:ext cx="5599253" cy="381014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None/>
            </a:pPr>
            <a:r>
              <a:rPr lang="en-US" sz="1400" b="1" dirty="0">
                <a:solidFill>
                  <a:srgbClr val="A22C44"/>
                </a:solidFill>
              </a:rPr>
              <a:t>EMOTIONAL</a:t>
            </a:r>
            <a:r>
              <a:rPr lang="en-US" sz="1400" b="0" i="0" u="none" strike="noStrike" cap="none" dirty="0">
                <a:solidFill>
                  <a:schemeClr val="dk1"/>
                </a:solidFill>
                <a:latin typeface="Calibri"/>
                <a:ea typeface="Calibri"/>
                <a:cs typeface="Calibri"/>
                <a:sym typeface="Calibri"/>
              </a:rPr>
              <a:t> </a:t>
            </a:r>
          </a:p>
          <a:p>
            <a:pPr marL="165600" lvl="0" indent="-165600">
              <a:lnSpc>
                <a:spcPct val="100000"/>
              </a:lnSpc>
              <a:spcBef>
                <a:spcPts val="600"/>
              </a:spcBef>
            </a:pPr>
            <a:r>
              <a:rPr lang="en-US" sz="1600" dirty="0">
                <a:solidFill>
                  <a:srgbClr val="7E7E7E"/>
                </a:solidFill>
              </a:rPr>
              <a:t>Sharing is done with expected outcome of eliciting an emotional response. The motivations range from inducing a revelatory </a:t>
            </a:r>
            <a:r>
              <a:rPr lang="en-US" sz="1600" dirty="0" smtClean="0">
                <a:solidFill>
                  <a:srgbClr val="7E7E7E"/>
                </a:solidFill>
              </a:rPr>
              <a:t>moment where opponents </a:t>
            </a:r>
            <a:r>
              <a:rPr lang="en-US" sz="1600" dirty="0">
                <a:solidFill>
                  <a:srgbClr val="7E7E7E"/>
                </a:solidFill>
              </a:rPr>
              <a:t>realize they have been </a:t>
            </a:r>
            <a:r>
              <a:rPr lang="en-US" sz="1600" dirty="0" smtClean="0">
                <a:solidFill>
                  <a:srgbClr val="7E7E7E"/>
                </a:solidFill>
              </a:rPr>
              <a:t>wrong to </a:t>
            </a:r>
            <a:r>
              <a:rPr lang="en-US" sz="1600" dirty="0">
                <a:solidFill>
                  <a:srgbClr val="7E7E7E"/>
                </a:solidFill>
              </a:rPr>
              <a:t>dealing a </a:t>
            </a:r>
            <a:r>
              <a:rPr lang="en-US" sz="1600" dirty="0" smtClean="0">
                <a:solidFill>
                  <a:srgbClr val="7E7E7E"/>
                </a:solidFill>
              </a:rPr>
              <a:t>blow </a:t>
            </a:r>
            <a:r>
              <a:rPr lang="en-US" sz="1600" dirty="0">
                <a:solidFill>
                  <a:srgbClr val="7E7E7E"/>
                </a:solidFill>
              </a:rPr>
              <a:t>to a despised enemy to drain their energy.   </a:t>
            </a:r>
          </a:p>
          <a:p>
            <a:pPr marL="165600" lvl="0" indent="-165600">
              <a:lnSpc>
                <a:spcPct val="100000"/>
              </a:lnSpc>
              <a:spcBef>
                <a:spcPts val="600"/>
              </a:spcBef>
            </a:pPr>
            <a:r>
              <a:rPr lang="en-US" sz="1600" dirty="0">
                <a:solidFill>
                  <a:srgbClr val="7E7E7E"/>
                </a:solidFill>
              </a:rPr>
              <a:t>The delivery of hostile content induces a liberation of emotions. It is an action against a perceived source of </a:t>
            </a:r>
            <a:r>
              <a:rPr lang="en-US" sz="1600" dirty="0" smtClean="0">
                <a:solidFill>
                  <a:srgbClr val="7E7E7E"/>
                </a:solidFill>
              </a:rPr>
              <a:t>danger.</a:t>
            </a:r>
            <a:endParaRPr lang="en-US" sz="1600" dirty="0">
              <a:solidFill>
                <a:srgbClr val="7E7E7E"/>
              </a:solidFill>
            </a:endParaRPr>
          </a:p>
          <a:p>
            <a:pPr marL="165600" lvl="0" indent="-165600">
              <a:lnSpc>
                <a:spcPct val="100000"/>
              </a:lnSpc>
              <a:spcBef>
                <a:spcPts val="600"/>
              </a:spcBef>
            </a:pPr>
            <a:r>
              <a:rPr lang="en-US" sz="1600" dirty="0">
                <a:solidFill>
                  <a:srgbClr val="7E7E7E"/>
                </a:solidFill>
              </a:rPr>
              <a:t>A </a:t>
            </a:r>
            <a:r>
              <a:rPr lang="en-US" sz="1600" dirty="0" smtClean="0">
                <a:solidFill>
                  <a:srgbClr val="7E7E7E"/>
                </a:solidFill>
              </a:rPr>
              <a:t>game-like </a:t>
            </a:r>
            <a:r>
              <a:rPr lang="en-US" sz="1600" dirty="0">
                <a:solidFill>
                  <a:srgbClr val="7E7E7E"/>
                </a:solidFill>
              </a:rPr>
              <a:t>atmosphere is conducive to </a:t>
            </a:r>
            <a:r>
              <a:rPr lang="en-US" sz="1600" dirty="0" smtClean="0">
                <a:solidFill>
                  <a:srgbClr val="7E7E7E"/>
                </a:solidFill>
              </a:rPr>
              <a:t>perpetuating </a:t>
            </a:r>
            <a:r>
              <a:rPr lang="en-US" sz="1600" dirty="0">
                <a:solidFill>
                  <a:srgbClr val="7E7E7E"/>
                </a:solidFill>
              </a:rPr>
              <a:t>the search for </a:t>
            </a:r>
            <a:r>
              <a:rPr lang="en-US" sz="1600" dirty="0" smtClean="0">
                <a:solidFill>
                  <a:srgbClr val="7E7E7E"/>
                </a:solidFill>
              </a:rPr>
              <a:t>opportunities to deliver Provoke posts. </a:t>
            </a:r>
            <a:r>
              <a:rPr lang="en-US" sz="1600" dirty="0">
                <a:solidFill>
                  <a:srgbClr val="7E7E7E"/>
                </a:solidFill>
              </a:rPr>
              <a:t>Participation by </a:t>
            </a:r>
            <a:r>
              <a:rPr lang="en-US" sz="1600" dirty="0" smtClean="0">
                <a:solidFill>
                  <a:srgbClr val="7E7E7E"/>
                </a:solidFill>
              </a:rPr>
              <a:t>authentic human </a:t>
            </a:r>
            <a:r>
              <a:rPr lang="en-US" sz="1600" dirty="0">
                <a:solidFill>
                  <a:srgbClr val="7E7E7E"/>
                </a:solidFill>
              </a:rPr>
              <a:t>users has a strong community reinforcing </a:t>
            </a:r>
            <a:r>
              <a:rPr lang="en-US" sz="1600" dirty="0" smtClean="0">
                <a:solidFill>
                  <a:srgbClr val="7E7E7E"/>
                </a:solidFill>
              </a:rPr>
              <a:t>or bonding power, i.e., they are fighting </a:t>
            </a:r>
            <a:r>
              <a:rPr lang="en-US" sz="1600" dirty="0">
                <a:solidFill>
                  <a:srgbClr val="7E7E7E"/>
                </a:solidFill>
              </a:rPr>
              <a:t>a virtual war to </a:t>
            </a:r>
            <a:r>
              <a:rPr lang="en-US" sz="1600" dirty="0" smtClean="0">
                <a:solidFill>
                  <a:srgbClr val="7E7E7E"/>
                </a:solidFill>
              </a:rPr>
              <a:t>shape </a:t>
            </a:r>
            <a:r>
              <a:rPr lang="en-US" sz="1600" dirty="0">
                <a:solidFill>
                  <a:srgbClr val="7E7E7E"/>
                </a:solidFill>
              </a:rPr>
              <a:t>the </a:t>
            </a:r>
            <a:r>
              <a:rPr lang="en-US" sz="1600" dirty="0" smtClean="0">
                <a:solidFill>
                  <a:srgbClr val="7E7E7E"/>
                </a:solidFill>
              </a:rPr>
              <a:t>discourse and influence </a:t>
            </a:r>
            <a:r>
              <a:rPr lang="en-US" sz="1600" dirty="0">
                <a:solidFill>
                  <a:srgbClr val="7E7E7E"/>
                </a:solidFill>
              </a:rPr>
              <a:t>the </a:t>
            </a:r>
            <a:r>
              <a:rPr lang="en-US" sz="1600" dirty="0" smtClean="0">
                <a:solidFill>
                  <a:srgbClr val="7E7E7E"/>
                </a:solidFill>
              </a:rPr>
              <a:t>election. </a:t>
            </a:r>
            <a:endParaRPr lang="en-US" sz="1600" dirty="0">
              <a:solidFill>
                <a:srgbClr val="7E7E7E"/>
              </a:solidFill>
            </a:endParaRPr>
          </a:p>
          <a:p>
            <a:pPr marL="165600" lvl="0" indent="-165600">
              <a:lnSpc>
                <a:spcPct val="100000"/>
              </a:lnSpc>
              <a:spcBef>
                <a:spcPts val="600"/>
              </a:spcBef>
            </a:pPr>
            <a:r>
              <a:rPr lang="en-US" sz="1600" dirty="0">
                <a:solidFill>
                  <a:srgbClr val="7E7E7E"/>
                </a:solidFill>
              </a:rPr>
              <a:t>Schadenfreude is the reward for the fanatic believers’ </a:t>
            </a:r>
            <a:r>
              <a:rPr lang="en-US" sz="1600" dirty="0" smtClean="0">
                <a:solidFill>
                  <a:srgbClr val="7E7E7E"/>
                </a:solidFill>
              </a:rPr>
              <a:t>crusade</a:t>
            </a:r>
            <a:r>
              <a:rPr lang="en-US" sz="1600" dirty="0">
                <a:solidFill>
                  <a:srgbClr val="7E7E7E"/>
                </a:solidFill>
              </a:rPr>
              <a:t>. </a:t>
            </a:r>
          </a:p>
        </p:txBody>
      </p:sp>
      <p:sp>
        <p:nvSpPr>
          <p:cNvPr id="9" name="Shape 652"/>
          <p:cNvSpPr txBox="1">
            <a:spLocks noGrp="1"/>
          </p:cNvSpPr>
          <p:nvPr>
            <p:ph type="title"/>
          </p:nvPr>
        </p:nvSpPr>
        <p:spPr>
          <a:xfrm>
            <a:off x="838201" y="75943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smtClean="0">
                <a:solidFill>
                  <a:srgbClr val="243049"/>
                </a:solidFill>
                <a:sym typeface="Calibri"/>
              </a:rPr>
              <a:t>Drivers of Provoke </a:t>
            </a:r>
            <a:br>
              <a:rPr lang="en-US" sz="4400" b="1" i="0" u="none" strike="noStrike" cap="none" dirty="0" smtClean="0">
                <a:solidFill>
                  <a:srgbClr val="243049"/>
                </a:solidFill>
                <a:sym typeface="Calibri"/>
              </a:rPr>
            </a:br>
            <a:r>
              <a:rPr lang="en-US" sz="4400" b="1" i="0" u="none" strike="noStrike" cap="none" dirty="0" smtClean="0">
                <a:solidFill>
                  <a:srgbClr val="243049"/>
                </a:solidFill>
                <a:sym typeface="Calibri"/>
              </a:rPr>
              <a:t>posts</a:t>
            </a:r>
            <a:endParaRPr lang="en-US" b="1" dirty="0">
              <a:solidFill>
                <a:srgbClr val="243049"/>
              </a:solidFill>
            </a:endParaRPr>
          </a:p>
        </p:txBody>
      </p:sp>
      <p:graphicFrame>
        <p:nvGraphicFramePr>
          <p:cNvPr id="12" name="Shape 545"/>
          <p:cNvGraphicFramePr/>
          <p:nvPr>
            <p:extLst>
              <p:ext uri="{D42A27DB-BD31-4B8C-83A1-F6EECF244321}">
                <p14:modId xmlns:p14="http://schemas.microsoft.com/office/powerpoint/2010/main" val="2178032655"/>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5"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7" name="Shape 544">
            <a:extLst>
              <a:ext uri="{FF2B5EF4-FFF2-40B4-BE49-F238E27FC236}">
                <a16:creationId xmlns:a16="http://schemas.microsoft.com/office/drawing/2014/main" xmlns="" id="{211286DC-E94F-4BBE-94AD-73E406278F95}"/>
              </a:ext>
            </a:extLst>
          </p:cNvPr>
          <p:cNvGraphicFramePr/>
          <p:nvPr>
            <p:extLst>
              <p:ext uri="{D42A27DB-BD31-4B8C-83A1-F6EECF244321}">
                <p14:modId xmlns:p14="http://schemas.microsoft.com/office/powerpoint/2010/main" val="2441494547"/>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BB03142A-321A-44D7-967D-D3197033D048}"/>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838200" y="1057275"/>
            <a:ext cx="10515599" cy="5119688"/>
          </a:xfrm>
        </p:spPr>
        <p:txBody>
          <a:bodyPr anchor="ctr"/>
          <a:lstStyle/>
          <a:p>
            <a:pPr marL="177800" indent="0" algn="ctr">
              <a:buNone/>
            </a:pPr>
            <a:r>
              <a:rPr lang="en-US" sz="20000" dirty="0" smtClean="0">
                <a:solidFill>
                  <a:srgbClr val="CFB475"/>
                </a:solidFill>
                <a:latin typeface="Calibri" panose="020F0502020204030204" pitchFamily="34" charset="0"/>
              </a:rPr>
              <a:t>❶</a:t>
            </a:r>
          </a:p>
        </p:txBody>
      </p:sp>
    </p:spTree>
    <p:extLst>
      <p:ext uri="{BB962C8B-B14F-4D97-AF65-F5344CB8AC3E}">
        <p14:creationId xmlns:p14="http://schemas.microsoft.com/office/powerpoint/2010/main" val="42655363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9" name="Shape 759"/>
          <p:cNvSpPr txBox="1">
            <a:spLocks noGrp="1"/>
          </p:cNvSpPr>
          <p:nvPr>
            <p:ph type="body" idx="1"/>
          </p:nvPr>
        </p:nvSpPr>
        <p:spPr>
          <a:xfrm>
            <a:off x="838200" y="2252076"/>
            <a:ext cx="5571067" cy="3577060"/>
          </a:xfrm>
          <a:prstGeom prst="rect">
            <a:avLst/>
          </a:prstGeom>
        </p:spPr>
        <p:txBody>
          <a:bodyPr lIns="91425" tIns="91425" rIns="91425" bIns="91425" anchor="t" anchorCtr="0">
            <a:noAutofit/>
          </a:bodyPr>
          <a:lstStyle/>
          <a:p>
            <a:pPr marL="457200" lvl="0" indent="-317500" rtl="0">
              <a:lnSpc>
                <a:spcPct val="114000"/>
              </a:lnSpc>
              <a:spcBef>
                <a:spcPts val="600"/>
              </a:spcBef>
              <a:buSzPct val="100000"/>
            </a:pPr>
            <a:r>
              <a:rPr lang="en-US" sz="1600" dirty="0">
                <a:solidFill>
                  <a:srgbClr val="7E7E7E"/>
                </a:solidFill>
              </a:rPr>
              <a:t>The Provoke </a:t>
            </a:r>
            <a:r>
              <a:rPr lang="en-US" sz="1600" dirty="0" smtClean="0">
                <a:solidFill>
                  <a:srgbClr val="7E7E7E"/>
                </a:solidFill>
              </a:rPr>
              <a:t>behaviour </a:t>
            </a:r>
            <a:r>
              <a:rPr lang="en-US" sz="1600" dirty="0">
                <a:solidFill>
                  <a:srgbClr val="7E7E7E"/>
                </a:solidFill>
              </a:rPr>
              <a:t>plays a minor part of the sharing behaviour across the media map. The </a:t>
            </a:r>
            <a:r>
              <a:rPr lang="en-US" sz="1600" dirty="0" smtClean="0">
                <a:solidFill>
                  <a:srgbClr val="7E7E7E"/>
                </a:solidFill>
              </a:rPr>
              <a:t>behaviour </a:t>
            </a:r>
            <a:r>
              <a:rPr lang="en-US" sz="1600" dirty="0">
                <a:solidFill>
                  <a:srgbClr val="7E7E7E"/>
                </a:solidFill>
              </a:rPr>
              <a:t>is most significant in the French Identity, Anti-Islam, and Environmental clusters. </a:t>
            </a:r>
          </a:p>
          <a:p>
            <a:pPr marL="457200" lvl="0" indent="-317500" rtl="0">
              <a:lnSpc>
                <a:spcPct val="114000"/>
              </a:lnSpc>
              <a:spcBef>
                <a:spcPts val="600"/>
              </a:spcBef>
              <a:buSzPct val="100000"/>
            </a:pPr>
            <a:r>
              <a:rPr lang="en-US" sz="1600" dirty="0">
                <a:solidFill>
                  <a:srgbClr val="7E7E7E"/>
                </a:solidFill>
              </a:rPr>
              <a:t>To provoke, i.e</a:t>
            </a:r>
            <a:r>
              <a:rPr lang="en-US" sz="1600" dirty="0" smtClean="0">
                <a:solidFill>
                  <a:srgbClr val="7E7E7E"/>
                </a:solidFill>
              </a:rPr>
              <a:t>., </a:t>
            </a:r>
            <a:r>
              <a:rPr lang="en-US" sz="1600" dirty="0">
                <a:solidFill>
                  <a:srgbClr val="7E7E7E"/>
                </a:solidFill>
              </a:rPr>
              <a:t>to force an response, indicates a very developed identification with a cause. Both perceived patriotism and animal and nature protection are </a:t>
            </a:r>
            <a:r>
              <a:rPr lang="en-US" sz="1600" dirty="0" smtClean="0">
                <a:solidFill>
                  <a:srgbClr val="7E7E7E"/>
                </a:solidFill>
              </a:rPr>
              <a:t>issues imbued with deep emotions. </a:t>
            </a:r>
            <a:r>
              <a:rPr lang="en-US" sz="1600" dirty="0">
                <a:solidFill>
                  <a:srgbClr val="7E7E7E"/>
                </a:solidFill>
              </a:rPr>
              <a:t>Provocation is the </a:t>
            </a:r>
            <a:r>
              <a:rPr lang="en-US" sz="1600" dirty="0" smtClean="0">
                <a:solidFill>
                  <a:srgbClr val="7E7E7E"/>
                </a:solidFill>
              </a:rPr>
              <a:t>release </a:t>
            </a:r>
            <a:r>
              <a:rPr lang="en-US" sz="1600" dirty="0">
                <a:solidFill>
                  <a:srgbClr val="7E7E7E"/>
                </a:solidFill>
              </a:rPr>
              <a:t>of the pent up </a:t>
            </a:r>
            <a:r>
              <a:rPr lang="en-US" sz="1600" dirty="0" smtClean="0">
                <a:solidFill>
                  <a:srgbClr val="7E7E7E"/>
                </a:solidFill>
              </a:rPr>
              <a:t>anxiety and a hysteric </a:t>
            </a:r>
            <a:r>
              <a:rPr lang="en-US" sz="1600" dirty="0">
                <a:solidFill>
                  <a:srgbClr val="7E7E7E"/>
                </a:solidFill>
              </a:rPr>
              <a:t>exclamation of </a:t>
            </a:r>
            <a:r>
              <a:rPr lang="en-US" sz="1600" dirty="0" smtClean="0">
                <a:solidFill>
                  <a:srgbClr val="7E7E7E"/>
                </a:solidFill>
              </a:rPr>
              <a:t>despair: </a:t>
            </a:r>
            <a:r>
              <a:rPr lang="en-US" sz="1600" dirty="0">
                <a:solidFill>
                  <a:srgbClr val="7E7E7E"/>
                </a:solidFill>
              </a:rPr>
              <a:t>“don’t you see the </a:t>
            </a:r>
            <a:r>
              <a:rPr lang="en-US" sz="1600" dirty="0" smtClean="0">
                <a:solidFill>
                  <a:srgbClr val="7E7E7E"/>
                </a:solidFill>
              </a:rPr>
              <a:t>f--king </a:t>
            </a:r>
            <a:r>
              <a:rPr lang="en-US" sz="1600" dirty="0">
                <a:solidFill>
                  <a:srgbClr val="7E7E7E"/>
                </a:solidFill>
              </a:rPr>
              <a:t>train coming?”  </a:t>
            </a:r>
          </a:p>
          <a:p>
            <a:pPr marL="457200" lvl="0" indent="-317500" rtl="0">
              <a:lnSpc>
                <a:spcPct val="114000"/>
              </a:lnSpc>
              <a:spcBef>
                <a:spcPts val="600"/>
              </a:spcBef>
              <a:buSzPct val="100000"/>
            </a:pPr>
            <a:r>
              <a:rPr lang="en-US" sz="1600" dirty="0">
                <a:solidFill>
                  <a:srgbClr val="7E7E7E"/>
                </a:solidFill>
              </a:rPr>
              <a:t>Petitions, while in the Extent section, are occasionally utilized in disinformation </a:t>
            </a:r>
            <a:r>
              <a:rPr lang="en-US" sz="1600" dirty="0" smtClean="0">
                <a:solidFill>
                  <a:srgbClr val="7E7E7E"/>
                </a:solidFill>
              </a:rPr>
              <a:t>campaigns </a:t>
            </a:r>
            <a:r>
              <a:rPr lang="en-US" sz="1600" dirty="0">
                <a:solidFill>
                  <a:srgbClr val="7E7E7E"/>
                </a:solidFill>
              </a:rPr>
              <a:t>to enhance the false narrative’s credibility.   </a:t>
            </a:r>
          </a:p>
          <a:p>
            <a:pPr marL="0" lvl="0" indent="0">
              <a:spcBef>
                <a:spcPts val="600"/>
              </a:spcBef>
              <a:buNone/>
            </a:pPr>
            <a:endParaRPr sz="1400" dirty="0"/>
          </a:p>
        </p:txBody>
      </p:sp>
      <p:sp>
        <p:nvSpPr>
          <p:cNvPr id="9" name="Shape 519"/>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b="1" dirty="0">
                <a:solidFill>
                  <a:srgbClr val="243049"/>
                </a:solidFill>
              </a:rPr>
              <a:t/>
            </a:r>
            <a:br>
              <a:rPr lang="en-US" b="1" dirty="0">
                <a:solidFill>
                  <a:srgbClr val="243049"/>
                </a:solidFill>
              </a:rPr>
            </a:br>
            <a:r>
              <a:rPr lang="en-US" b="1" dirty="0" smtClean="0">
                <a:solidFill>
                  <a:srgbClr val="243049"/>
                </a:solidFill>
              </a:rPr>
              <a:t>Where Provoke posts</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graphicFrame>
        <p:nvGraphicFramePr>
          <p:cNvPr id="11" name="Shape 545"/>
          <p:cNvGraphicFramePr/>
          <p:nvPr>
            <p:extLst>
              <p:ext uri="{D42A27DB-BD31-4B8C-83A1-F6EECF244321}">
                <p14:modId xmlns:p14="http://schemas.microsoft.com/office/powerpoint/2010/main" val="2466793338"/>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4"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7679" y="1857286"/>
            <a:ext cx="5373041" cy="4591124"/>
          </a:xfrm>
          <a:prstGeom prst="rect">
            <a:avLst/>
          </a:prstGeom>
        </p:spPr>
      </p:pic>
      <p:graphicFrame>
        <p:nvGraphicFramePr>
          <p:cNvPr id="7" name="Shape 544">
            <a:extLst>
              <a:ext uri="{FF2B5EF4-FFF2-40B4-BE49-F238E27FC236}">
                <a16:creationId xmlns:a16="http://schemas.microsoft.com/office/drawing/2014/main" xmlns="" id="{8F22170F-9168-4FEB-942C-9EBD21FAD47B}"/>
              </a:ext>
            </a:extLst>
          </p:cNvPr>
          <p:cNvGraphicFramePr/>
          <p:nvPr>
            <p:extLst>
              <p:ext uri="{D42A27DB-BD31-4B8C-83A1-F6EECF244321}">
                <p14:modId xmlns:p14="http://schemas.microsoft.com/office/powerpoint/2010/main" val="1904761399"/>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Post </a:t>
                      </a:r>
                      <a:r>
                        <a:rPr lang="en-US" sz="1200" u="none" strike="noStrike" cap="none" dirty="0">
                          <a:hlinkClick r:id="rId6" action="ppaction://hlinksldjump"/>
                        </a:rPr>
                        <a:t>– </a:t>
                      </a:r>
                      <a:r>
                        <a:rPr lang="en-US" sz="1200" dirty="0">
                          <a:hlinkClick r:id="rId6" action="ppaction://hlinksldjump"/>
                        </a:rPr>
                        <a:t>Repeat</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Post </a:t>
                      </a:r>
                      <a:r>
                        <a:rPr lang="en-US" sz="1200" u="none" strike="noStrike" cap="none" dirty="0">
                          <a:hlinkClick r:id="rId7" action="ppaction://hlinksldjump"/>
                        </a:rPr>
                        <a:t>– </a:t>
                      </a:r>
                      <a:r>
                        <a:rPr lang="en-US" sz="1200" dirty="0">
                          <a:hlinkClick r:id="rId7" action="ppaction://hlinksldjump"/>
                        </a:rPr>
                        <a:t>Mission</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Post </a:t>
                      </a:r>
                      <a:r>
                        <a:rPr lang="en-US" sz="1200" u="none" strike="noStrike" cap="none" dirty="0"/>
                        <a:t>– </a:t>
                      </a:r>
                      <a:r>
                        <a:rPr lang="en-US" sz="1200" dirty="0"/>
                        <a:t>Provoke</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B10A8158-4CC9-47E7-A499-B171824C016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a:lnSpc>
                <a:spcPts val="4620"/>
              </a:lnSpc>
            </a:pPr>
            <a:r>
              <a:rPr lang="en-US" sz="6600" b="1" dirty="0" smtClean="0">
                <a:solidFill>
                  <a:srgbClr val="ED2E52"/>
                </a:solidFill>
              </a:rPr>
              <a:t>DISCUSS BEHAVIOUR</a:t>
            </a:r>
            <a:r>
              <a:rPr lang="en-US" sz="6600" b="1" dirty="0" smtClean="0"/>
              <a:t> </a:t>
            </a:r>
            <a:endParaRPr lang="en-US" sz="6600" b="1" dirty="0"/>
          </a:p>
        </p:txBody>
      </p:sp>
      <p:sp>
        <p:nvSpPr>
          <p:cNvPr id="4" name="Rectangle 3">
            <a:extLst>
              <a:ext uri="{FF2B5EF4-FFF2-40B4-BE49-F238E27FC236}">
                <a16:creationId xmlns:a16="http://schemas.microsoft.com/office/drawing/2014/main" xmlns="" id="{8CA3F810-F0E0-4BE9-9ACB-D9066E20936C}"/>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a:spLocks noGrp="1"/>
          </p:cNvSpPr>
          <p:nvPr>
            <p:ph type="title"/>
          </p:nvPr>
        </p:nvSpPr>
        <p:spPr>
          <a:xfrm>
            <a:off x="838128" y="376994"/>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smtClean="0">
                <a:solidFill>
                  <a:srgbClr val="243049"/>
                </a:solidFill>
              </a:rPr>
              <a:t>TYPES OF DISCUSS POSTS</a:t>
            </a:r>
            <a:endParaRPr lang="en-US" b="1" dirty="0">
              <a:solidFill>
                <a:srgbClr val="243049"/>
              </a:solidFill>
            </a:endParaRPr>
          </a:p>
        </p:txBody>
      </p:sp>
      <p:sp>
        <p:nvSpPr>
          <p:cNvPr id="775" name="Shape 775"/>
          <p:cNvSpPr txBox="1">
            <a:spLocks noGrp="1"/>
          </p:cNvSpPr>
          <p:nvPr>
            <p:ph type="body" idx="1"/>
          </p:nvPr>
        </p:nvSpPr>
        <p:spPr>
          <a:xfrm>
            <a:off x="838200" y="2444835"/>
            <a:ext cx="3384900" cy="388354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AGREE</a:t>
            </a:r>
          </a:p>
          <a:p>
            <a:pPr marL="228600" marR="0" lvl="0" indent="-228600" algn="l" rtl="0">
              <a:lnSpc>
                <a:spcPct val="70000"/>
              </a:lnSpc>
              <a:spcBef>
                <a:spcPts val="1000"/>
              </a:spcBef>
              <a:spcAft>
                <a:spcPts val="0"/>
              </a:spcAft>
              <a:buClr>
                <a:schemeClr val="dk1"/>
              </a:buClr>
              <a:buSzPct val="170000"/>
              <a:buFont typeface="Arial"/>
              <a:buNone/>
            </a:pPr>
            <a:endParaRPr sz="1400" b="0" i="0" u="none" strike="noStrike" cap="none" dirty="0">
              <a:solidFill>
                <a:srgbClr val="7E7E7E"/>
              </a:solidFill>
              <a:latin typeface="Calibri"/>
              <a:ea typeface="Calibri"/>
              <a:cs typeface="Calibri"/>
              <a:sym typeface="Calibri"/>
            </a:endParaRPr>
          </a:p>
          <a:p>
            <a:pPr indent="-166370">
              <a:lnSpc>
                <a:spcPct val="100000"/>
              </a:lnSpc>
              <a:spcBef>
                <a:spcPts val="600"/>
              </a:spcBef>
            </a:pPr>
            <a:r>
              <a:rPr lang="en-US" sz="1400" dirty="0">
                <a:solidFill>
                  <a:srgbClr val="7E7E7E"/>
                </a:solidFill>
                <a:cs typeface="Arial"/>
                <a:sym typeface="Arial"/>
              </a:rPr>
              <a:t>Users responses go beyond liking or re-sharing the post. They express their agreement with the shared article in a public comment or reply. </a:t>
            </a:r>
          </a:p>
          <a:p>
            <a:pPr indent="-166370">
              <a:lnSpc>
                <a:spcPct val="100000"/>
              </a:lnSpc>
              <a:spcBef>
                <a:spcPts val="600"/>
              </a:spcBef>
            </a:pPr>
            <a:r>
              <a:rPr lang="en-US" sz="1400" dirty="0">
                <a:solidFill>
                  <a:srgbClr val="7E7E7E"/>
                </a:solidFill>
                <a:cs typeface="Arial"/>
                <a:sym typeface="Arial"/>
              </a:rPr>
              <a:t>The feedback is always positive, emerging enactments paths range from expressing gratitude for </a:t>
            </a:r>
            <a:r>
              <a:rPr lang="en-US" sz="1400" dirty="0" smtClean="0">
                <a:solidFill>
                  <a:srgbClr val="7E7E7E"/>
                </a:solidFill>
                <a:cs typeface="Arial"/>
                <a:sym typeface="Arial"/>
              </a:rPr>
              <a:t>publicizing </a:t>
            </a:r>
            <a:r>
              <a:rPr lang="en-US" sz="1400" dirty="0">
                <a:solidFill>
                  <a:srgbClr val="7E7E7E"/>
                </a:solidFill>
                <a:cs typeface="Arial"/>
                <a:sym typeface="Arial"/>
              </a:rPr>
              <a:t>an </a:t>
            </a:r>
            <a:r>
              <a:rPr lang="en-US" sz="1400" dirty="0" smtClean="0">
                <a:solidFill>
                  <a:srgbClr val="7E7E7E"/>
                </a:solidFill>
                <a:cs typeface="Arial"/>
                <a:sym typeface="Arial"/>
              </a:rPr>
              <a:t>article to </a:t>
            </a:r>
            <a:r>
              <a:rPr lang="en-US" sz="1400" dirty="0">
                <a:solidFill>
                  <a:srgbClr val="7E7E7E"/>
                </a:solidFill>
                <a:cs typeface="Arial"/>
                <a:sym typeface="Arial"/>
              </a:rPr>
              <a:t>planning political action inspired by the article.  </a:t>
            </a:r>
          </a:p>
          <a:p>
            <a:pPr indent="-166370">
              <a:lnSpc>
                <a:spcPct val="100000"/>
              </a:lnSpc>
              <a:spcBef>
                <a:spcPts val="600"/>
              </a:spcBef>
            </a:pPr>
            <a:r>
              <a:rPr lang="en-US" sz="1400" dirty="0">
                <a:solidFill>
                  <a:srgbClr val="7E7E7E"/>
                </a:solidFill>
                <a:cs typeface="Arial"/>
                <a:sym typeface="Arial"/>
              </a:rPr>
              <a:t>Agreement with a </a:t>
            </a:r>
            <a:r>
              <a:rPr lang="en-US" sz="1400" dirty="0" smtClean="0">
                <a:solidFill>
                  <a:srgbClr val="7E7E7E"/>
                </a:solidFill>
                <a:cs typeface="Arial"/>
                <a:sym typeface="Arial"/>
              </a:rPr>
              <a:t>publicized </a:t>
            </a:r>
            <a:r>
              <a:rPr lang="en-US" sz="1400" dirty="0">
                <a:solidFill>
                  <a:srgbClr val="7E7E7E"/>
                </a:solidFill>
                <a:cs typeface="Arial"/>
                <a:sym typeface="Arial"/>
              </a:rPr>
              <a:t>point of view or take on an issue is a </a:t>
            </a:r>
            <a:r>
              <a:rPr lang="en-US" sz="1400" dirty="0" smtClean="0">
                <a:solidFill>
                  <a:srgbClr val="7E7E7E"/>
                </a:solidFill>
                <a:cs typeface="Arial"/>
                <a:sym typeface="Arial"/>
              </a:rPr>
              <a:t>community- </a:t>
            </a:r>
            <a:r>
              <a:rPr lang="en-US" sz="1400" dirty="0">
                <a:solidFill>
                  <a:srgbClr val="7E7E7E"/>
                </a:solidFill>
                <a:cs typeface="Arial"/>
                <a:sym typeface="Arial"/>
              </a:rPr>
              <a:t>forming action, whereby users publicly declare their identity and express belonging.  </a:t>
            </a:r>
          </a:p>
        </p:txBody>
      </p:sp>
      <p:sp>
        <p:nvSpPr>
          <p:cNvPr id="776" name="Shape 776"/>
          <p:cNvSpPr txBox="1">
            <a:spLocks noGrp="1"/>
          </p:cNvSpPr>
          <p:nvPr>
            <p:ph type="body" idx="2"/>
          </p:nvPr>
        </p:nvSpPr>
        <p:spPr>
          <a:xfrm>
            <a:off x="4411578" y="2452858"/>
            <a:ext cx="3368700" cy="3873515"/>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DEBATE</a:t>
            </a:r>
          </a:p>
          <a:p>
            <a:pPr marL="228600" marR="0" lvl="0" indent="-228600" algn="l" rtl="0">
              <a:lnSpc>
                <a:spcPct val="70000"/>
              </a:lnSpc>
              <a:spcBef>
                <a:spcPts val="1000"/>
              </a:spcBef>
              <a:spcAft>
                <a:spcPts val="0"/>
              </a:spcAft>
              <a:buClr>
                <a:schemeClr val="dk1"/>
              </a:buClr>
              <a:buSzPct val="170000"/>
              <a:buFont typeface="Arial"/>
              <a:buNone/>
            </a:pPr>
            <a:endParaRPr sz="1400" b="0" i="0" u="none" strike="noStrike" cap="none" dirty="0">
              <a:solidFill>
                <a:srgbClr val="7E7E7E"/>
              </a:solidFill>
              <a:latin typeface="Calibri"/>
              <a:ea typeface="Calibri"/>
              <a:cs typeface="Calibri"/>
              <a:sym typeface="Calibri"/>
            </a:endParaRPr>
          </a:p>
          <a:p>
            <a:pPr lvl="0" indent="-166370">
              <a:lnSpc>
                <a:spcPct val="100000"/>
              </a:lnSpc>
              <a:spcBef>
                <a:spcPts val="600"/>
              </a:spcBef>
            </a:pPr>
            <a:r>
              <a:rPr lang="en-US" sz="1400" dirty="0">
                <a:solidFill>
                  <a:srgbClr val="7E7E7E"/>
                </a:solidFill>
                <a:cs typeface="Arial"/>
              </a:rPr>
              <a:t>Responses to the posted article link mark </a:t>
            </a:r>
            <a:r>
              <a:rPr lang="en-US" sz="1400" dirty="0" smtClean="0">
                <a:solidFill>
                  <a:srgbClr val="7E7E7E"/>
                </a:solidFill>
                <a:cs typeface="Arial"/>
              </a:rPr>
              <a:t>the </a:t>
            </a:r>
            <a:r>
              <a:rPr lang="en-US" sz="1400" dirty="0">
                <a:solidFill>
                  <a:srgbClr val="7E7E7E"/>
                </a:solidFill>
                <a:cs typeface="Arial"/>
              </a:rPr>
              <a:t>beginning of a discussion. Users engage with the content of the article. </a:t>
            </a:r>
          </a:p>
          <a:p>
            <a:pPr lvl="0" indent="-166370">
              <a:lnSpc>
                <a:spcPct val="100000"/>
              </a:lnSpc>
              <a:spcBef>
                <a:spcPts val="600"/>
              </a:spcBef>
            </a:pPr>
            <a:r>
              <a:rPr lang="en-US" sz="1400" dirty="0">
                <a:solidFill>
                  <a:srgbClr val="7E7E7E"/>
                </a:solidFill>
                <a:cs typeface="Arial"/>
              </a:rPr>
              <a:t>Users make assertions, approve or disapprove of the information,  and participate in the formation of an opinion. </a:t>
            </a:r>
          </a:p>
          <a:p>
            <a:pPr lvl="0" indent="-166370">
              <a:lnSpc>
                <a:spcPct val="100000"/>
              </a:lnSpc>
              <a:spcBef>
                <a:spcPts val="600"/>
              </a:spcBef>
            </a:pPr>
            <a:r>
              <a:rPr lang="en-US" sz="1400" dirty="0">
                <a:solidFill>
                  <a:srgbClr val="7E7E7E"/>
                </a:solidFill>
                <a:cs typeface="Arial"/>
              </a:rPr>
              <a:t>Debate is a creative process that connects new, </a:t>
            </a:r>
            <a:r>
              <a:rPr lang="en-US" sz="1400" dirty="0" smtClean="0">
                <a:solidFill>
                  <a:srgbClr val="7E7E7E"/>
                </a:solidFill>
                <a:cs typeface="Arial"/>
              </a:rPr>
              <a:t>unaligned, </a:t>
            </a:r>
            <a:r>
              <a:rPr lang="en-US" sz="1400" dirty="0">
                <a:solidFill>
                  <a:srgbClr val="7E7E7E"/>
                </a:solidFill>
                <a:cs typeface="Arial"/>
              </a:rPr>
              <a:t>and occasionally opposed views. Users aim to identify commonalities and trace differences. The conversation is marked by an honest effort on part of the participants to come to </a:t>
            </a:r>
            <a:r>
              <a:rPr lang="en-US" sz="1400" dirty="0" smtClean="0">
                <a:solidFill>
                  <a:srgbClr val="7E7E7E"/>
                </a:solidFill>
                <a:cs typeface="Arial"/>
              </a:rPr>
              <a:t>an </a:t>
            </a:r>
            <a:r>
              <a:rPr lang="en-US" sz="1400" dirty="0">
                <a:solidFill>
                  <a:srgbClr val="7E7E7E"/>
                </a:solidFill>
                <a:cs typeface="Arial"/>
              </a:rPr>
              <a:t>consensus. </a:t>
            </a:r>
          </a:p>
        </p:txBody>
      </p:sp>
      <p:sp>
        <p:nvSpPr>
          <p:cNvPr id="778" name="Shape 778"/>
          <p:cNvSpPr txBox="1"/>
          <p:nvPr/>
        </p:nvSpPr>
        <p:spPr>
          <a:xfrm>
            <a:off x="8157410" y="2465574"/>
            <a:ext cx="3368700" cy="3936034"/>
          </a:xfrm>
          <a:prstGeom prst="rect">
            <a:avLst/>
          </a:prstGeom>
          <a:noFill/>
          <a:ln>
            <a:noFill/>
          </a:ln>
        </p:spPr>
        <p:txBody>
          <a:bodyPr lIns="91425" tIns="45700" rIns="91425" bIns="45700" anchor="t" anchorCtr="0">
            <a:noAutofit/>
          </a:bodyPr>
          <a:lstStyle/>
          <a:p>
            <a:pPr marR="0" lvl="0" algn="l" rtl="0">
              <a:lnSpc>
                <a:spcPct val="90000"/>
              </a:lnSpc>
              <a:spcBef>
                <a:spcPts val="0"/>
              </a:spcBef>
              <a:buNone/>
            </a:pPr>
            <a:r>
              <a:rPr lang="en-US" sz="1600" b="1" dirty="0">
                <a:solidFill>
                  <a:srgbClr val="A22C44"/>
                </a:solidFill>
                <a:latin typeface="Calibri"/>
                <a:ea typeface="Calibri"/>
                <a:cs typeface="Calibri"/>
                <a:sym typeface="Calibri"/>
              </a:rPr>
              <a:t>DEBUNK</a:t>
            </a:r>
          </a:p>
          <a:p>
            <a:pPr marR="0" lvl="0" algn="l" rtl="0">
              <a:lnSpc>
                <a:spcPct val="90000"/>
              </a:lnSpc>
              <a:spcBef>
                <a:spcPts val="0"/>
              </a:spcBef>
              <a:buNone/>
            </a:pPr>
            <a:endParaRPr dirty="0">
              <a:solidFill>
                <a:srgbClr val="7E7E7E"/>
              </a:solidFill>
              <a:latin typeface="Calibri"/>
              <a:ea typeface="Calibri"/>
              <a:cs typeface="Calibri"/>
              <a:sym typeface="Calibri"/>
            </a:endParaRPr>
          </a:p>
          <a:p>
            <a:pPr marL="228600" indent="-166370">
              <a:spcBef>
                <a:spcPts val="600"/>
              </a:spcBef>
              <a:buClr>
                <a:schemeClr val="dk1"/>
              </a:buClr>
              <a:buSzPct val="100000"/>
              <a:buFont typeface="Arial"/>
              <a:buChar char="•"/>
            </a:pPr>
            <a:r>
              <a:rPr lang="en-US" dirty="0">
                <a:solidFill>
                  <a:srgbClr val="7E7E7E"/>
                </a:solidFill>
                <a:latin typeface="Calibri"/>
                <a:sym typeface="Calibri"/>
              </a:rPr>
              <a:t>Debunking is the rejection and </a:t>
            </a:r>
            <a:r>
              <a:rPr lang="en-US" dirty="0" smtClean="0">
                <a:solidFill>
                  <a:srgbClr val="7E7E7E"/>
                </a:solidFill>
                <a:latin typeface="Calibri"/>
                <a:sym typeface="Calibri"/>
              </a:rPr>
              <a:t>discrediting </a:t>
            </a:r>
            <a:r>
              <a:rPr lang="en-US" dirty="0">
                <a:solidFill>
                  <a:srgbClr val="7E7E7E"/>
                </a:solidFill>
                <a:latin typeface="Calibri"/>
                <a:sym typeface="Calibri"/>
              </a:rPr>
              <a:t>of a shared article. U</a:t>
            </a:r>
            <a:r>
              <a:rPr lang="en-US" dirty="0" smtClean="0">
                <a:solidFill>
                  <a:srgbClr val="7E7E7E"/>
                </a:solidFill>
                <a:latin typeface="Calibri"/>
                <a:sym typeface="Calibri"/>
              </a:rPr>
              <a:t>sers </a:t>
            </a:r>
            <a:r>
              <a:rPr lang="en-US" dirty="0">
                <a:solidFill>
                  <a:srgbClr val="7E7E7E"/>
                </a:solidFill>
                <a:latin typeface="Calibri"/>
                <a:sym typeface="Calibri"/>
              </a:rPr>
              <a:t>flag shared articles to keep others from being tricked. </a:t>
            </a:r>
            <a:r>
              <a:rPr lang="en-US" dirty="0" smtClean="0">
                <a:solidFill>
                  <a:srgbClr val="7E7E7E"/>
                </a:solidFill>
                <a:latin typeface="Calibri"/>
                <a:sym typeface="Calibri"/>
              </a:rPr>
              <a:t>Users </a:t>
            </a:r>
            <a:r>
              <a:rPr lang="en-US" dirty="0">
                <a:solidFill>
                  <a:srgbClr val="7E7E7E"/>
                </a:solidFill>
                <a:latin typeface="Calibri"/>
                <a:sym typeface="Calibri"/>
              </a:rPr>
              <a:t>aim to neutralize the adversarial content.  </a:t>
            </a:r>
          </a:p>
          <a:p>
            <a:pPr marL="228600" indent="-166370">
              <a:spcBef>
                <a:spcPts val="600"/>
              </a:spcBef>
              <a:buClr>
                <a:schemeClr val="dk1"/>
              </a:buClr>
              <a:buSzPct val="100000"/>
              <a:buFont typeface="Arial"/>
              <a:buChar char="•"/>
            </a:pPr>
            <a:r>
              <a:rPr lang="en-US" dirty="0">
                <a:solidFill>
                  <a:srgbClr val="7E7E7E"/>
                </a:solidFill>
                <a:latin typeface="Calibri"/>
                <a:sym typeface="Calibri"/>
              </a:rPr>
              <a:t>Debunking frequently is based on the </a:t>
            </a:r>
            <a:r>
              <a:rPr lang="en-US" dirty="0" smtClean="0">
                <a:solidFill>
                  <a:srgbClr val="7E7E7E"/>
                </a:solidFill>
                <a:latin typeface="Calibri"/>
                <a:sym typeface="Calibri"/>
              </a:rPr>
              <a:t>results </a:t>
            </a:r>
            <a:r>
              <a:rPr lang="en-US" dirty="0">
                <a:solidFill>
                  <a:srgbClr val="7E7E7E"/>
                </a:solidFill>
                <a:latin typeface="Calibri"/>
                <a:sym typeface="Calibri"/>
              </a:rPr>
              <a:t>of </a:t>
            </a:r>
            <a:r>
              <a:rPr lang="en-US" dirty="0" smtClean="0">
                <a:solidFill>
                  <a:srgbClr val="7E7E7E"/>
                </a:solidFill>
                <a:latin typeface="Calibri"/>
                <a:sym typeface="Calibri"/>
              </a:rPr>
              <a:t>fact-checking, </a:t>
            </a:r>
            <a:r>
              <a:rPr lang="en-US" dirty="0">
                <a:solidFill>
                  <a:srgbClr val="7E7E7E"/>
                </a:solidFill>
                <a:latin typeface="Calibri"/>
                <a:sym typeface="Calibri"/>
              </a:rPr>
              <a:t>which aims to instill a rational, fact-based reasoning to the discussion. </a:t>
            </a:r>
          </a:p>
          <a:p>
            <a:pPr marL="228600" indent="-166370">
              <a:spcBef>
                <a:spcPts val="600"/>
              </a:spcBef>
              <a:buClr>
                <a:schemeClr val="dk1"/>
              </a:buClr>
              <a:buSzPct val="100000"/>
              <a:buFont typeface="Arial"/>
              <a:buChar char="•"/>
            </a:pPr>
            <a:r>
              <a:rPr lang="en-US" dirty="0">
                <a:solidFill>
                  <a:srgbClr val="7E7E7E"/>
                </a:solidFill>
                <a:latin typeface="Calibri"/>
                <a:sym typeface="Calibri"/>
              </a:rPr>
              <a:t>Debunking is used in political combat. Even if the content may be true, but counter to one’s view, debunking is used to counter the expressed view; often citing counter fact-checkers, which try to show traditional media’s </a:t>
            </a:r>
            <a:r>
              <a:rPr lang="en-US" dirty="0" smtClean="0">
                <a:solidFill>
                  <a:srgbClr val="7E7E7E"/>
                </a:solidFill>
                <a:latin typeface="Calibri"/>
                <a:sym typeface="Calibri"/>
              </a:rPr>
              <a:t>manipulation.</a:t>
            </a:r>
            <a:endParaRPr lang="en-US" dirty="0">
              <a:solidFill>
                <a:srgbClr val="7E7E7E"/>
              </a:solidFill>
              <a:latin typeface="Calibri"/>
              <a:sym typeface="Calibri"/>
            </a:endParaRPr>
          </a:p>
        </p:txBody>
      </p:sp>
      <p:graphicFrame>
        <p:nvGraphicFramePr>
          <p:cNvPr id="10" name="Shape 544"/>
          <p:cNvGraphicFramePr/>
          <p:nvPr>
            <p:extLst>
              <p:ext uri="{D42A27DB-BD31-4B8C-83A1-F6EECF244321}">
                <p14:modId xmlns:p14="http://schemas.microsoft.com/office/powerpoint/2010/main" val="1720671464"/>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5" action="ppaction://hlinksldjump"/>
                        </a:rPr>
                        <a:t>Discuss </a:t>
                      </a:r>
                      <a:r>
                        <a:rPr lang="en-US" sz="1200" u="none" strike="noStrike" cap="none" dirty="0">
                          <a:hlinkClick r:id="rId5" action="ppaction://hlinksldjump"/>
                        </a:rPr>
                        <a:t>– </a:t>
                      </a:r>
                      <a:r>
                        <a:rPr lang="en-US" sz="1200" dirty="0">
                          <a:hlinkClick r:id="rId5"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5" name="Picture 4">
            <a:extLst>
              <a:ext uri="{FF2B5EF4-FFF2-40B4-BE49-F238E27FC236}">
                <a16:creationId xmlns:a16="http://schemas.microsoft.com/office/drawing/2014/main" xmlns="" id="{1C33B9F5-6584-42E4-9A01-5A35627765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1101" y="1552590"/>
            <a:ext cx="1771747" cy="1180703"/>
          </a:xfrm>
          <a:prstGeom prst="rect">
            <a:avLst/>
          </a:prstGeom>
        </p:spPr>
      </p:pic>
      <p:cxnSp>
        <p:nvCxnSpPr>
          <p:cNvPr id="11" name="Straight Connector 10"/>
          <p:cNvCxnSpPr/>
          <p:nvPr/>
        </p:nvCxnSpPr>
        <p:spPr>
          <a:xfrm flipH="1">
            <a:off x="914400" y="2733293"/>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223396" y="2745847"/>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475747" y="2733293"/>
            <a:ext cx="2863516"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8480" y="1552851"/>
            <a:ext cx="1730942" cy="1156378"/>
          </a:xfrm>
          <a:prstGeom prst="rect">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31271" y="1552590"/>
            <a:ext cx="1846645" cy="1156639"/>
          </a:xfrm>
          <a:prstGeom prst="rect">
            <a:avLst/>
          </a:prstGeom>
        </p:spPr>
      </p:pic>
      <p:sp>
        <p:nvSpPr>
          <p:cNvPr id="15" name="Rectangle 14">
            <a:extLst>
              <a:ext uri="{FF2B5EF4-FFF2-40B4-BE49-F238E27FC236}">
                <a16:creationId xmlns:a16="http://schemas.microsoft.com/office/drawing/2014/main" xmlns="" id="{03F96509-DC4F-4BDC-9A6B-CA849F7A599A}"/>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b="1" dirty="0" smtClean="0">
                <a:solidFill>
                  <a:srgbClr val="243049"/>
                </a:solidFill>
              </a:rPr>
              <a:t>Expressing agreement </a:t>
            </a:r>
            <a:br>
              <a:rPr lang="en-US" b="1" dirty="0" smtClean="0">
                <a:solidFill>
                  <a:srgbClr val="243049"/>
                </a:solidFill>
              </a:rPr>
            </a:br>
            <a:r>
              <a:rPr lang="en-US" b="1" dirty="0" smtClean="0">
                <a:solidFill>
                  <a:srgbClr val="243049"/>
                </a:solidFill>
              </a:rPr>
              <a:t>adds to the discussion</a:t>
            </a:r>
            <a:endParaRPr lang="en-US" b="1" dirty="0">
              <a:solidFill>
                <a:srgbClr val="243049"/>
              </a:solidFill>
            </a:endParaRPr>
          </a:p>
        </p:txBody>
      </p:sp>
      <p:sp>
        <p:nvSpPr>
          <p:cNvPr id="785" name="Shape 785"/>
          <p:cNvSpPr txBox="1">
            <a:spLocks noGrp="1"/>
          </p:cNvSpPr>
          <p:nvPr>
            <p:ph type="body" idx="1"/>
          </p:nvPr>
        </p:nvSpPr>
        <p:spPr>
          <a:xfrm>
            <a:off x="907991" y="2006204"/>
            <a:ext cx="5113800" cy="375959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None/>
            </a:pPr>
            <a:r>
              <a:rPr lang="en-US" sz="1600" dirty="0" smtClean="0">
                <a:solidFill>
                  <a:srgbClr val="7E7E7E"/>
                </a:solidFill>
              </a:rPr>
              <a:t>Users </a:t>
            </a:r>
            <a:r>
              <a:rPr lang="en-US" sz="1600" dirty="0">
                <a:solidFill>
                  <a:srgbClr val="7E7E7E"/>
                </a:solidFill>
              </a:rPr>
              <a:t>contribute to the conversation by expressing their agreement with the issue or opinion in an article or comment.   </a:t>
            </a:r>
          </a:p>
          <a:p>
            <a:pPr marL="0" marR="0" lvl="0" indent="0" algn="l" rtl="0">
              <a:lnSpc>
                <a:spcPct val="114000"/>
              </a:lnSpc>
              <a:spcBef>
                <a:spcPts val="0"/>
              </a:spcBef>
              <a:spcAft>
                <a:spcPts val="0"/>
              </a:spcAft>
              <a:buNone/>
            </a:pPr>
            <a:endParaRPr sz="1600" dirty="0">
              <a:solidFill>
                <a:srgbClr val="7E7E7E"/>
              </a:solidFill>
            </a:endParaRPr>
          </a:p>
          <a:p>
            <a:pPr marL="391795" marR="0" lvl="0" indent="-342900" algn="l" rtl="0">
              <a:lnSpc>
                <a:spcPct val="114000"/>
              </a:lnSpc>
              <a:spcBef>
                <a:spcPts val="0"/>
              </a:spcBef>
              <a:spcAft>
                <a:spcPts val="600"/>
              </a:spcAft>
              <a:buClr>
                <a:schemeClr val="dk1"/>
              </a:buClr>
              <a:buSzPct val="100000"/>
              <a:buFont typeface="+mj-lt"/>
              <a:buAutoNum type="arabicPeriod"/>
            </a:pPr>
            <a:r>
              <a:rPr lang="en-US" sz="1600" b="1" dirty="0" smtClean="0">
                <a:solidFill>
                  <a:srgbClr val="A22C44"/>
                </a:solidFill>
              </a:rPr>
              <a:t>APPRECIATE: </a:t>
            </a:r>
            <a:r>
              <a:rPr lang="en-US" sz="1600" dirty="0" smtClean="0">
                <a:solidFill>
                  <a:srgbClr val="7E7E7E"/>
                </a:solidFill>
              </a:rPr>
              <a:t>Expression </a:t>
            </a:r>
            <a:r>
              <a:rPr lang="en-US" sz="1600" dirty="0">
                <a:solidFill>
                  <a:srgbClr val="7E7E7E"/>
                </a:solidFill>
              </a:rPr>
              <a:t>of agreement and gratitude for sharing the article.</a:t>
            </a:r>
          </a:p>
          <a:p>
            <a:pPr marL="342900" marR="0" lvl="0" indent="-342900" algn="l" rtl="0">
              <a:lnSpc>
                <a:spcPct val="114000"/>
              </a:lnSpc>
              <a:spcBef>
                <a:spcPts val="0"/>
              </a:spcBef>
              <a:spcAft>
                <a:spcPts val="600"/>
              </a:spcAft>
              <a:buClr>
                <a:schemeClr val="dk1"/>
              </a:buClr>
              <a:buSzPct val="100000"/>
              <a:buFont typeface="+mj-lt"/>
              <a:buAutoNum type="arabicPeriod"/>
            </a:pPr>
            <a:r>
              <a:rPr lang="en-US" sz="1600" b="1" i="0" u="none" strike="noStrike" cap="none" dirty="0" smtClean="0">
                <a:solidFill>
                  <a:srgbClr val="A22C44"/>
                </a:solidFill>
                <a:sym typeface="Calibri"/>
              </a:rPr>
              <a:t>ESCALAT</a:t>
            </a:r>
            <a:r>
              <a:rPr lang="en-US" sz="1600" b="1" dirty="0" smtClean="0">
                <a:solidFill>
                  <a:srgbClr val="A22C44"/>
                </a:solidFill>
              </a:rPr>
              <a:t>E: </a:t>
            </a:r>
            <a:r>
              <a:rPr lang="en-US" sz="1600" dirty="0" smtClean="0">
                <a:solidFill>
                  <a:srgbClr val="7E7E7E"/>
                </a:solidFill>
              </a:rPr>
              <a:t>Grounded </a:t>
            </a:r>
            <a:r>
              <a:rPr lang="en-US" sz="1600" dirty="0">
                <a:solidFill>
                  <a:srgbClr val="7E7E7E"/>
                </a:solidFill>
              </a:rPr>
              <a:t>in agreement with the content, the user </a:t>
            </a:r>
            <a:r>
              <a:rPr lang="en-US" sz="1600" b="0" i="0" u="none" strike="noStrike" cap="none" dirty="0">
                <a:solidFill>
                  <a:srgbClr val="7E7E7E"/>
                </a:solidFill>
                <a:sym typeface="Calibri"/>
              </a:rPr>
              <a:t>intensif</a:t>
            </a:r>
            <a:r>
              <a:rPr lang="en-US" sz="1600" dirty="0">
                <a:solidFill>
                  <a:srgbClr val="7E7E7E"/>
                </a:solidFill>
              </a:rPr>
              <a:t>ies</a:t>
            </a:r>
            <a:r>
              <a:rPr lang="en-US" sz="1600" b="0" i="0" u="none" strike="noStrike" cap="none" dirty="0">
                <a:solidFill>
                  <a:srgbClr val="7E7E7E"/>
                </a:solidFill>
                <a:sym typeface="Calibri"/>
              </a:rPr>
              <a:t> the stance taken and introduces more</a:t>
            </a:r>
            <a:r>
              <a:rPr lang="en-US" sz="1600" dirty="0">
                <a:solidFill>
                  <a:srgbClr val="7E7E7E"/>
                </a:solidFill>
              </a:rPr>
              <a:t> severe examples or implications. </a:t>
            </a:r>
          </a:p>
          <a:p>
            <a:pPr marL="342900" marR="0" lvl="0" indent="-342900" algn="l" rtl="0">
              <a:lnSpc>
                <a:spcPct val="114000"/>
              </a:lnSpc>
              <a:spcBef>
                <a:spcPts val="0"/>
              </a:spcBef>
              <a:spcAft>
                <a:spcPts val="600"/>
              </a:spcAft>
              <a:buClr>
                <a:schemeClr val="dk1"/>
              </a:buClr>
              <a:buSzPct val="100000"/>
              <a:buFont typeface="+mj-lt"/>
              <a:buAutoNum type="arabicPeriod"/>
            </a:pPr>
            <a:r>
              <a:rPr lang="en-US" sz="1600" b="1" i="0" u="none" strike="noStrike" cap="none" dirty="0" smtClean="0">
                <a:solidFill>
                  <a:srgbClr val="A22C44"/>
                </a:solidFill>
                <a:sym typeface="Calibri"/>
              </a:rPr>
              <a:t>OUTCRY: </a:t>
            </a:r>
            <a:r>
              <a:rPr lang="en-US" sz="1600" dirty="0" smtClean="0">
                <a:solidFill>
                  <a:srgbClr val="7E7E7E"/>
                </a:solidFill>
              </a:rPr>
              <a:t>Emotive </a:t>
            </a:r>
            <a:r>
              <a:rPr lang="en-US" sz="1600" dirty="0">
                <a:solidFill>
                  <a:srgbClr val="7E7E7E"/>
                </a:solidFill>
              </a:rPr>
              <a:t>exclamations of anger, </a:t>
            </a:r>
            <a:r>
              <a:rPr lang="en-US" sz="1600" dirty="0" smtClean="0">
                <a:solidFill>
                  <a:srgbClr val="7E7E7E"/>
                </a:solidFill>
              </a:rPr>
              <a:t>disdain, </a:t>
            </a:r>
            <a:r>
              <a:rPr lang="en-US" sz="1600" dirty="0">
                <a:solidFill>
                  <a:srgbClr val="7E7E7E"/>
                </a:solidFill>
              </a:rPr>
              <a:t>and outrage triggered by the article’s information.</a:t>
            </a:r>
          </a:p>
          <a:p>
            <a:pPr marL="342900" marR="0" lvl="0" indent="-342900" algn="l" rtl="0">
              <a:lnSpc>
                <a:spcPct val="114000"/>
              </a:lnSpc>
              <a:spcBef>
                <a:spcPts val="500"/>
              </a:spcBef>
              <a:spcAft>
                <a:spcPts val="0"/>
              </a:spcAft>
              <a:buClr>
                <a:schemeClr val="dk1"/>
              </a:buClr>
              <a:buSzPct val="100000"/>
              <a:buFont typeface="+mj-lt"/>
              <a:buAutoNum type="arabicPeriod"/>
            </a:pPr>
            <a:r>
              <a:rPr lang="en-US" sz="1600" b="1" dirty="0" smtClean="0">
                <a:solidFill>
                  <a:srgbClr val="A22C44"/>
                </a:solidFill>
              </a:rPr>
              <a:t>CALL </a:t>
            </a:r>
            <a:r>
              <a:rPr lang="en-US" sz="1600" b="1" dirty="0">
                <a:solidFill>
                  <a:srgbClr val="A22C44"/>
                </a:solidFill>
              </a:rPr>
              <a:t>FOR </a:t>
            </a:r>
            <a:r>
              <a:rPr lang="en-US" sz="1600" b="1" dirty="0" smtClean="0">
                <a:solidFill>
                  <a:srgbClr val="A22C44"/>
                </a:solidFill>
              </a:rPr>
              <a:t>ACTION: </a:t>
            </a:r>
            <a:r>
              <a:rPr lang="en-US" sz="1600" dirty="0" smtClean="0">
                <a:solidFill>
                  <a:srgbClr val="7E7E7E"/>
                </a:solidFill>
              </a:rPr>
              <a:t>Identifying </a:t>
            </a:r>
            <a:r>
              <a:rPr lang="en-US" sz="1600" dirty="0">
                <a:solidFill>
                  <a:srgbClr val="7E7E7E"/>
                </a:solidFill>
              </a:rPr>
              <a:t>areas of possible action to address issues raised in the article.  </a:t>
            </a:r>
          </a:p>
          <a:p>
            <a:pPr marL="228600" marR="0" lvl="0" indent="-228600" algn="l" rtl="0">
              <a:lnSpc>
                <a:spcPct val="70000"/>
              </a:lnSpc>
              <a:spcBef>
                <a:spcPts val="1000"/>
              </a:spcBef>
              <a:buClr>
                <a:schemeClr val="dk1"/>
              </a:buClr>
              <a:buSzPct val="155000"/>
              <a:buFont typeface="Arial"/>
              <a:buNone/>
            </a:pPr>
            <a:endParaRPr sz="1400" b="0" i="0" u="none" strike="noStrike" cap="none" dirty="0">
              <a:solidFill>
                <a:srgbClr val="7E7E7E"/>
              </a:solidFill>
              <a:latin typeface="Calibri"/>
              <a:ea typeface="Calibri"/>
              <a:cs typeface="Calibri"/>
              <a:sym typeface="Calibri"/>
            </a:endParaRPr>
          </a:p>
        </p:txBody>
      </p:sp>
      <p:sp>
        <p:nvSpPr>
          <p:cNvPr id="786" name="Shape 786"/>
          <p:cNvSpPr txBox="1"/>
          <p:nvPr/>
        </p:nvSpPr>
        <p:spPr>
          <a:xfrm>
            <a:off x="6175982" y="4610085"/>
            <a:ext cx="5410072" cy="1578634"/>
          </a:xfrm>
          <a:prstGeom prst="rect">
            <a:avLst/>
          </a:prstGeom>
          <a:noFill/>
          <a:ln>
            <a:noFill/>
          </a:ln>
        </p:spPr>
        <p:txBody>
          <a:bodyPr lIns="91425" tIns="91425" rIns="91425" bIns="91425" anchor="t" anchorCtr="0">
            <a:noAutofit/>
          </a:bodyPr>
          <a:lstStyle/>
          <a:p>
            <a:pPr marL="457200" lvl="0" indent="-228600">
              <a:lnSpc>
                <a:spcPct val="114000"/>
              </a:lnSpc>
              <a:spcAft>
                <a:spcPts val="600"/>
              </a:spcAft>
              <a:buChar char="●"/>
            </a:pPr>
            <a:r>
              <a:rPr lang="en-US" sz="1600" b="1" dirty="0" smtClean="0">
                <a:solidFill>
                  <a:srgbClr val="7E7E7E"/>
                </a:solidFill>
                <a:latin typeface="Calibri"/>
                <a:cs typeface="Calibri"/>
              </a:rPr>
              <a:t>About one half </a:t>
            </a:r>
            <a:r>
              <a:rPr lang="en-US" sz="1600" b="1" dirty="0">
                <a:solidFill>
                  <a:srgbClr val="7E7E7E"/>
                </a:solidFill>
                <a:latin typeface="Calibri"/>
                <a:cs typeface="Calibri"/>
              </a:rPr>
              <a:t>of the conversations the analysis explored are made up of </a:t>
            </a:r>
            <a:r>
              <a:rPr lang="en-US" sz="1600" b="1" dirty="0" smtClean="0">
                <a:solidFill>
                  <a:srgbClr val="7E7E7E"/>
                </a:solidFill>
                <a:latin typeface="Calibri"/>
                <a:cs typeface="Calibri"/>
              </a:rPr>
              <a:t>posts showing </a:t>
            </a:r>
            <a:r>
              <a:rPr lang="en-US" sz="1600" b="1" dirty="0">
                <a:solidFill>
                  <a:srgbClr val="7E7E7E"/>
                </a:solidFill>
                <a:latin typeface="Calibri"/>
                <a:cs typeface="Calibri"/>
              </a:rPr>
              <a:t>Agreement </a:t>
            </a:r>
            <a:r>
              <a:rPr lang="en-US" sz="1600" b="1" dirty="0" err="1">
                <a:solidFill>
                  <a:srgbClr val="7E7E7E"/>
                </a:solidFill>
                <a:latin typeface="Calibri"/>
                <a:cs typeface="Calibri"/>
              </a:rPr>
              <a:t>behaviour</a:t>
            </a:r>
            <a:r>
              <a:rPr lang="en-US" sz="1600" b="1" dirty="0">
                <a:solidFill>
                  <a:srgbClr val="7E7E7E"/>
                </a:solidFill>
                <a:latin typeface="Calibri"/>
                <a:cs typeface="Calibri"/>
              </a:rPr>
              <a:t> </a:t>
            </a:r>
            <a:r>
              <a:rPr lang="en-US" sz="1600" b="1" dirty="0" smtClean="0">
                <a:solidFill>
                  <a:srgbClr val="7E7E7E"/>
                </a:solidFill>
                <a:latin typeface="Calibri"/>
                <a:cs typeface="Calibri"/>
              </a:rPr>
              <a:t>to shared content from Non-Traditional sites. </a:t>
            </a:r>
          </a:p>
          <a:p>
            <a:pPr marL="457200" lvl="0" indent="-228600">
              <a:lnSpc>
                <a:spcPct val="114000"/>
              </a:lnSpc>
              <a:spcAft>
                <a:spcPts val="600"/>
              </a:spcAft>
              <a:buChar char="●"/>
            </a:pPr>
            <a:r>
              <a:rPr lang="en-US" sz="1600" dirty="0" smtClean="0">
                <a:solidFill>
                  <a:srgbClr val="7E7E7E"/>
                </a:solidFill>
                <a:latin typeface="Calibri"/>
                <a:cs typeface="Calibri"/>
              </a:rPr>
              <a:t>Agreement </a:t>
            </a:r>
            <a:r>
              <a:rPr lang="en-US" sz="1600" dirty="0">
                <a:solidFill>
                  <a:srgbClr val="7E7E7E"/>
                </a:solidFill>
                <a:latin typeface="Calibri"/>
                <a:cs typeface="Calibri"/>
              </a:rPr>
              <a:t>was most pronounced on articles shared that were published in the Extend section of the </a:t>
            </a:r>
            <a:r>
              <a:rPr lang="en-US" sz="1600" dirty="0" smtClean="0">
                <a:solidFill>
                  <a:srgbClr val="7E7E7E"/>
                </a:solidFill>
                <a:latin typeface="Calibri"/>
                <a:cs typeface="Calibri"/>
              </a:rPr>
              <a:t>Media </a:t>
            </a:r>
            <a:r>
              <a:rPr lang="en-US" sz="1600" dirty="0">
                <a:solidFill>
                  <a:srgbClr val="7E7E7E"/>
                </a:solidFill>
                <a:latin typeface="Calibri"/>
                <a:cs typeface="Calibri"/>
              </a:rPr>
              <a:t>M</a:t>
            </a:r>
            <a:r>
              <a:rPr lang="en-US" sz="1600" dirty="0" smtClean="0">
                <a:solidFill>
                  <a:srgbClr val="7E7E7E"/>
                </a:solidFill>
                <a:latin typeface="Calibri"/>
                <a:cs typeface="Calibri"/>
              </a:rPr>
              <a:t>ap</a:t>
            </a:r>
            <a:r>
              <a:rPr lang="en-US" sz="1600" dirty="0">
                <a:solidFill>
                  <a:srgbClr val="7E7E7E"/>
                </a:solidFill>
                <a:latin typeface="Calibri"/>
                <a:cs typeface="Calibri"/>
              </a:rPr>
              <a:t>.   </a:t>
            </a:r>
          </a:p>
        </p:txBody>
      </p:sp>
      <p:graphicFrame>
        <p:nvGraphicFramePr>
          <p:cNvPr id="8" name="Shape 544"/>
          <p:cNvGraphicFramePr/>
          <p:nvPr>
            <p:extLst>
              <p:ext uri="{D42A27DB-BD31-4B8C-83A1-F6EECF244321}">
                <p14:modId xmlns:p14="http://schemas.microsoft.com/office/powerpoint/2010/main" val="3781862390"/>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3" action="ppaction://hlinksldjump"/>
                        </a:rPr>
                        <a:t>Discuss </a:t>
                      </a:r>
                      <a:r>
                        <a:rPr lang="en-US" sz="1200" u="none" strike="noStrike" cap="none" dirty="0">
                          <a:hlinkClick r:id="rId3" action="ppaction://hlinksldjump"/>
                        </a:rPr>
                        <a:t>– </a:t>
                      </a:r>
                      <a:r>
                        <a:rPr lang="en-US" sz="1200" dirty="0">
                          <a:hlinkClick r:id="rId3"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3316562241"/>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82118" y="1980888"/>
            <a:ext cx="3619749" cy="2571496"/>
          </a:xfrm>
          <a:prstGeom prst="rect">
            <a:avLst/>
          </a:prstGeom>
        </p:spPr>
      </p:pic>
      <p:grpSp>
        <p:nvGrpSpPr>
          <p:cNvPr id="11" name="Group 10"/>
          <p:cNvGrpSpPr/>
          <p:nvPr/>
        </p:nvGrpSpPr>
        <p:grpSpPr>
          <a:xfrm>
            <a:off x="10031668" y="3853971"/>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4D737090-0D0B-41EB-83F1-4580591DF332}"/>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Shape 802"/>
          <p:cNvSpPr txBox="1">
            <a:spLocks noGrp="1"/>
          </p:cNvSpPr>
          <p:nvPr>
            <p:ph type="title"/>
          </p:nvPr>
        </p:nvSpPr>
        <p:spPr>
          <a:xfrm>
            <a:off x="838200" y="365124"/>
            <a:ext cx="10515599" cy="195897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1" dirty="0">
                <a:solidFill>
                  <a:srgbClr val="243049"/>
                </a:solidFill>
              </a:rPr>
              <a:t/>
            </a:r>
            <a:br>
              <a:rPr lang="en-US" b="1" dirty="0">
                <a:solidFill>
                  <a:srgbClr val="243049"/>
                </a:solidFill>
              </a:rPr>
            </a:br>
            <a:r>
              <a:rPr lang="en-US" b="1" dirty="0" smtClean="0">
                <a:solidFill>
                  <a:srgbClr val="243049"/>
                </a:solidFill>
              </a:rPr>
              <a:t>Drivers of Agree posts </a:t>
            </a:r>
            <a:r>
              <a:rPr lang="en-US" b="1" dirty="0">
                <a:solidFill>
                  <a:srgbClr val="243049"/>
                </a:solidFill>
              </a:rPr>
              <a:t/>
            </a:r>
            <a:br>
              <a:rPr lang="en-US" b="1" dirty="0">
                <a:solidFill>
                  <a:srgbClr val="243049"/>
                </a:solidFill>
              </a:rPr>
            </a:br>
            <a:r>
              <a:rPr lang="en-US" b="1" dirty="0" smtClean="0">
                <a:solidFill>
                  <a:srgbClr val="243049"/>
                </a:solidFill>
              </a:rPr>
              <a:t/>
            </a:r>
            <a:br>
              <a:rPr lang="en-US" b="1" dirty="0" smtClean="0">
                <a:solidFill>
                  <a:srgbClr val="243049"/>
                </a:solidFill>
              </a:rPr>
            </a:br>
            <a:endParaRPr lang="en-US" b="1" dirty="0">
              <a:solidFill>
                <a:srgbClr val="243049"/>
              </a:solidFill>
            </a:endParaRPr>
          </a:p>
        </p:txBody>
      </p:sp>
      <p:sp>
        <p:nvSpPr>
          <p:cNvPr id="803" name="Shape 803"/>
          <p:cNvSpPr txBox="1">
            <a:spLocks noGrp="1"/>
          </p:cNvSpPr>
          <p:nvPr>
            <p:ph type="body" idx="1"/>
          </p:nvPr>
        </p:nvSpPr>
        <p:spPr>
          <a:xfrm>
            <a:off x="838200" y="2013045"/>
            <a:ext cx="5181600" cy="371988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RATIONAL  </a:t>
            </a:r>
          </a:p>
          <a:p>
            <a:pPr marL="228600" marR="0" lvl="0" indent="-165600" algn="l" rtl="0">
              <a:lnSpc>
                <a:spcPct val="114000"/>
              </a:lnSpc>
              <a:spcBef>
                <a:spcPts val="600"/>
              </a:spcBef>
              <a:spcAft>
                <a:spcPts val="600"/>
              </a:spcAft>
              <a:buClr>
                <a:schemeClr val="dk1"/>
              </a:buClr>
              <a:buSzPct val="100000"/>
              <a:buFont typeface="Arial"/>
              <a:buChar char="•"/>
            </a:pPr>
            <a:r>
              <a:rPr lang="en-US" sz="1400" dirty="0">
                <a:solidFill>
                  <a:srgbClr val="7E7E7E"/>
                </a:solidFill>
              </a:rPr>
              <a:t>The reason for users to add supportive comments to the posted article is to express that the information and opinion in the article resonates with their own view of the issue. This positive feedback is being articulated in the public response of the user. </a:t>
            </a:r>
          </a:p>
          <a:p>
            <a:pPr lvl="0" indent="-165600" rtl="0">
              <a:lnSpc>
                <a:spcPct val="114000"/>
              </a:lnSpc>
              <a:spcBef>
                <a:spcPts val="600"/>
              </a:spcBef>
              <a:spcAft>
                <a:spcPts val="600"/>
              </a:spcAft>
              <a:buClr>
                <a:schemeClr val="dk1"/>
              </a:buClr>
              <a:buSzPct val="100000"/>
              <a:buFont typeface="Arial"/>
              <a:buChar char="•"/>
            </a:pPr>
            <a:r>
              <a:rPr lang="en-US" sz="1400" dirty="0">
                <a:solidFill>
                  <a:srgbClr val="7E7E7E"/>
                </a:solidFill>
              </a:rPr>
              <a:t>The article complements or fortifies </a:t>
            </a:r>
            <a:r>
              <a:rPr lang="en-US" sz="1400" dirty="0" smtClean="0">
                <a:solidFill>
                  <a:srgbClr val="7E7E7E"/>
                </a:solidFill>
              </a:rPr>
              <a:t>already-existing </a:t>
            </a:r>
            <a:r>
              <a:rPr lang="en-US" sz="1400" dirty="0">
                <a:solidFill>
                  <a:srgbClr val="7E7E7E"/>
                </a:solidFill>
              </a:rPr>
              <a:t>knowledge or </a:t>
            </a:r>
            <a:r>
              <a:rPr lang="en-US" sz="1400" dirty="0" smtClean="0">
                <a:solidFill>
                  <a:srgbClr val="7E7E7E"/>
                </a:solidFill>
              </a:rPr>
              <a:t>held </a:t>
            </a:r>
            <a:r>
              <a:rPr lang="en-US" sz="1400" dirty="0">
                <a:solidFill>
                  <a:srgbClr val="7E7E7E"/>
                </a:solidFill>
              </a:rPr>
              <a:t>opinions. The motivation to respond is the cognitive reassurance the user experiences: that they are not alone with their own opinions, but they are also shared by others. </a:t>
            </a:r>
          </a:p>
          <a:p>
            <a:pPr lvl="0" indent="-165600" rtl="0">
              <a:lnSpc>
                <a:spcPct val="114000"/>
              </a:lnSpc>
              <a:spcBef>
                <a:spcPts val="0"/>
              </a:spcBef>
              <a:buClr>
                <a:schemeClr val="dk1"/>
              </a:buClr>
              <a:buSzPct val="100000"/>
              <a:buFont typeface="Arial"/>
              <a:buChar char="•"/>
            </a:pPr>
            <a:r>
              <a:rPr lang="en-US" sz="1400" dirty="0">
                <a:solidFill>
                  <a:srgbClr val="7E7E7E"/>
                </a:solidFill>
              </a:rPr>
              <a:t>Voicing one’s agreement is a step towards a more durable cognitive community </a:t>
            </a:r>
            <a:r>
              <a:rPr lang="en-US" sz="1400" dirty="0" smtClean="0">
                <a:solidFill>
                  <a:srgbClr val="7E7E7E"/>
                </a:solidFill>
              </a:rPr>
              <a:t>that </a:t>
            </a:r>
            <a:r>
              <a:rPr lang="en-US" sz="1400" dirty="0">
                <a:solidFill>
                  <a:srgbClr val="7E7E7E"/>
                </a:solidFill>
              </a:rPr>
              <a:t>may have the potential to amplify the shared opinion’s impact. </a:t>
            </a:r>
          </a:p>
          <a:p>
            <a:pPr lvl="1" indent="-165600" rtl="0">
              <a:lnSpc>
                <a:spcPct val="114000"/>
              </a:lnSpc>
              <a:spcBef>
                <a:spcPts val="0"/>
              </a:spcBef>
              <a:buClr>
                <a:schemeClr val="dk1"/>
              </a:buClr>
              <a:buSzPct val="100000"/>
              <a:buFont typeface="Arial"/>
              <a:buChar char="•"/>
            </a:pPr>
            <a:r>
              <a:rPr lang="en-US" sz="1400" dirty="0">
                <a:solidFill>
                  <a:srgbClr val="7E7E7E"/>
                </a:solidFill>
              </a:rPr>
              <a:t>The tighter the community around an issue forms, the larger the display of majority grows, the more likely their view will shape the political landscape. </a:t>
            </a:r>
          </a:p>
          <a:p>
            <a:pPr marL="0" lvl="0" indent="0" rtl="0">
              <a:lnSpc>
                <a:spcPct val="115000"/>
              </a:lnSpc>
              <a:spcBef>
                <a:spcPts val="0"/>
              </a:spcBef>
              <a:buNone/>
            </a:pPr>
            <a:endParaRPr sz="1400" dirty="0">
              <a:solidFill>
                <a:srgbClr val="7E7E7E"/>
              </a:solidFill>
              <a:latin typeface="Times New Roman"/>
              <a:ea typeface="Times New Roman"/>
              <a:cs typeface="Times New Roman"/>
              <a:sym typeface="Times New Roman"/>
            </a:endParaRPr>
          </a:p>
        </p:txBody>
      </p:sp>
      <p:sp>
        <p:nvSpPr>
          <p:cNvPr id="804" name="Shape 804"/>
          <p:cNvSpPr txBox="1">
            <a:spLocks noGrp="1"/>
          </p:cNvSpPr>
          <p:nvPr>
            <p:ph type="body" idx="2"/>
          </p:nvPr>
        </p:nvSpPr>
        <p:spPr>
          <a:xfrm>
            <a:off x="6172200" y="2013045"/>
            <a:ext cx="5359400" cy="36481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EMOTIONAL </a:t>
            </a:r>
          </a:p>
          <a:p>
            <a:pPr marL="228600" marR="0" lvl="0" indent="-165600" algn="l" rtl="0">
              <a:lnSpc>
                <a:spcPct val="114000"/>
              </a:lnSpc>
              <a:spcBef>
                <a:spcPts val="1000"/>
              </a:spcBef>
              <a:spcAft>
                <a:spcPts val="0"/>
              </a:spcAft>
              <a:buClr>
                <a:schemeClr val="dk1"/>
              </a:buClr>
              <a:buSzPct val="100000"/>
              <a:buFont typeface="Arial"/>
              <a:buChar char="•"/>
            </a:pPr>
            <a:r>
              <a:rPr lang="en-US" sz="1400" dirty="0">
                <a:solidFill>
                  <a:srgbClr val="7E7E7E"/>
                </a:solidFill>
              </a:rPr>
              <a:t>On an emotional level users can express the sensation of being understood and represented by the article’s meaning. </a:t>
            </a:r>
          </a:p>
          <a:p>
            <a:pPr marL="228600" marR="0" lvl="0" indent="-165600" algn="l" rtl="0">
              <a:lnSpc>
                <a:spcPct val="114000"/>
              </a:lnSpc>
              <a:spcBef>
                <a:spcPts val="1000"/>
              </a:spcBef>
              <a:spcAft>
                <a:spcPts val="0"/>
              </a:spcAft>
              <a:buClr>
                <a:schemeClr val="dk1"/>
              </a:buClr>
              <a:buSzPct val="100000"/>
              <a:buFont typeface="Arial"/>
              <a:buChar char="•"/>
            </a:pPr>
            <a:r>
              <a:rPr lang="en-US" sz="1400" dirty="0">
                <a:solidFill>
                  <a:srgbClr val="7E7E7E"/>
                </a:solidFill>
              </a:rPr>
              <a:t>Users en</a:t>
            </a:r>
            <a:r>
              <a:rPr lang="en-US" sz="1400" b="0" i="0" u="none" strike="noStrike" cap="none" dirty="0">
                <a:solidFill>
                  <a:srgbClr val="7E7E7E"/>
                </a:solidFill>
                <a:latin typeface="Calibri"/>
                <a:ea typeface="Calibri"/>
                <a:cs typeface="Calibri"/>
                <a:sym typeface="Calibri"/>
              </a:rPr>
              <a:t>joy participation and acceptance within a community </a:t>
            </a:r>
            <a:r>
              <a:rPr lang="en-US" sz="1400" dirty="0">
                <a:solidFill>
                  <a:srgbClr val="7E7E7E"/>
                </a:solidFill>
              </a:rPr>
              <a:t>of kindred spirits. </a:t>
            </a:r>
            <a:r>
              <a:rPr lang="en-US" sz="1400" dirty="0" smtClean="0">
                <a:solidFill>
                  <a:srgbClr val="7E7E7E"/>
                </a:solidFill>
              </a:rPr>
              <a:t>“Agree” </a:t>
            </a:r>
            <a:r>
              <a:rPr lang="en-US" sz="1400" dirty="0">
                <a:solidFill>
                  <a:srgbClr val="7E7E7E"/>
                </a:solidFill>
              </a:rPr>
              <a:t>comments communicate belonging and commonality: </a:t>
            </a:r>
            <a:r>
              <a:rPr lang="en-US" sz="1400" dirty="0" smtClean="0">
                <a:solidFill>
                  <a:srgbClr val="7E7E7E"/>
                </a:solidFill>
              </a:rPr>
              <a:t>the </a:t>
            </a:r>
            <a:r>
              <a:rPr lang="en-US" sz="1400" dirty="0">
                <a:solidFill>
                  <a:srgbClr val="7E7E7E"/>
                </a:solidFill>
              </a:rPr>
              <a:t>joy </a:t>
            </a:r>
            <a:r>
              <a:rPr lang="en-US" sz="1400" dirty="0" smtClean="0">
                <a:solidFill>
                  <a:srgbClr val="7E7E7E"/>
                </a:solidFill>
              </a:rPr>
              <a:t>of </a:t>
            </a:r>
            <a:r>
              <a:rPr lang="en-US" sz="1400" dirty="0">
                <a:solidFill>
                  <a:srgbClr val="7E7E7E"/>
                </a:solidFill>
              </a:rPr>
              <a:t>encountering someone who is like me. </a:t>
            </a:r>
          </a:p>
          <a:p>
            <a:pPr marL="228600" marR="0" lvl="0" indent="-165600" algn="l" rtl="0">
              <a:lnSpc>
                <a:spcPct val="114000"/>
              </a:lnSpc>
              <a:spcBef>
                <a:spcPts val="1000"/>
              </a:spcBef>
              <a:spcAft>
                <a:spcPts val="0"/>
              </a:spcAft>
              <a:buClr>
                <a:schemeClr val="dk1"/>
              </a:buClr>
              <a:buSzPct val="100000"/>
              <a:buFont typeface="Arial"/>
              <a:buChar char="•"/>
            </a:pPr>
            <a:r>
              <a:rPr lang="en-US" sz="1400" dirty="0" smtClean="0">
                <a:solidFill>
                  <a:srgbClr val="7E7E7E"/>
                </a:solidFill>
              </a:rPr>
              <a:t>Poster of “Agree” posts </a:t>
            </a:r>
            <a:r>
              <a:rPr lang="en-US" sz="1400" dirty="0">
                <a:solidFill>
                  <a:srgbClr val="7E7E7E"/>
                </a:solidFill>
              </a:rPr>
              <a:t>can hope to ascend in a perceived community hierarchy, by being noticed for their support and loyalty.   </a:t>
            </a:r>
          </a:p>
          <a:p>
            <a:pPr marR="0" lvl="0" indent="-165600" algn="l" rtl="0">
              <a:lnSpc>
                <a:spcPct val="114000"/>
              </a:lnSpc>
              <a:spcBef>
                <a:spcPts val="500"/>
              </a:spcBef>
              <a:spcAft>
                <a:spcPts val="0"/>
              </a:spcAft>
              <a:buClr>
                <a:schemeClr val="dk1"/>
              </a:buClr>
              <a:buSzPct val="100000"/>
              <a:buFont typeface="Arial"/>
              <a:buChar char="•"/>
            </a:pPr>
            <a:r>
              <a:rPr lang="en-US" sz="1400" dirty="0">
                <a:solidFill>
                  <a:srgbClr val="7E7E7E"/>
                </a:solidFill>
              </a:rPr>
              <a:t>Comments are also used to vent emotions of frustration with the </a:t>
            </a:r>
            <a:r>
              <a:rPr lang="en-US" sz="1400" dirty="0" smtClean="0">
                <a:solidFill>
                  <a:srgbClr val="7E7E7E"/>
                </a:solidFill>
              </a:rPr>
              <a:t>others, e.g., negativity </a:t>
            </a:r>
            <a:r>
              <a:rPr lang="en-US" sz="1400" dirty="0">
                <a:solidFill>
                  <a:srgbClr val="7E7E7E"/>
                </a:solidFill>
              </a:rPr>
              <a:t>towards the </a:t>
            </a:r>
            <a:r>
              <a:rPr lang="en-US" sz="1400" dirty="0" smtClean="0">
                <a:solidFill>
                  <a:srgbClr val="7E7E7E"/>
                </a:solidFill>
              </a:rPr>
              <a:t>others helps </a:t>
            </a:r>
            <a:r>
              <a:rPr lang="en-US" sz="1400" dirty="0">
                <a:solidFill>
                  <a:srgbClr val="7E7E7E"/>
                </a:solidFill>
              </a:rPr>
              <a:t>reinforce </a:t>
            </a:r>
            <a:r>
              <a:rPr lang="en-US" sz="1400" dirty="0" smtClean="0">
                <a:solidFill>
                  <a:srgbClr val="7E7E7E"/>
                </a:solidFill>
              </a:rPr>
              <a:t>their side</a:t>
            </a:r>
            <a:r>
              <a:rPr lang="en-US" sz="1400" dirty="0">
                <a:solidFill>
                  <a:srgbClr val="7E7E7E"/>
                </a:solidFill>
              </a:rPr>
              <a:t>, in context of the issues raised by the article. </a:t>
            </a:r>
          </a:p>
          <a:p>
            <a:pPr marR="0" lvl="0" indent="-165600" algn="l" rtl="0">
              <a:lnSpc>
                <a:spcPct val="114000"/>
              </a:lnSpc>
              <a:spcBef>
                <a:spcPts val="500"/>
              </a:spcBef>
              <a:spcAft>
                <a:spcPts val="0"/>
              </a:spcAft>
              <a:buClr>
                <a:schemeClr val="dk1"/>
              </a:buClr>
              <a:buSzPct val="100000"/>
              <a:buFont typeface="Arial"/>
              <a:buChar char="•"/>
            </a:pPr>
            <a:r>
              <a:rPr lang="en-US" sz="1400" dirty="0">
                <a:solidFill>
                  <a:srgbClr val="7E7E7E"/>
                </a:solidFill>
              </a:rPr>
              <a:t>No </a:t>
            </a:r>
            <a:r>
              <a:rPr lang="en-US" sz="1400" dirty="0" smtClean="0">
                <a:solidFill>
                  <a:srgbClr val="7E7E7E"/>
                </a:solidFill>
              </a:rPr>
              <a:t>challenge and </a:t>
            </a:r>
            <a:r>
              <a:rPr lang="en-US" sz="1400" dirty="0">
                <a:solidFill>
                  <a:srgbClr val="7E7E7E"/>
                </a:solidFill>
              </a:rPr>
              <a:t>no </a:t>
            </a:r>
            <a:r>
              <a:rPr lang="en-US" sz="1400" dirty="0" smtClean="0">
                <a:solidFill>
                  <a:srgbClr val="7E7E7E"/>
                </a:solidFill>
              </a:rPr>
              <a:t>criticism </a:t>
            </a:r>
            <a:r>
              <a:rPr lang="en-US" sz="1400" dirty="0">
                <a:solidFill>
                  <a:srgbClr val="7E7E7E"/>
                </a:solidFill>
              </a:rPr>
              <a:t>makes the discussion into a safe zone.</a:t>
            </a:r>
          </a:p>
        </p:txBody>
      </p:sp>
      <p:graphicFrame>
        <p:nvGraphicFramePr>
          <p:cNvPr id="9" name="Shape 544"/>
          <p:cNvGraphicFramePr/>
          <p:nvPr>
            <p:extLst>
              <p:ext uri="{D42A27DB-BD31-4B8C-83A1-F6EECF244321}">
                <p14:modId xmlns:p14="http://schemas.microsoft.com/office/powerpoint/2010/main" val="394418172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3" action="ppaction://hlinksldjump"/>
                        </a:rPr>
                        <a:t>Discuss </a:t>
                      </a:r>
                      <a:r>
                        <a:rPr lang="en-US" sz="1200" u="none" strike="noStrike" cap="none" dirty="0">
                          <a:hlinkClick r:id="rId3" action="ppaction://hlinksldjump"/>
                        </a:rPr>
                        <a:t>– </a:t>
                      </a:r>
                      <a:r>
                        <a:rPr lang="en-US" sz="1200" dirty="0">
                          <a:hlinkClick r:id="rId3"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10" name="Shape 545"/>
          <p:cNvGraphicFramePr/>
          <p:nvPr>
            <p:extLst>
              <p:ext uri="{D42A27DB-BD31-4B8C-83A1-F6EECF244321}">
                <p14:modId xmlns:p14="http://schemas.microsoft.com/office/powerpoint/2010/main" val="3051656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5" action="ppaction://hlinksldjump"/>
                        </a:rPr>
                        <a:t>Summary of the </a:t>
                      </a:r>
                      <a:r>
                        <a:rPr lang="en-US" sz="1200" i="1" dirty="0" err="1">
                          <a:hlinkClick r:id="rId5" action="ppaction://hlinksldjump"/>
                        </a:rPr>
                        <a:t>b</a:t>
                      </a:r>
                      <a:r>
                        <a:rPr lang="en-US" sz="1200" i="1" u="none" strike="noStrike" cap="none" dirty="0" err="1">
                          <a:hlinkClick r:id="rId5"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6"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4"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8" name="Rectangle 7">
            <a:extLst>
              <a:ext uri="{FF2B5EF4-FFF2-40B4-BE49-F238E27FC236}">
                <a16:creationId xmlns:a16="http://schemas.microsoft.com/office/drawing/2014/main" xmlns="" id="{4D8624F2-0C58-45B5-9BED-0D37AC0675F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
            </a:r>
            <a:br>
              <a:rPr lang="en-US" b="1" dirty="0">
                <a:solidFill>
                  <a:srgbClr val="243049"/>
                </a:solidFill>
              </a:rPr>
            </a:br>
            <a:r>
              <a:rPr lang="en-US" b="1" dirty="0" smtClean="0">
                <a:solidFill>
                  <a:srgbClr val="243049"/>
                </a:solidFill>
              </a:rPr>
              <a:t>Where Agree posts </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sp>
        <p:nvSpPr>
          <p:cNvPr id="813" name="Shape 813"/>
          <p:cNvSpPr txBox="1">
            <a:spLocks noGrp="1"/>
          </p:cNvSpPr>
          <p:nvPr>
            <p:ph type="body" idx="1"/>
          </p:nvPr>
        </p:nvSpPr>
        <p:spPr>
          <a:xfrm>
            <a:off x="838200" y="2227460"/>
            <a:ext cx="5659315" cy="3200121"/>
          </a:xfrm>
          <a:prstGeom prst="rect">
            <a:avLst/>
          </a:prstGeom>
        </p:spPr>
        <p:txBody>
          <a:bodyPr lIns="91425" tIns="91425" rIns="91425" bIns="91425" anchor="t" anchorCtr="0">
            <a:noAutofit/>
          </a:bodyPr>
          <a:lstStyle/>
          <a:p>
            <a:pPr marL="457200" lvl="0" indent="-317500">
              <a:lnSpc>
                <a:spcPct val="114000"/>
              </a:lnSpc>
              <a:spcBef>
                <a:spcPts val="600"/>
              </a:spcBef>
              <a:buSzPct val="100000"/>
            </a:pPr>
            <a:r>
              <a:rPr lang="en-US" sz="1400" dirty="0" smtClean="0">
                <a:solidFill>
                  <a:srgbClr val="7F7F7F"/>
                </a:solidFill>
              </a:rPr>
              <a:t>“Agree” behaviour </a:t>
            </a:r>
            <a:r>
              <a:rPr lang="en-US" sz="1400" dirty="0">
                <a:solidFill>
                  <a:srgbClr val="7F7F7F"/>
                </a:solidFill>
              </a:rPr>
              <a:t>is reflective of a cohesive community that is unified along and for an issue. Expressing agreement strengthens the group and the </a:t>
            </a:r>
            <a:r>
              <a:rPr lang="en-US" sz="1400" dirty="0" smtClean="0">
                <a:solidFill>
                  <a:srgbClr val="7F7F7F"/>
                </a:solidFill>
              </a:rPr>
              <a:t>user’s </a:t>
            </a:r>
            <a:r>
              <a:rPr lang="en-US" sz="1400" dirty="0">
                <a:solidFill>
                  <a:srgbClr val="7F7F7F"/>
                </a:solidFill>
              </a:rPr>
              <a:t>resolve.   </a:t>
            </a:r>
          </a:p>
          <a:p>
            <a:pPr marL="457200" lvl="0" indent="-317500" rtl="0">
              <a:lnSpc>
                <a:spcPct val="114000"/>
              </a:lnSpc>
              <a:spcBef>
                <a:spcPts val="600"/>
              </a:spcBef>
              <a:buSzPct val="100000"/>
            </a:pPr>
            <a:r>
              <a:rPr lang="en-US" sz="1400" dirty="0">
                <a:solidFill>
                  <a:srgbClr val="7F7F7F"/>
                </a:solidFill>
              </a:rPr>
              <a:t>This </a:t>
            </a:r>
            <a:r>
              <a:rPr lang="en-US" sz="1400" dirty="0" smtClean="0">
                <a:solidFill>
                  <a:srgbClr val="7F7F7F"/>
                </a:solidFill>
              </a:rPr>
              <a:t>behaviour </a:t>
            </a:r>
            <a:r>
              <a:rPr lang="en-US" sz="1400" dirty="0">
                <a:solidFill>
                  <a:srgbClr val="7F7F7F"/>
                </a:solidFill>
              </a:rPr>
              <a:t>is most present in comments on shared articles from the Petitions, </a:t>
            </a:r>
            <a:r>
              <a:rPr lang="en-US" sz="1400" dirty="0" smtClean="0">
                <a:solidFill>
                  <a:srgbClr val="7F7F7F"/>
                </a:solidFill>
              </a:rPr>
              <a:t>Left-Wing Blogs and </a:t>
            </a:r>
            <a:r>
              <a:rPr lang="en-US" sz="1400" dirty="0">
                <a:solidFill>
                  <a:srgbClr val="7F7F7F"/>
                </a:solidFill>
              </a:rPr>
              <a:t>Anti-Imperialism clusters. This indicates that users who comment on petition signature requests or Left-Wing Blogs or the Anti-Imperialist articles trigger users to express their membership to the community. </a:t>
            </a:r>
          </a:p>
          <a:p>
            <a:pPr marL="457200" lvl="0" indent="-317500" rtl="0">
              <a:lnSpc>
                <a:spcPct val="114000"/>
              </a:lnSpc>
              <a:spcBef>
                <a:spcPts val="600"/>
              </a:spcBef>
              <a:buSzPct val="100000"/>
            </a:pPr>
            <a:r>
              <a:rPr lang="en-US" sz="1400" dirty="0">
                <a:solidFill>
                  <a:srgbClr val="7F7F7F"/>
                </a:solidFill>
              </a:rPr>
              <a:t>The content successfully resonates with the audience to rally around the cause, and closes the discourse to other views or dissent. </a:t>
            </a:r>
          </a:p>
          <a:p>
            <a:pPr marL="457200" lvl="0" indent="-317500" rtl="0">
              <a:lnSpc>
                <a:spcPct val="114000"/>
              </a:lnSpc>
              <a:spcBef>
                <a:spcPts val="600"/>
              </a:spcBef>
              <a:buSzPct val="100000"/>
            </a:pPr>
            <a:r>
              <a:rPr lang="en-US" sz="1400" dirty="0">
                <a:solidFill>
                  <a:srgbClr val="7F7F7F"/>
                </a:solidFill>
              </a:rPr>
              <a:t>The </a:t>
            </a:r>
            <a:r>
              <a:rPr lang="en-US" sz="1400" dirty="0" smtClean="0">
                <a:solidFill>
                  <a:srgbClr val="7F7F7F"/>
                </a:solidFill>
              </a:rPr>
              <a:t>behaviour </a:t>
            </a:r>
            <a:r>
              <a:rPr lang="en-US" sz="1400" dirty="0">
                <a:solidFill>
                  <a:srgbClr val="7F7F7F"/>
                </a:solidFill>
              </a:rPr>
              <a:t>is weakest in the Anti-Islam, Pro-Islam, and the Confusion/Beyond Information clusters. The </a:t>
            </a:r>
            <a:r>
              <a:rPr lang="en-US" sz="1400" dirty="0" err="1" smtClean="0">
                <a:solidFill>
                  <a:srgbClr val="7F7F7F"/>
                </a:solidFill>
              </a:rPr>
              <a:t>behaviour’s</a:t>
            </a:r>
            <a:r>
              <a:rPr lang="en-US" sz="1400" dirty="0" smtClean="0">
                <a:solidFill>
                  <a:srgbClr val="7F7F7F"/>
                </a:solidFill>
              </a:rPr>
              <a:t> </a:t>
            </a:r>
            <a:r>
              <a:rPr lang="en-US" sz="1400" dirty="0">
                <a:solidFill>
                  <a:srgbClr val="7F7F7F"/>
                </a:solidFill>
              </a:rPr>
              <a:t>role is reduced by the dominant </a:t>
            </a:r>
            <a:r>
              <a:rPr lang="en-US" sz="1400" dirty="0" smtClean="0">
                <a:solidFill>
                  <a:srgbClr val="7F7F7F"/>
                </a:solidFill>
              </a:rPr>
              <a:t>Repeat behaviour. </a:t>
            </a:r>
            <a:endParaRPr lang="en-US" sz="1400" dirty="0">
              <a:solidFill>
                <a:srgbClr val="7F7F7F"/>
              </a:solidFill>
            </a:endParaRPr>
          </a:p>
          <a:p>
            <a:pPr marL="0" lvl="0" indent="0">
              <a:spcBef>
                <a:spcPts val="0"/>
              </a:spcBef>
              <a:buNone/>
            </a:pPr>
            <a:endParaRPr sz="1400" dirty="0">
              <a:solidFill>
                <a:srgbClr val="7F7F7F"/>
              </a:solidFill>
            </a:endParaRPr>
          </a:p>
        </p:txBody>
      </p:sp>
      <p:graphicFrame>
        <p:nvGraphicFramePr>
          <p:cNvPr id="7" name="Shape 544"/>
          <p:cNvGraphicFramePr/>
          <p:nvPr>
            <p:extLst>
              <p:ext uri="{D42A27DB-BD31-4B8C-83A1-F6EECF244321}">
                <p14:modId xmlns:p14="http://schemas.microsoft.com/office/powerpoint/2010/main" val="4001496064"/>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t>Discuss – Agree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3" action="ppaction://hlinksldjump"/>
                        </a:rPr>
                        <a:t>Discuss </a:t>
                      </a:r>
                      <a:r>
                        <a:rPr lang="en-US" sz="1200" u="none" strike="noStrike" cap="none" dirty="0">
                          <a:hlinkClick r:id="rId3" action="ppaction://hlinksldjump"/>
                        </a:rPr>
                        <a:t>– </a:t>
                      </a:r>
                      <a:r>
                        <a:rPr lang="en-US" sz="1200" dirty="0">
                          <a:hlinkClick r:id="rId3"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8" name="Shape 545"/>
          <p:cNvGraphicFramePr/>
          <p:nvPr>
            <p:extLst>
              <p:ext uri="{D42A27DB-BD31-4B8C-83A1-F6EECF244321}">
                <p14:modId xmlns:p14="http://schemas.microsoft.com/office/powerpoint/2010/main" val="1833984914"/>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5" action="ppaction://hlinksldjump"/>
                        </a:rPr>
                        <a:t>Summary of the </a:t>
                      </a:r>
                      <a:r>
                        <a:rPr lang="en-US" sz="1200" i="1" dirty="0" err="1">
                          <a:hlinkClick r:id="rId5" action="ppaction://hlinksldjump"/>
                        </a:rPr>
                        <a:t>b</a:t>
                      </a:r>
                      <a:r>
                        <a:rPr lang="en-US" sz="1200" i="1" u="none" strike="noStrike" cap="none" dirty="0" err="1">
                          <a:hlinkClick r:id="rId5"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6"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6709" y="1857286"/>
            <a:ext cx="5401733" cy="4440971"/>
          </a:xfrm>
          <a:prstGeom prst="rect">
            <a:avLst/>
          </a:prstGeom>
        </p:spPr>
      </p:pic>
      <p:sp>
        <p:nvSpPr>
          <p:cNvPr id="10" name="Rectangle 9">
            <a:extLst>
              <a:ext uri="{FF2B5EF4-FFF2-40B4-BE49-F238E27FC236}">
                <a16:creationId xmlns:a16="http://schemas.microsoft.com/office/drawing/2014/main" xmlns="" id="{439E610B-B642-459C-A72E-6574442E1B3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838176" y="348323"/>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sz="4400" b="1" i="0" u="none" strike="noStrike" cap="none" dirty="0" smtClean="0">
                <a:solidFill>
                  <a:srgbClr val="243049"/>
                </a:solidFill>
                <a:sym typeface="Calibri"/>
              </a:rPr>
              <a:t>Debate b</a:t>
            </a:r>
            <a:r>
              <a:rPr lang="en-US" b="1" dirty="0" smtClean="0">
                <a:solidFill>
                  <a:srgbClr val="243049"/>
                </a:solidFill>
              </a:rPr>
              <a:t>ehaviour is most </a:t>
            </a:r>
            <a:br>
              <a:rPr lang="en-US" b="1" dirty="0" smtClean="0">
                <a:solidFill>
                  <a:srgbClr val="243049"/>
                </a:solidFill>
              </a:rPr>
            </a:br>
            <a:r>
              <a:rPr lang="en-US" b="1" dirty="0" smtClean="0">
                <a:solidFill>
                  <a:srgbClr val="243049"/>
                </a:solidFill>
              </a:rPr>
              <a:t>common in Discuss posts</a:t>
            </a:r>
            <a:endParaRPr lang="en-US" b="1" dirty="0">
              <a:solidFill>
                <a:srgbClr val="243049"/>
              </a:solidFill>
            </a:endParaRPr>
          </a:p>
        </p:txBody>
      </p:sp>
      <p:sp>
        <p:nvSpPr>
          <p:cNvPr id="822" name="Shape 822"/>
          <p:cNvSpPr txBox="1">
            <a:spLocks noGrp="1"/>
          </p:cNvSpPr>
          <p:nvPr>
            <p:ph type="body" idx="1"/>
          </p:nvPr>
        </p:nvSpPr>
        <p:spPr>
          <a:xfrm>
            <a:off x="838176" y="2168265"/>
            <a:ext cx="5181600" cy="3489094"/>
          </a:xfrm>
          <a:prstGeom prst="rect">
            <a:avLst/>
          </a:prstGeom>
          <a:noFill/>
          <a:ln>
            <a:noFill/>
          </a:ln>
        </p:spPr>
        <p:txBody>
          <a:bodyPr lIns="91425" tIns="45700" rIns="91425" bIns="45700" anchor="t" anchorCtr="0">
            <a:noAutofit/>
          </a:bodyPr>
          <a:lstStyle/>
          <a:p>
            <a:pPr marL="139700" marR="0" lvl="0" indent="0" algn="l" rtl="0">
              <a:lnSpc>
                <a:spcPct val="114000"/>
              </a:lnSpc>
              <a:spcBef>
                <a:spcPts val="0"/>
              </a:spcBef>
              <a:spcAft>
                <a:spcPts val="600"/>
              </a:spcAft>
              <a:buSzPct val="100000"/>
              <a:buNone/>
            </a:pPr>
            <a:r>
              <a:rPr lang="en-US" sz="1400" dirty="0">
                <a:solidFill>
                  <a:srgbClr val="7E7E7E"/>
                </a:solidFill>
              </a:rPr>
              <a:t>Conversations in this section exhibit three distinct communication </a:t>
            </a:r>
            <a:r>
              <a:rPr lang="en-US" sz="1400" dirty="0" err="1" smtClean="0">
                <a:solidFill>
                  <a:srgbClr val="7E7E7E"/>
                </a:solidFill>
              </a:rPr>
              <a:t>behaviours</a:t>
            </a:r>
            <a:r>
              <a:rPr lang="en-US" sz="1400" dirty="0" smtClean="0">
                <a:solidFill>
                  <a:srgbClr val="7E7E7E"/>
                </a:solidFill>
              </a:rPr>
              <a:t> </a:t>
            </a:r>
            <a:r>
              <a:rPr lang="en-US" sz="1400" dirty="0">
                <a:solidFill>
                  <a:srgbClr val="7E7E7E"/>
                </a:solidFill>
              </a:rPr>
              <a:t>to engage in an open and constructive ways:</a:t>
            </a:r>
          </a:p>
          <a:p>
            <a:pPr marL="482600" marR="0" lvl="0" indent="-342900" algn="l" rtl="0">
              <a:lnSpc>
                <a:spcPct val="114000"/>
              </a:lnSpc>
              <a:spcBef>
                <a:spcPts val="0"/>
              </a:spcBef>
              <a:spcAft>
                <a:spcPts val="600"/>
              </a:spcAft>
              <a:buSzPct val="100000"/>
              <a:buFont typeface="+mj-lt"/>
              <a:buAutoNum type="arabicPeriod"/>
            </a:pPr>
            <a:r>
              <a:rPr lang="en-US" sz="1600" b="1" dirty="0">
                <a:solidFill>
                  <a:srgbClr val="A22C44"/>
                </a:solidFill>
              </a:rPr>
              <a:t>MAPPING </a:t>
            </a:r>
            <a:r>
              <a:rPr lang="en-US" sz="1600" b="1" dirty="0" smtClean="0">
                <a:solidFill>
                  <a:srgbClr val="A22C44"/>
                </a:solidFill>
              </a:rPr>
              <a:t>AGREEMENT: </a:t>
            </a:r>
            <a:r>
              <a:rPr lang="en-US" sz="1400" dirty="0" smtClean="0">
                <a:solidFill>
                  <a:srgbClr val="7E7E7E"/>
                </a:solidFill>
              </a:rPr>
              <a:t>Users </a:t>
            </a:r>
            <a:r>
              <a:rPr lang="en-US" sz="1400" dirty="0">
                <a:solidFill>
                  <a:srgbClr val="7E7E7E"/>
                </a:solidFill>
              </a:rPr>
              <a:t>identify the areas they partially agree and partially disagree with </a:t>
            </a:r>
            <a:r>
              <a:rPr lang="en-US" sz="1400" dirty="0" smtClean="0">
                <a:solidFill>
                  <a:srgbClr val="7E7E7E"/>
                </a:solidFill>
              </a:rPr>
              <a:t>in </a:t>
            </a:r>
            <a:r>
              <a:rPr lang="en-US" sz="1400" dirty="0">
                <a:solidFill>
                  <a:srgbClr val="7E7E7E"/>
                </a:solidFill>
              </a:rPr>
              <a:t>the article. In evolving </a:t>
            </a:r>
            <a:r>
              <a:rPr lang="en-US" sz="1400" dirty="0" smtClean="0">
                <a:solidFill>
                  <a:srgbClr val="7E7E7E"/>
                </a:solidFill>
              </a:rPr>
              <a:t>threads, </a:t>
            </a:r>
            <a:r>
              <a:rPr lang="en-US" sz="1400" dirty="0">
                <a:solidFill>
                  <a:srgbClr val="7E7E7E"/>
                </a:solidFill>
              </a:rPr>
              <a:t>they chart their commonalities and differences.  </a:t>
            </a:r>
          </a:p>
          <a:p>
            <a:pPr marL="482600" marR="0" lvl="0" indent="-342900" algn="l" rtl="0">
              <a:lnSpc>
                <a:spcPct val="114000"/>
              </a:lnSpc>
              <a:spcBef>
                <a:spcPts val="0"/>
              </a:spcBef>
              <a:spcAft>
                <a:spcPts val="600"/>
              </a:spcAft>
              <a:buSzPct val="100000"/>
              <a:buFont typeface="+mj-lt"/>
              <a:buAutoNum type="arabicPeriod"/>
            </a:pPr>
            <a:r>
              <a:rPr lang="en-US" sz="1600" b="1" dirty="0">
                <a:solidFill>
                  <a:srgbClr val="A22C44"/>
                </a:solidFill>
              </a:rPr>
              <a:t>EXTEND THE ARGUMENT</a:t>
            </a:r>
            <a:r>
              <a:rPr lang="en-US" sz="1600" b="1" dirty="0" smtClean="0">
                <a:solidFill>
                  <a:srgbClr val="A22C44"/>
                </a:solidFill>
              </a:rPr>
              <a:t>: </a:t>
            </a:r>
            <a:r>
              <a:rPr lang="en-US" sz="1400" dirty="0" smtClean="0">
                <a:solidFill>
                  <a:srgbClr val="7E7E7E"/>
                </a:solidFill>
              </a:rPr>
              <a:t>Users </a:t>
            </a:r>
            <a:r>
              <a:rPr lang="en-US" sz="1400" dirty="0">
                <a:solidFill>
                  <a:srgbClr val="7E7E7E"/>
                </a:solidFill>
              </a:rPr>
              <a:t>add new facets to the discussions. They widen the meaning of the article  in additional aspects related to the issue, to fortify the argument and take it further. </a:t>
            </a:r>
          </a:p>
          <a:p>
            <a:pPr marL="482600" marR="0" lvl="0" indent="-342900" algn="l" rtl="0">
              <a:lnSpc>
                <a:spcPct val="114000"/>
              </a:lnSpc>
              <a:spcBef>
                <a:spcPts val="0"/>
              </a:spcBef>
              <a:spcAft>
                <a:spcPts val="600"/>
              </a:spcAft>
              <a:buSzPct val="100000"/>
              <a:buFont typeface="+mj-lt"/>
              <a:buAutoNum type="arabicPeriod"/>
            </a:pPr>
            <a:r>
              <a:rPr lang="en-US" sz="1600" b="1" dirty="0">
                <a:solidFill>
                  <a:srgbClr val="A22C44"/>
                </a:solidFill>
              </a:rPr>
              <a:t>ADVANCE RATIONAL </a:t>
            </a:r>
            <a:r>
              <a:rPr lang="en-US" sz="1600" b="1" dirty="0" smtClean="0">
                <a:solidFill>
                  <a:srgbClr val="A22C44"/>
                </a:solidFill>
              </a:rPr>
              <a:t>ARGUMENTS: </a:t>
            </a:r>
            <a:r>
              <a:rPr lang="en-US" sz="1400" dirty="0" smtClean="0">
                <a:solidFill>
                  <a:srgbClr val="7E7E7E"/>
                </a:solidFill>
              </a:rPr>
              <a:t>Users counter </a:t>
            </a:r>
            <a:r>
              <a:rPr lang="en-US" sz="1400" dirty="0">
                <a:solidFill>
                  <a:srgbClr val="7E7E7E"/>
                </a:solidFill>
              </a:rPr>
              <a:t>the arguments, with attempts to adjust the frame of reference. </a:t>
            </a:r>
            <a:r>
              <a:rPr lang="en-US" sz="1400" dirty="0" smtClean="0">
                <a:solidFill>
                  <a:srgbClr val="7E7E7E"/>
                </a:solidFill>
              </a:rPr>
              <a:t>This brings </a:t>
            </a:r>
            <a:r>
              <a:rPr lang="en-US" sz="1400" dirty="0">
                <a:solidFill>
                  <a:srgbClr val="7E7E7E"/>
                </a:solidFill>
              </a:rPr>
              <a:t>in new </a:t>
            </a:r>
            <a:r>
              <a:rPr lang="en-US" sz="1400" dirty="0" smtClean="0">
                <a:solidFill>
                  <a:srgbClr val="7E7E7E"/>
                </a:solidFill>
              </a:rPr>
              <a:t>perspectives </a:t>
            </a:r>
            <a:r>
              <a:rPr lang="en-US" sz="1400" dirty="0">
                <a:solidFill>
                  <a:srgbClr val="7E7E7E"/>
                </a:solidFill>
              </a:rPr>
              <a:t>that occasionally </a:t>
            </a:r>
            <a:r>
              <a:rPr lang="en-US" sz="1400" dirty="0" smtClean="0">
                <a:solidFill>
                  <a:srgbClr val="7E7E7E"/>
                </a:solidFill>
              </a:rPr>
              <a:t>counter </a:t>
            </a:r>
            <a:r>
              <a:rPr lang="en-US" sz="1400" dirty="0">
                <a:solidFill>
                  <a:srgbClr val="7E7E7E"/>
                </a:solidFill>
              </a:rPr>
              <a:t>the opinion expressed in the posted article. </a:t>
            </a:r>
          </a:p>
        </p:txBody>
      </p:sp>
      <p:sp>
        <p:nvSpPr>
          <p:cNvPr id="823" name="Shape 823"/>
          <p:cNvSpPr txBox="1"/>
          <p:nvPr/>
        </p:nvSpPr>
        <p:spPr>
          <a:xfrm>
            <a:off x="6376233" y="5184259"/>
            <a:ext cx="5037642" cy="9462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US" sz="1800" b="1" dirty="0">
                <a:solidFill>
                  <a:srgbClr val="7E7E7E"/>
                </a:solidFill>
                <a:latin typeface="Calibri"/>
                <a:cs typeface="Calibri"/>
              </a:rPr>
              <a:t>Among the different </a:t>
            </a:r>
            <a:r>
              <a:rPr lang="en-US" sz="1800" b="1" dirty="0" smtClean="0">
                <a:solidFill>
                  <a:srgbClr val="7E7E7E"/>
                </a:solidFill>
                <a:latin typeface="Calibri"/>
                <a:cs typeface="Calibri"/>
              </a:rPr>
              <a:t>discussion </a:t>
            </a:r>
            <a:r>
              <a:rPr lang="en-US" sz="1800" b="1" dirty="0" err="1" smtClean="0">
                <a:solidFill>
                  <a:srgbClr val="7E7E7E"/>
                </a:solidFill>
                <a:latin typeface="Calibri"/>
                <a:cs typeface="Calibri"/>
              </a:rPr>
              <a:t>behaviours</a:t>
            </a:r>
            <a:r>
              <a:rPr lang="en-US" sz="1800" b="1" dirty="0">
                <a:solidFill>
                  <a:srgbClr val="7E7E7E"/>
                </a:solidFill>
                <a:latin typeface="Calibri"/>
                <a:cs typeface="Calibri"/>
              </a:rPr>
              <a:t>, the </a:t>
            </a:r>
            <a:r>
              <a:rPr lang="en-US" sz="1800" b="1" dirty="0" smtClean="0">
                <a:solidFill>
                  <a:srgbClr val="7E7E7E"/>
                </a:solidFill>
                <a:latin typeface="Calibri"/>
                <a:cs typeface="Calibri"/>
              </a:rPr>
              <a:t>Debate behaviour </a:t>
            </a:r>
            <a:r>
              <a:rPr lang="en-US" sz="1800" b="1" dirty="0">
                <a:solidFill>
                  <a:srgbClr val="7E7E7E"/>
                </a:solidFill>
                <a:latin typeface="Calibri"/>
                <a:cs typeface="Calibri"/>
              </a:rPr>
              <a:t>is the most prevalent </a:t>
            </a:r>
            <a:r>
              <a:rPr lang="en-US" sz="1800" b="1" dirty="0" smtClean="0">
                <a:solidFill>
                  <a:srgbClr val="7E7E7E"/>
                </a:solidFill>
                <a:latin typeface="Calibri"/>
                <a:cs typeface="Calibri"/>
              </a:rPr>
              <a:t>across </a:t>
            </a:r>
            <a:r>
              <a:rPr lang="en-US" sz="1800" b="1" dirty="0">
                <a:solidFill>
                  <a:srgbClr val="7E7E7E"/>
                </a:solidFill>
                <a:latin typeface="Calibri"/>
                <a:cs typeface="Calibri"/>
              </a:rPr>
              <a:t>all three sections of the media map. </a:t>
            </a:r>
          </a:p>
          <a:p>
            <a:pPr lvl="0" rtl="0">
              <a:spcBef>
                <a:spcPts val="0"/>
              </a:spcBef>
              <a:buNone/>
            </a:pPr>
            <a:endParaRPr dirty="0">
              <a:solidFill>
                <a:srgbClr val="7E7E7E"/>
              </a:solidFill>
              <a:latin typeface="Calibri"/>
              <a:cs typeface="Calibri"/>
            </a:endParaRPr>
          </a:p>
        </p:txBody>
      </p:sp>
      <p:graphicFrame>
        <p:nvGraphicFramePr>
          <p:cNvPr id="8" name="Shape 544"/>
          <p:cNvGraphicFramePr/>
          <p:nvPr>
            <p:extLst>
              <p:ext uri="{D42A27DB-BD31-4B8C-83A1-F6EECF244321}">
                <p14:modId xmlns:p14="http://schemas.microsoft.com/office/powerpoint/2010/main" val="1580613313"/>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3886384646"/>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4055" y="1940350"/>
            <a:ext cx="4041998" cy="2871465"/>
          </a:xfrm>
          <a:prstGeom prst="rect">
            <a:avLst/>
          </a:prstGeom>
        </p:spPr>
      </p:pic>
      <p:grpSp>
        <p:nvGrpSpPr>
          <p:cNvPr id="11" name="Group 10"/>
          <p:cNvGrpSpPr/>
          <p:nvPr/>
        </p:nvGrpSpPr>
        <p:grpSpPr>
          <a:xfrm>
            <a:off x="10217043" y="4521849"/>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2D530111-E6DE-45BE-B9EB-DB9E29529B2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Shape 896"/>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sz="4400" b="1" i="0" u="none" strike="noStrike" cap="none" dirty="0" smtClean="0">
                <a:solidFill>
                  <a:srgbClr val="243049"/>
                </a:solidFill>
                <a:sym typeface="Calibri"/>
              </a:rPr>
              <a:t>Drivers of Debate posts</a:t>
            </a:r>
            <a:br>
              <a:rPr lang="en-US" sz="4400" b="1" i="0" u="none" strike="noStrike" cap="none" dirty="0" smtClean="0">
                <a:solidFill>
                  <a:srgbClr val="243049"/>
                </a:solidFill>
                <a:sym typeface="Calibri"/>
              </a:rPr>
            </a:br>
            <a:r>
              <a:rPr lang="en-US" b="1" dirty="0" smtClean="0">
                <a:solidFill>
                  <a:srgbClr val="243049"/>
                </a:solidFill>
              </a:rPr>
              <a:t>in discussions</a:t>
            </a:r>
            <a:endParaRPr lang="en-US" b="1" dirty="0">
              <a:solidFill>
                <a:srgbClr val="243049"/>
              </a:solidFill>
            </a:endParaRPr>
          </a:p>
        </p:txBody>
      </p:sp>
      <p:sp>
        <p:nvSpPr>
          <p:cNvPr id="897" name="Shape 897"/>
          <p:cNvSpPr txBox="1">
            <a:spLocks noGrp="1"/>
          </p:cNvSpPr>
          <p:nvPr>
            <p:ph type="body" idx="1"/>
          </p:nvPr>
        </p:nvSpPr>
        <p:spPr>
          <a:xfrm>
            <a:off x="838200" y="2020334"/>
            <a:ext cx="5181600" cy="398570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600"/>
              </a:spcAft>
              <a:buNone/>
            </a:pPr>
            <a:r>
              <a:rPr lang="en-US" sz="1600" b="1" dirty="0">
                <a:solidFill>
                  <a:srgbClr val="A22C44"/>
                </a:solidFill>
              </a:rPr>
              <a:t>RATIONAL</a:t>
            </a:r>
          </a:p>
          <a:p>
            <a:pPr marL="165600" lvl="0" indent="-165600" rtl="0">
              <a:lnSpc>
                <a:spcPct val="114000"/>
              </a:lnSpc>
              <a:spcBef>
                <a:spcPts val="0"/>
              </a:spcBef>
              <a:spcAft>
                <a:spcPts val="600"/>
              </a:spcAft>
              <a:buClr>
                <a:schemeClr val="dk1"/>
              </a:buClr>
              <a:buSzPct val="100000"/>
              <a:buFont typeface="Arial"/>
              <a:buChar char="•"/>
            </a:pPr>
            <a:r>
              <a:rPr lang="en-US" sz="1400" dirty="0">
                <a:solidFill>
                  <a:srgbClr val="7E7E7E"/>
                </a:solidFill>
              </a:rPr>
              <a:t>This conversation contains the rational follow-up conversation to evolving under shared articles. </a:t>
            </a:r>
          </a:p>
          <a:p>
            <a:pPr marL="165600" lvl="0" indent="-165600" rtl="0">
              <a:lnSpc>
                <a:spcPct val="114000"/>
              </a:lnSpc>
              <a:spcBef>
                <a:spcPts val="0"/>
              </a:spcBef>
              <a:spcAft>
                <a:spcPts val="600"/>
              </a:spcAft>
              <a:buClr>
                <a:schemeClr val="dk1"/>
              </a:buClr>
              <a:buSzPct val="100000"/>
              <a:buFont typeface="Arial"/>
              <a:buChar char="•"/>
            </a:pPr>
            <a:r>
              <a:rPr lang="en-US" sz="1400" dirty="0">
                <a:solidFill>
                  <a:srgbClr val="7E7E7E"/>
                </a:solidFill>
              </a:rPr>
              <a:t>The conversation is marked by an open and rational approach to the subject matter. The key rational motive is that the users want to express themselves.  </a:t>
            </a:r>
          </a:p>
          <a:p>
            <a:pPr marL="165600" lvl="0" indent="-165600" rtl="0">
              <a:lnSpc>
                <a:spcPct val="114000"/>
              </a:lnSpc>
              <a:spcBef>
                <a:spcPts val="0"/>
              </a:spcBef>
              <a:spcAft>
                <a:spcPts val="600"/>
              </a:spcAft>
              <a:buClr>
                <a:schemeClr val="dk1"/>
              </a:buClr>
              <a:buSzPct val="100000"/>
              <a:buFont typeface="Arial"/>
              <a:buChar char="•"/>
            </a:pPr>
            <a:r>
              <a:rPr lang="en-US" sz="1400" dirty="0">
                <a:solidFill>
                  <a:srgbClr val="7E7E7E"/>
                </a:solidFill>
              </a:rPr>
              <a:t>While remaining in their own ideological boundaries, users apply rational methods to map congruence with others and use rational arguments to extend the argumentation. They are interested in co-creating a coherent and encompassing world view. </a:t>
            </a:r>
          </a:p>
          <a:p>
            <a:pPr marL="165600" lvl="0" indent="-165600" rtl="0">
              <a:lnSpc>
                <a:spcPct val="114000"/>
              </a:lnSpc>
              <a:spcBef>
                <a:spcPts val="0"/>
              </a:spcBef>
              <a:spcAft>
                <a:spcPts val="600"/>
              </a:spcAft>
              <a:buClr>
                <a:schemeClr val="dk1"/>
              </a:buClr>
              <a:buSzPct val="100000"/>
              <a:buFont typeface="Arial"/>
              <a:buChar char="•"/>
            </a:pPr>
            <a:r>
              <a:rPr lang="en-US" sz="1400" dirty="0">
                <a:solidFill>
                  <a:srgbClr val="7E7E7E"/>
                </a:solidFill>
              </a:rPr>
              <a:t>Users can exert leadership on the community through the force of their arguments. </a:t>
            </a:r>
          </a:p>
        </p:txBody>
      </p:sp>
      <p:sp>
        <p:nvSpPr>
          <p:cNvPr id="898" name="Shape 898"/>
          <p:cNvSpPr txBox="1">
            <a:spLocks noGrp="1"/>
          </p:cNvSpPr>
          <p:nvPr>
            <p:ph type="body" idx="2"/>
          </p:nvPr>
        </p:nvSpPr>
        <p:spPr>
          <a:xfrm>
            <a:off x="6172200" y="2020334"/>
            <a:ext cx="5181600" cy="3985708"/>
          </a:xfrm>
          <a:prstGeom prst="rect">
            <a:avLst/>
          </a:prstGeom>
          <a:noFill/>
          <a:ln>
            <a:noFill/>
          </a:ln>
        </p:spPr>
        <p:txBody>
          <a:bodyPr lIns="91425" tIns="45700" rIns="91425" bIns="45700" anchor="t" anchorCtr="0">
            <a:noAutofit/>
          </a:bodyPr>
          <a:lstStyle/>
          <a:p>
            <a:pPr marL="0" lvl="0" indent="0" rtl="0">
              <a:lnSpc>
                <a:spcPct val="114000"/>
              </a:lnSpc>
              <a:spcBef>
                <a:spcPts val="0"/>
              </a:spcBef>
              <a:spcAft>
                <a:spcPts val="600"/>
              </a:spcAft>
              <a:buNone/>
            </a:pPr>
            <a:r>
              <a:rPr lang="en-US" sz="1600" b="1" dirty="0">
                <a:solidFill>
                  <a:srgbClr val="A22C44"/>
                </a:solidFill>
              </a:rPr>
              <a:t>EMOTIONAL</a:t>
            </a:r>
          </a:p>
          <a:p>
            <a:pPr marL="165600" indent="-165600">
              <a:lnSpc>
                <a:spcPct val="114000"/>
              </a:lnSpc>
              <a:spcBef>
                <a:spcPts val="0"/>
              </a:spcBef>
              <a:spcAft>
                <a:spcPts val="600"/>
              </a:spcAft>
            </a:pPr>
            <a:r>
              <a:rPr lang="en-US" sz="1400" dirty="0">
                <a:solidFill>
                  <a:srgbClr val="7E7E7E"/>
                </a:solidFill>
              </a:rPr>
              <a:t>Users participating in debate conversations are highly engaged. For them the debate is rewarding, as they can compare their sensations to that of </a:t>
            </a:r>
            <a:r>
              <a:rPr lang="en-US" sz="1400" dirty="0" smtClean="0">
                <a:solidFill>
                  <a:srgbClr val="7E7E7E"/>
                </a:solidFill>
              </a:rPr>
              <a:t>peers </a:t>
            </a:r>
            <a:r>
              <a:rPr lang="en-US" sz="1400" dirty="0">
                <a:solidFill>
                  <a:srgbClr val="7E7E7E"/>
                </a:solidFill>
              </a:rPr>
              <a:t>who were enticed by the same article. </a:t>
            </a:r>
          </a:p>
          <a:p>
            <a:pPr marL="165600" indent="-165600">
              <a:lnSpc>
                <a:spcPct val="114000"/>
              </a:lnSpc>
              <a:spcBef>
                <a:spcPts val="0"/>
              </a:spcBef>
              <a:spcAft>
                <a:spcPts val="600"/>
              </a:spcAft>
            </a:pPr>
            <a:r>
              <a:rPr lang="en-US" sz="1400" dirty="0">
                <a:solidFill>
                  <a:srgbClr val="7E7E7E"/>
                </a:solidFill>
              </a:rPr>
              <a:t>Differences are being refined: </a:t>
            </a:r>
            <a:r>
              <a:rPr lang="en-US" sz="1400" dirty="0" smtClean="0">
                <a:solidFill>
                  <a:srgbClr val="7E7E7E"/>
                </a:solidFill>
              </a:rPr>
              <a:t>what </a:t>
            </a:r>
            <a:r>
              <a:rPr lang="en-US" sz="1400" dirty="0">
                <a:solidFill>
                  <a:srgbClr val="7E7E7E"/>
                </a:solidFill>
              </a:rPr>
              <a:t>are the things that connect and separate us. </a:t>
            </a:r>
          </a:p>
          <a:p>
            <a:pPr marL="165600" indent="-165600">
              <a:lnSpc>
                <a:spcPct val="114000"/>
              </a:lnSpc>
              <a:spcBef>
                <a:spcPts val="0"/>
              </a:spcBef>
              <a:spcAft>
                <a:spcPts val="600"/>
              </a:spcAft>
            </a:pPr>
            <a:r>
              <a:rPr lang="en-US" sz="1400" dirty="0">
                <a:solidFill>
                  <a:srgbClr val="7E7E7E"/>
                </a:solidFill>
              </a:rPr>
              <a:t>Passion for debate: </a:t>
            </a:r>
            <a:r>
              <a:rPr lang="en-US" sz="1400" dirty="0" smtClean="0">
                <a:solidFill>
                  <a:srgbClr val="7E7E7E"/>
                </a:solidFill>
              </a:rPr>
              <a:t>Users want to fully </a:t>
            </a:r>
            <a:r>
              <a:rPr lang="en-US" sz="1400" dirty="0">
                <a:solidFill>
                  <a:srgbClr val="7E7E7E"/>
                </a:solidFill>
              </a:rPr>
              <a:t>understand the other’s arguments as arguments, notwithstanding any ideological or social determination one might attribute to the speaker/poster.</a:t>
            </a:r>
          </a:p>
          <a:p>
            <a:pPr marL="165600" indent="-165600">
              <a:lnSpc>
                <a:spcPct val="114000"/>
              </a:lnSpc>
              <a:spcBef>
                <a:spcPts val="0"/>
              </a:spcBef>
              <a:spcAft>
                <a:spcPts val="600"/>
              </a:spcAft>
            </a:pPr>
            <a:r>
              <a:rPr lang="en-US" sz="1400" dirty="0">
                <a:solidFill>
                  <a:srgbClr val="7E7E7E"/>
                </a:solidFill>
              </a:rPr>
              <a:t>Empathy: </a:t>
            </a:r>
            <a:r>
              <a:rPr lang="en-US" sz="1400" dirty="0" smtClean="0">
                <a:solidFill>
                  <a:srgbClr val="7E7E7E"/>
                </a:solidFill>
              </a:rPr>
              <a:t>People </a:t>
            </a:r>
            <a:r>
              <a:rPr lang="en-US" sz="1400" dirty="0">
                <a:solidFill>
                  <a:srgbClr val="7E7E7E"/>
                </a:solidFill>
              </a:rPr>
              <a:t>might find it necessary to empathically invest in understanding different positions. Here, contrary to the passion of debate, empathy is a term describing the will to understand another person’s political opinion as stemming from </a:t>
            </a:r>
            <a:r>
              <a:rPr lang="en-US" sz="1400" dirty="0" smtClean="0">
                <a:solidFill>
                  <a:srgbClr val="7E7E7E"/>
                </a:solidFill>
              </a:rPr>
              <a:t>his/her </a:t>
            </a:r>
            <a:r>
              <a:rPr lang="en-US" sz="1400" dirty="0">
                <a:solidFill>
                  <a:srgbClr val="7E7E7E"/>
                </a:solidFill>
              </a:rPr>
              <a:t>social position or group affiliation. This </a:t>
            </a:r>
            <a:r>
              <a:rPr lang="en-US" sz="1400" dirty="0" smtClean="0">
                <a:solidFill>
                  <a:srgbClr val="7E7E7E"/>
                </a:solidFill>
              </a:rPr>
              <a:t>approach is </a:t>
            </a:r>
            <a:r>
              <a:rPr lang="en-US" sz="1400" dirty="0">
                <a:solidFill>
                  <a:srgbClr val="7E7E7E"/>
                </a:solidFill>
              </a:rPr>
              <a:t>a “positive” critique of </a:t>
            </a:r>
            <a:r>
              <a:rPr lang="en-US" sz="1400" dirty="0" smtClean="0">
                <a:solidFill>
                  <a:srgbClr val="7E7E7E"/>
                </a:solidFill>
              </a:rPr>
              <a:t>ideology. </a:t>
            </a:r>
            <a:endParaRPr lang="en-US" sz="1400" dirty="0">
              <a:solidFill>
                <a:srgbClr val="7E7E7E"/>
              </a:solidFill>
            </a:endParaRPr>
          </a:p>
          <a:p>
            <a:pPr marL="165600" indent="-165600">
              <a:lnSpc>
                <a:spcPct val="114000"/>
              </a:lnSpc>
              <a:spcBef>
                <a:spcPts val="0"/>
              </a:spcBef>
              <a:spcAft>
                <a:spcPts val="600"/>
              </a:spcAft>
            </a:pPr>
            <a:r>
              <a:rPr lang="en-US" sz="1400" dirty="0">
                <a:solidFill>
                  <a:srgbClr val="7E7E7E"/>
                </a:solidFill>
              </a:rPr>
              <a:t>Glory: Leaving a mark or </a:t>
            </a:r>
            <a:r>
              <a:rPr lang="en-US" sz="1400" dirty="0" smtClean="0">
                <a:solidFill>
                  <a:srgbClr val="7E7E7E"/>
                </a:solidFill>
              </a:rPr>
              <a:t>winning </a:t>
            </a:r>
            <a:r>
              <a:rPr lang="en-US" sz="1400" dirty="0">
                <a:solidFill>
                  <a:srgbClr val="7E7E7E"/>
                </a:solidFill>
              </a:rPr>
              <a:t>the debate.</a:t>
            </a:r>
            <a:endParaRPr sz="1400" dirty="0">
              <a:solidFill>
                <a:srgbClr val="7E7E7E"/>
              </a:solidFill>
            </a:endParaRPr>
          </a:p>
        </p:txBody>
      </p:sp>
      <p:graphicFrame>
        <p:nvGraphicFramePr>
          <p:cNvPr id="8" name="Shape 545"/>
          <p:cNvGraphicFramePr/>
          <p:nvPr>
            <p:extLst>
              <p:ext uri="{D42A27DB-BD31-4B8C-83A1-F6EECF244321}">
                <p14:modId xmlns:p14="http://schemas.microsoft.com/office/powerpoint/2010/main" val="3438078125"/>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5"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9" name="Shape 544">
            <a:extLst>
              <a:ext uri="{FF2B5EF4-FFF2-40B4-BE49-F238E27FC236}">
                <a16:creationId xmlns:a16="http://schemas.microsoft.com/office/drawing/2014/main" xmlns="" id="{C03948B1-C3D7-4838-A26F-A89F65511866}"/>
              </a:ext>
            </a:extLst>
          </p:cNvPr>
          <p:cNvGraphicFramePr/>
          <p:nvPr>
            <p:extLst>
              <p:ext uri="{D42A27DB-BD31-4B8C-83A1-F6EECF244321}">
                <p14:modId xmlns:p14="http://schemas.microsoft.com/office/powerpoint/2010/main" val="147857313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B39722C4-A7E8-4026-BDC0-6DB81F2E10E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
            </a:r>
            <a:br>
              <a:rPr lang="en-US" b="1" dirty="0">
                <a:solidFill>
                  <a:srgbClr val="243049"/>
                </a:solidFill>
              </a:rPr>
            </a:br>
            <a:r>
              <a:rPr lang="en-US" b="1" dirty="0" smtClean="0">
                <a:solidFill>
                  <a:srgbClr val="243049"/>
                </a:solidFill>
              </a:rPr>
              <a:t>Where Debate posts</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sp>
        <p:nvSpPr>
          <p:cNvPr id="907" name="Shape 907"/>
          <p:cNvSpPr txBox="1">
            <a:spLocks noGrp="1"/>
          </p:cNvSpPr>
          <p:nvPr>
            <p:ph type="body" idx="1"/>
          </p:nvPr>
        </p:nvSpPr>
        <p:spPr>
          <a:xfrm>
            <a:off x="545124" y="2107981"/>
            <a:ext cx="6427176" cy="3157516"/>
          </a:xfrm>
          <a:prstGeom prst="rect">
            <a:avLst/>
          </a:prstGeom>
        </p:spPr>
        <p:txBody>
          <a:bodyPr lIns="91425" tIns="91425" rIns="91425" bIns="91425" anchor="t" anchorCtr="0">
            <a:noAutofit/>
          </a:bodyPr>
          <a:lstStyle/>
          <a:p>
            <a:pPr marL="457200" lvl="0" indent="-317500" rtl="0">
              <a:lnSpc>
                <a:spcPct val="114000"/>
              </a:lnSpc>
              <a:spcBef>
                <a:spcPts val="600"/>
              </a:spcBef>
              <a:buSzPct val="100000"/>
            </a:pPr>
            <a:r>
              <a:rPr lang="en-US" sz="1600" dirty="0">
                <a:solidFill>
                  <a:srgbClr val="7E7E7E"/>
                </a:solidFill>
              </a:rPr>
              <a:t>The </a:t>
            </a:r>
            <a:r>
              <a:rPr lang="en-US" sz="1600" dirty="0" smtClean="0">
                <a:solidFill>
                  <a:srgbClr val="7E7E7E"/>
                </a:solidFill>
              </a:rPr>
              <a:t>“Debate” behaviour </a:t>
            </a:r>
            <a:r>
              <a:rPr lang="en-US" sz="1600" dirty="0">
                <a:solidFill>
                  <a:srgbClr val="7E7E7E"/>
                </a:solidFill>
              </a:rPr>
              <a:t>is the most influential </a:t>
            </a:r>
            <a:r>
              <a:rPr lang="en-US" sz="1600" dirty="0" smtClean="0">
                <a:solidFill>
                  <a:srgbClr val="7E7E7E"/>
                </a:solidFill>
              </a:rPr>
              <a:t>behaviour. It serves </a:t>
            </a:r>
            <a:r>
              <a:rPr lang="en-US" sz="1600" dirty="0">
                <a:solidFill>
                  <a:srgbClr val="7E7E7E"/>
                </a:solidFill>
              </a:rPr>
              <a:t>to expose the patterns of resonance to the public. </a:t>
            </a:r>
            <a:r>
              <a:rPr lang="en-US" sz="1600" dirty="0" smtClean="0">
                <a:solidFill>
                  <a:srgbClr val="7E7E7E"/>
                </a:solidFill>
              </a:rPr>
              <a:t>Discussion </a:t>
            </a:r>
            <a:r>
              <a:rPr lang="en-US" sz="1600" dirty="0">
                <a:solidFill>
                  <a:srgbClr val="7E7E7E"/>
                </a:solidFill>
              </a:rPr>
              <a:t>participants lay out their thoughts inspired by the article and work to fit individual views into a coherent framework. </a:t>
            </a:r>
          </a:p>
          <a:p>
            <a:pPr marL="457200" lvl="0" indent="-317500" rtl="0">
              <a:lnSpc>
                <a:spcPct val="114000"/>
              </a:lnSpc>
              <a:spcBef>
                <a:spcPts val="600"/>
              </a:spcBef>
              <a:buSzPct val="100000"/>
            </a:pPr>
            <a:r>
              <a:rPr lang="en-US" sz="1600" b="1" dirty="0">
                <a:solidFill>
                  <a:srgbClr val="7E7E7E"/>
                </a:solidFill>
              </a:rPr>
              <a:t>The </a:t>
            </a:r>
            <a:r>
              <a:rPr lang="en-US" sz="1600" b="1" dirty="0" smtClean="0">
                <a:solidFill>
                  <a:srgbClr val="7E7E7E"/>
                </a:solidFill>
              </a:rPr>
              <a:t>behaviour </a:t>
            </a:r>
            <a:r>
              <a:rPr lang="en-US" sz="1600" b="1" dirty="0">
                <a:solidFill>
                  <a:srgbClr val="7E7E7E"/>
                </a:solidFill>
              </a:rPr>
              <a:t>is dominant across the </a:t>
            </a:r>
            <a:r>
              <a:rPr lang="en-US" sz="1600" b="1" dirty="0" smtClean="0">
                <a:solidFill>
                  <a:srgbClr val="7E7E7E"/>
                </a:solidFill>
              </a:rPr>
              <a:t>Media </a:t>
            </a:r>
            <a:r>
              <a:rPr lang="en-US" sz="1600" b="1" dirty="0">
                <a:solidFill>
                  <a:srgbClr val="7E7E7E"/>
                </a:solidFill>
              </a:rPr>
              <a:t>M</a:t>
            </a:r>
            <a:r>
              <a:rPr lang="en-US" sz="1600" b="1" dirty="0" smtClean="0">
                <a:solidFill>
                  <a:srgbClr val="7E7E7E"/>
                </a:solidFill>
              </a:rPr>
              <a:t>ap</a:t>
            </a:r>
            <a:r>
              <a:rPr lang="en-US" sz="1600" b="1" dirty="0">
                <a:solidFill>
                  <a:srgbClr val="7E7E7E"/>
                </a:solidFill>
              </a:rPr>
              <a:t>, making up over half of the </a:t>
            </a:r>
            <a:r>
              <a:rPr lang="en-US" sz="1600" b="1" dirty="0" smtClean="0">
                <a:solidFill>
                  <a:srgbClr val="7E7E7E"/>
                </a:solidFill>
              </a:rPr>
              <a:t>“discuss” </a:t>
            </a:r>
            <a:r>
              <a:rPr lang="en-US" sz="1600" b="1" dirty="0">
                <a:solidFill>
                  <a:srgbClr val="7E7E7E"/>
                </a:solidFill>
              </a:rPr>
              <a:t>conversation in most clusters. </a:t>
            </a:r>
            <a:r>
              <a:rPr lang="en-US" sz="1600" dirty="0">
                <a:solidFill>
                  <a:srgbClr val="7E7E7E"/>
                </a:solidFill>
              </a:rPr>
              <a:t>Users are utilizing the social media capability to discuss shared content and explore its meaning together.  </a:t>
            </a:r>
          </a:p>
          <a:p>
            <a:pPr marL="457200" lvl="0" indent="-317500" rtl="0">
              <a:lnSpc>
                <a:spcPct val="114000"/>
              </a:lnSpc>
              <a:spcBef>
                <a:spcPts val="600"/>
              </a:spcBef>
              <a:buSzPct val="100000"/>
            </a:pPr>
            <a:r>
              <a:rPr lang="en-US" sz="1600" dirty="0">
                <a:solidFill>
                  <a:srgbClr val="7E7E7E"/>
                </a:solidFill>
              </a:rPr>
              <a:t>Debate </a:t>
            </a:r>
            <a:r>
              <a:rPr lang="en-US" sz="1600" dirty="0" smtClean="0">
                <a:solidFill>
                  <a:srgbClr val="7E7E7E"/>
                </a:solidFill>
              </a:rPr>
              <a:t>behaviour </a:t>
            </a:r>
            <a:r>
              <a:rPr lang="en-US" sz="1600" dirty="0">
                <a:solidFill>
                  <a:srgbClr val="7E7E7E"/>
                </a:solidFill>
              </a:rPr>
              <a:t>is the least present in the Left-Wing Blogs, Environment, and the Anti-Imperialist clusters. This suggests users in commenting on articles from these clusters are aware of the shared content’s meaning and are more interested in increasing </a:t>
            </a:r>
            <a:r>
              <a:rPr lang="en-US" sz="1600" dirty="0" smtClean="0">
                <a:solidFill>
                  <a:srgbClr val="7E7E7E"/>
                </a:solidFill>
              </a:rPr>
              <a:t>community </a:t>
            </a:r>
            <a:r>
              <a:rPr lang="en-US" sz="1600" dirty="0">
                <a:solidFill>
                  <a:srgbClr val="7E7E7E"/>
                </a:solidFill>
              </a:rPr>
              <a:t>cohesion.   </a:t>
            </a:r>
          </a:p>
        </p:txBody>
      </p:sp>
      <p:graphicFrame>
        <p:nvGraphicFramePr>
          <p:cNvPr id="8" name="Shape 545"/>
          <p:cNvGraphicFramePr/>
          <p:nvPr>
            <p:extLst>
              <p:ext uri="{D42A27DB-BD31-4B8C-83A1-F6EECF244321}">
                <p14:modId xmlns:p14="http://schemas.microsoft.com/office/powerpoint/2010/main" val="4002908753"/>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4"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3484" y="1936417"/>
            <a:ext cx="5106583" cy="4363442"/>
          </a:xfrm>
          <a:prstGeom prst="rect">
            <a:avLst/>
          </a:prstGeom>
        </p:spPr>
      </p:pic>
      <p:graphicFrame>
        <p:nvGraphicFramePr>
          <p:cNvPr id="9" name="Shape 544">
            <a:extLst>
              <a:ext uri="{FF2B5EF4-FFF2-40B4-BE49-F238E27FC236}">
                <a16:creationId xmlns:a16="http://schemas.microsoft.com/office/drawing/2014/main" xmlns="" id="{5BEAF53A-92AE-480C-98BD-2459EEC313A0}"/>
              </a:ext>
            </a:extLst>
          </p:cNvPr>
          <p:cNvGraphicFramePr/>
          <p:nvPr>
            <p:extLst>
              <p:ext uri="{D42A27DB-BD31-4B8C-83A1-F6EECF244321}">
                <p14:modId xmlns:p14="http://schemas.microsoft.com/office/powerpoint/2010/main" val="1478573135"/>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Debate</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Debunk</a:t>
                      </a:r>
                      <a:endParaRPr lang="en-US" sz="1200"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6E29CF48-E954-410F-A7AA-71888EC7828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Shape 915"/>
          <p:cNvSpPr txBox="1">
            <a:spLocks noGrp="1"/>
          </p:cNvSpPr>
          <p:nvPr>
            <p:ph type="title"/>
          </p:nvPr>
        </p:nvSpPr>
        <p:spPr>
          <a:xfrm>
            <a:off x="762000" y="344567"/>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sym typeface="Calibri"/>
              </a:rPr>
              <a:t/>
            </a:r>
            <a:br>
              <a:rPr lang="en-US" sz="4400" b="1" i="0" u="none" strike="noStrike" cap="none" dirty="0">
                <a:solidFill>
                  <a:srgbClr val="243049"/>
                </a:solidFill>
                <a:sym typeface="Calibri"/>
              </a:rPr>
            </a:br>
            <a:r>
              <a:rPr lang="en-US" sz="4400" b="1" i="0" u="none" strike="noStrike" cap="none" dirty="0" smtClean="0">
                <a:solidFill>
                  <a:srgbClr val="243049"/>
                </a:solidFill>
                <a:sym typeface="Calibri"/>
              </a:rPr>
              <a:t>What users do to debunk</a:t>
            </a:r>
            <a:br>
              <a:rPr lang="en-US" sz="4400" b="1" i="0" u="none" strike="noStrike" cap="none" dirty="0" smtClean="0">
                <a:solidFill>
                  <a:srgbClr val="243049"/>
                </a:solidFill>
                <a:sym typeface="Calibri"/>
              </a:rPr>
            </a:br>
            <a:r>
              <a:rPr lang="en-US" b="1" dirty="0" smtClean="0">
                <a:solidFill>
                  <a:srgbClr val="243049"/>
                </a:solidFill>
              </a:rPr>
              <a:t>false or fake stories</a:t>
            </a:r>
            <a:endParaRPr lang="en-US" b="1" dirty="0">
              <a:solidFill>
                <a:srgbClr val="243049"/>
              </a:solidFill>
            </a:endParaRPr>
          </a:p>
        </p:txBody>
      </p:sp>
      <p:sp>
        <p:nvSpPr>
          <p:cNvPr id="916" name="Shape 916"/>
          <p:cNvSpPr txBox="1">
            <a:spLocks noGrp="1"/>
          </p:cNvSpPr>
          <p:nvPr>
            <p:ph type="body" idx="1"/>
          </p:nvPr>
        </p:nvSpPr>
        <p:spPr>
          <a:xfrm>
            <a:off x="688583" y="1970912"/>
            <a:ext cx="8765117" cy="40003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r>
              <a:rPr lang="en-US" sz="1400" dirty="0" smtClean="0">
                <a:solidFill>
                  <a:srgbClr val="7E7E7E"/>
                </a:solidFill>
              </a:rPr>
              <a:t>Debunking </a:t>
            </a:r>
            <a:r>
              <a:rPr lang="en-US" sz="1400" dirty="0">
                <a:solidFill>
                  <a:srgbClr val="7E7E7E"/>
                </a:solidFill>
              </a:rPr>
              <a:t>can concentrate on the messenger or “troll” (the individual poster and her supposed ideological leaning), the message (perceived fake news or ideological material) or the site, where the message was published (its supposed linkages to ideological positions or party propaganda) . A special case is when comedy sites are taken to convey fake news, which are debunked as such.</a:t>
            </a:r>
          </a:p>
          <a:p>
            <a:pPr marL="342900" marR="0" lvl="0" indent="-342900" algn="l" rtl="0">
              <a:lnSpc>
                <a:spcPct val="100000"/>
              </a:lnSpc>
              <a:spcBef>
                <a:spcPts val="0"/>
              </a:spcBef>
              <a:spcAft>
                <a:spcPts val="0"/>
              </a:spcAft>
              <a:buClr>
                <a:schemeClr val="dk1"/>
              </a:buClr>
              <a:buSzPct val="100000"/>
              <a:buFont typeface="+mj-lt"/>
              <a:buAutoNum type="arabicPeriod"/>
            </a:pPr>
            <a:r>
              <a:rPr lang="en-US" sz="1600" b="1" i="0" u="none" strike="noStrike" cap="none" dirty="0" smtClean="0">
                <a:solidFill>
                  <a:srgbClr val="A22C44"/>
                </a:solidFill>
                <a:sym typeface="Calibri"/>
              </a:rPr>
              <a:t>CHASING </a:t>
            </a:r>
            <a:r>
              <a:rPr lang="en-US" sz="1600" b="1" i="0" u="none" strike="noStrike" cap="none" dirty="0">
                <a:solidFill>
                  <a:srgbClr val="A22C44"/>
                </a:solidFill>
                <a:sym typeface="Calibri"/>
              </a:rPr>
              <a:t>TROLLS </a:t>
            </a:r>
          </a:p>
          <a:p>
            <a:pPr marL="360000" marR="0" lvl="1" indent="-163830" algn="l" rtl="0">
              <a:lnSpc>
                <a:spcPct val="100000"/>
              </a:lnSpc>
              <a:spcBef>
                <a:spcPts val="0"/>
              </a:spcBef>
              <a:spcAft>
                <a:spcPts val="0"/>
              </a:spcAft>
              <a:buClr>
                <a:schemeClr val="dk1"/>
              </a:buClr>
              <a:buSzPct val="100000"/>
              <a:buFont typeface="Arial"/>
              <a:buChar char="•"/>
            </a:pPr>
            <a:r>
              <a:rPr lang="en-US" sz="1400" b="0" i="0" u="none" strike="noStrike" cap="none" dirty="0">
                <a:solidFill>
                  <a:srgbClr val="7E7E7E"/>
                </a:solidFill>
                <a:sym typeface="Calibri"/>
              </a:rPr>
              <a:t>Outing inauthentic </a:t>
            </a:r>
            <a:r>
              <a:rPr lang="en-US" sz="1400" dirty="0">
                <a:solidFill>
                  <a:srgbClr val="7E7E7E"/>
                </a:solidFill>
              </a:rPr>
              <a:t>(not or only falsely argumentative) </a:t>
            </a:r>
            <a:r>
              <a:rPr lang="en-US" sz="1400" b="0" i="0" u="none" strike="noStrike" cap="none" dirty="0">
                <a:solidFill>
                  <a:srgbClr val="7E7E7E"/>
                </a:solidFill>
                <a:sym typeface="Calibri"/>
              </a:rPr>
              <a:t>opinions</a:t>
            </a:r>
          </a:p>
          <a:p>
            <a:pPr marL="360000" marR="0" lvl="1" indent="-163830" algn="l" rtl="0">
              <a:lnSpc>
                <a:spcPct val="100000"/>
              </a:lnSpc>
              <a:spcBef>
                <a:spcPts val="0"/>
              </a:spcBef>
              <a:spcAft>
                <a:spcPts val="0"/>
              </a:spcAft>
              <a:buClr>
                <a:schemeClr val="dk1"/>
              </a:buClr>
              <a:buSzPct val="100000"/>
              <a:buFont typeface="Arial"/>
              <a:buChar char="•"/>
            </a:pPr>
            <a:r>
              <a:rPr lang="en-US" sz="1400" b="0" i="0" u="none" strike="noStrike" cap="none" dirty="0">
                <a:solidFill>
                  <a:srgbClr val="7E7E7E"/>
                </a:solidFill>
                <a:sym typeface="Calibri"/>
              </a:rPr>
              <a:t>Unmasking provocation coming from an enemy site: the person only has the intention to disrupt real debate  </a:t>
            </a:r>
          </a:p>
          <a:p>
            <a:pPr marL="360000" marR="0" lvl="1" indent="-163830" algn="l" rtl="0">
              <a:lnSpc>
                <a:spcPct val="100000"/>
              </a:lnSpc>
              <a:spcBef>
                <a:spcPts val="0"/>
              </a:spcBef>
              <a:spcAft>
                <a:spcPts val="0"/>
              </a:spcAft>
              <a:buClr>
                <a:schemeClr val="dk1"/>
              </a:buClr>
              <a:buSzPct val="100000"/>
              <a:buFont typeface="Arial"/>
              <a:buChar char="•"/>
            </a:pPr>
            <a:r>
              <a:rPr lang="en-US" sz="1400" b="0" i="0" u="none" strike="noStrike" cap="none" dirty="0">
                <a:solidFill>
                  <a:srgbClr val="7E7E7E"/>
                </a:solidFill>
                <a:sym typeface="Calibri"/>
              </a:rPr>
              <a:t>Responding to a seemingly </a:t>
            </a:r>
            <a:r>
              <a:rPr lang="en-US" sz="1400" dirty="0">
                <a:solidFill>
                  <a:srgbClr val="7E7E7E"/>
                </a:solidFill>
              </a:rPr>
              <a:t>g</a:t>
            </a:r>
            <a:r>
              <a:rPr lang="en-US" sz="1400" b="0" i="0" u="none" strike="noStrike" cap="none" dirty="0">
                <a:solidFill>
                  <a:srgbClr val="7E7E7E"/>
                </a:solidFill>
                <a:sym typeface="Calibri"/>
              </a:rPr>
              <a:t>ratuitous attack</a:t>
            </a:r>
            <a:r>
              <a:rPr lang="en-US" sz="1400" dirty="0">
                <a:solidFill>
                  <a:srgbClr val="7E7E7E"/>
                </a:solidFill>
              </a:rPr>
              <a:t> or off-topic remark, </a:t>
            </a:r>
            <a:r>
              <a:rPr lang="en-US" sz="1400" b="0" i="0" u="none" strike="noStrike" cap="none" dirty="0">
                <a:solidFill>
                  <a:srgbClr val="7E7E7E"/>
                </a:solidFill>
                <a:sym typeface="Calibri"/>
              </a:rPr>
              <a:t>when the individual cannot be identified with any advers</a:t>
            </a:r>
            <a:r>
              <a:rPr lang="en-US" sz="1400" dirty="0">
                <a:solidFill>
                  <a:srgbClr val="7E7E7E"/>
                </a:solidFill>
              </a:rPr>
              <a:t>a</a:t>
            </a:r>
            <a:r>
              <a:rPr lang="en-US" sz="1400" b="0" i="0" u="none" strike="noStrike" cap="none" dirty="0">
                <a:solidFill>
                  <a:srgbClr val="7E7E7E"/>
                </a:solidFill>
                <a:sym typeface="Calibri"/>
              </a:rPr>
              <a:t>r</a:t>
            </a:r>
            <a:r>
              <a:rPr lang="en-US" sz="1400" dirty="0">
                <a:solidFill>
                  <a:srgbClr val="7E7E7E"/>
                </a:solidFill>
              </a:rPr>
              <a:t>ial ideological </a:t>
            </a:r>
            <a:r>
              <a:rPr lang="en-US" sz="1400" dirty="0" smtClean="0">
                <a:solidFill>
                  <a:srgbClr val="7E7E7E"/>
                </a:solidFill>
              </a:rPr>
              <a:t>position</a:t>
            </a:r>
            <a:endParaRPr lang="en-US" sz="1400" dirty="0">
              <a:solidFill>
                <a:srgbClr val="7E7E7E"/>
              </a:solidFill>
            </a:endParaRPr>
          </a:p>
          <a:p>
            <a:pPr marL="342900" marR="0" lvl="0" indent="-342900" rtl="0">
              <a:lnSpc>
                <a:spcPct val="100000"/>
              </a:lnSpc>
              <a:spcBef>
                <a:spcPts val="0"/>
              </a:spcBef>
              <a:spcAft>
                <a:spcPts val="0"/>
              </a:spcAft>
              <a:buClr>
                <a:schemeClr val="dk1"/>
              </a:buClr>
              <a:buSzPct val="100000"/>
              <a:buFont typeface="+mj-lt"/>
              <a:buAutoNum type="arabicPeriod"/>
            </a:pPr>
            <a:r>
              <a:rPr lang="en-US" sz="1600" b="1" i="0" u="none" strike="noStrike" cap="none" dirty="0">
                <a:solidFill>
                  <a:srgbClr val="A22C44"/>
                </a:solidFill>
                <a:sym typeface="Calibri"/>
              </a:rPr>
              <a:t>DETOXING FAKE STORIES </a:t>
            </a:r>
          </a:p>
          <a:p>
            <a:pPr marL="360000" marR="0" lvl="1" indent="-163830" algn="l" rtl="0">
              <a:lnSpc>
                <a:spcPct val="100000"/>
              </a:lnSpc>
              <a:spcBef>
                <a:spcPts val="0"/>
              </a:spcBef>
              <a:spcAft>
                <a:spcPts val="0"/>
              </a:spcAft>
              <a:buClr>
                <a:schemeClr val="dk1"/>
              </a:buClr>
              <a:buSzPct val="100000"/>
              <a:buFont typeface="Arial"/>
              <a:buChar char="•"/>
            </a:pPr>
            <a:r>
              <a:rPr lang="en-US" sz="1400" b="0" i="0" u="none" strike="noStrike" cap="none" dirty="0">
                <a:solidFill>
                  <a:srgbClr val="7E7E7E"/>
                </a:solidFill>
                <a:sym typeface="Calibri"/>
              </a:rPr>
              <a:t>Users identify the story shared with </a:t>
            </a:r>
            <a:r>
              <a:rPr lang="en-US" sz="1400" dirty="0">
                <a:solidFill>
                  <a:srgbClr val="7E7E7E"/>
                </a:solidFill>
              </a:rPr>
              <a:t>the one already</a:t>
            </a:r>
            <a:r>
              <a:rPr lang="en-US" sz="1400" b="0" i="0" u="none" strike="noStrike" cap="none" dirty="0">
                <a:solidFill>
                  <a:srgbClr val="7E7E7E"/>
                </a:solidFill>
                <a:sym typeface="Calibri"/>
              </a:rPr>
              <a:t> debunked by fact-checkers, </a:t>
            </a:r>
            <a:r>
              <a:rPr lang="en-US" sz="1400" b="0" i="0" u="none" strike="noStrike" cap="none" dirty="0" smtClean="0">
                <a:solidFill>
                  <a:srgbClr val="7E7E7E"/>
                </a:solidFill>
                <a:sym typeface="Calibri"/>
              </a:rPr>
              <a:t>by </a:t>
            </a:r>
            <a:r>
              <a:rPr lang="en-US" sz="1400" dirty="0" smtClean="0">
                <a:solidFill>
                  <a:srgbClr val="7E7E7E"/>
                </a:solidFill>
              </a:rPr>
              <a:t>s</a:t>
            </a:r>
            <a:r>
              <a:rPr lang="en-US" sz="1400" b="0" i="0" u="none" strike="noStrike" cap="none" dirty="0" smtClean="0">
                <a:solidFill>
                  <a:srgbClr val="7E7E7E"/>
                </a:solidFill>
                <a:sym typeface="Calibri"/>
              </a:rPr>
              <a:t>imply </a:t>
            </a:r>
            <a:r>
              <a:rPr lang="en-US" sz="1400" b="0" i="0" u="none" strike="noStrike" cap="none" dirty="0">
                <a:solidFill>
                  <a:srgbClr val="7E7E7E"/>
                </a:solidFill>
                <a:sym typeface="Calibri"/>
              </a:rPr>
              <a:t>commenting that this story has been identified as fake </a:t>
            </a:r>
            <a:r>
              <a:rPr lang="en-US" sz="1400" b="0" i="0" u="none" strike="noStrike" cap="none" dirty="0" smtClean="0">
                <a:solidFill>
                  <a:srgbClr val="7E7E7E"/>
                </a:solidFill>
                <a:sym typeface="Calibri"/>
              </a:rPr>
              <a:t>news </a:t>
            </a:r>
            <a:endParaRPr lang="en-US" sz="1400" b="0" i="0" u="none" strike="noStrike" cap="none" dirty="0">
              <a:solidFill>
                <a:srgbClr val="7E7E7E"/>
              </a:solidFill>
              <a:sym typeface="Calibri"/>
            </a:endParaRPr>
          </a:p>
          <a:p>
            <a:pPr marL="360000" marR="0" lvl="1" indent="-163830" algn="l" rtl="0">
              <a:lnSpc>
                <a:spcPct val="100000"/>
              </a:lnSpc>
              <a:spcBef>
                <a:spcPts val="0"/>
              </a:spcBef>
              <a:spcAft>
                <a:spcPts val="0"/>
              </a:spcAft>
              <a:buClr>
                <a:schemeClr val="dk1"/>
              </a:buClr>
              <a:buSzPct val="100000"/>
              <a:buFont typeface="Arial"/>
              <a:buChar char="•"/>
            </a:pPr>
            <a:r>
              <a:rPr lang="en-US" sz="1400" dirty="0">
                <a:solidFill>
                  <a:srgbClr val="7E7E7E"/>
                </a:solidFill>
              </a:rPr>
              <a:t>C</a:t>
            </a:r>
            <a:r>
              <a:rPr lang="en-US" sz="1400" b="0" i="0" u="none" strike="noStrike" cap="none" dirty="0" smtClean="0">
                <a:solidFill>
                  <a:srgbClr val="7E7E7E"/>
                </a:solidFill>
                <a:sym typeface="Calibri"/>
              </a:rPr>
              <a:t>onnecting </a:t>
            </a:r>
            <a:r>
              <a:rPr lang="en-US" sz="1400" b="0" i="0" u="none" strike="noStrike" cap="none" dirty="0">
                <a:solidFill>
                  <a:srgbClr val="7E7E7E"/>
                </a:solidFill>
                <a:sym typeface="Calibri"/>
              </a:rPr>
              <a:t>posting with a link to the </a:t>
            </a:r>
            <a:r>
              <a:rPr lang="en-US" sz="1400" b="0" i="0" u="none" strike="noStrike" cap="none" dirty="0" smtClean="0">
                <a:solidFill>
                  <a:srgbClr val="7E7E7E"/>
                </a:solidFill>
                <a:sym typeface="Calibri"/>
              </a:rPr>
              <a:t>fact-checked </a:t>
            </a:r>
            <a:r>
              <a:rPr lang="en-US" sz="1400" b="0" i="0" u="none" strike="noStrike" cap="none" dirty="0">
                <a:solidFill>
                  <a:srgbClr val="7E7E7E"/>
                </a:solidFill>
                <a:sym typeface="Calibri"/>
              </a:rPr>
              <a:t>analysis</a:t>
            </a:r>
          </a:p>
          <a:p>
            <a:pPr marL="342900" lvl="0" indent="-342900">
              <a:lnSpc>
                <a:spcPct val="100000"/>
              </a:lnSpc>
              <a:spcBef>
                <a:spcPts val="0"/>
              </a:spcBef>
              <a:buFont typeface="+mj-lt"/>
              <a:buAutoNum type="arabicPeriod"/>
            </a:pPr>
            <a:r>
              <a:rPr lang="en-US" sz="1600" b="1" dirty="0">
                <a:solidFill>
                  <a:srgbClr val="A22C44"/>
                </a:solidFill>
              </a:rPr>
              <a:t>DEBUNK PUBLICATION</a:t>
            </a:r>
          </a:p>
          <a:p>
            <a:pPr marL="360000" lvl="1" indent="-165600">
              <a:lnSpc>
                <a:spcPct val="100000"/>
              </a:lnSpc>
              <a:spcBef>
                <a:spcPts val="0"/>
              </a:spcBef>
            </a:pPr>
            <a:r>
              <a:rPr lang="en-US" sz="1400" dirty="0">
                <a:solidFill>
                  <a:srgbClr val="7E7E7E"/>
                </a:solidFill>
              </a:rPr>
              <a:t>T</a:t>
            </a:r>
            <a:r>
              <a:rPr lang="en-US" sz="1400" dirty="0" smtClean="0">
                <a:solidFill>
                  <a:srgbClr val="7E7E7E"/>
                </a:solidFill>
              </a:rPr>
              <a:t>he </a:t>
            </a:r>
            <a:r>
              <a:rPr lang="en-US" sz="1400" dirty="0">
                <a:solidFill>
                  <a:srgbClr val="7E7E7E"/>
                </a:solidFill>
              </a:rPr>
              <a:t>site has a reputation of being ideologically biased, therefore any content it publishes is suspicious</a:t>
            </a:r>
          </a:p>
          <a:p>
            <a:pPr marL="360000" lvl="1" indent="-165600">
              <a:lnSpc>
                <a:spcPct val="100000"/>
              </a:lnSpc>
              <a:spcBef>
                <a:spcPts val="0"/>
              </a:spcBef>
            </a:pPr>
            <a:r>
              <a:rPr lang="en-US" sz="1400" dirty="0">
                <a:solidFill>
                  <a:srgbClr val="7E7E7E"/>
                </a:solidFill>
              </a:rPr>
              <a:t>T</a:t>
            </a:r>
            <a:r>
              <a:rPr lang="en-US" sz="1400" dirty="0" smtClean="0">
                <a:solidFill>
                  <a:srgbClr val="7E7E7E"/>
                </a:solidFill>
              </a:rPr>
              <a:t>he </a:t>
            </a:r>
            <a:r>
              <a:rPr lang="en-US" sz="1400" dirty="0">
                <a:solidFill>
                  <a:srgbClr val="7E7E7E"/>
                </a:solidFill>
              </a:rPr>
              <a:t>site is an official party site, purposefully echoing propaganda and fake news</a:t>
            </a:r>
          </a:p>
          <a:p>
            <a:pPr marL="342900" lvl="0" indent="-342900">
              <a:lnSpc>
                <a:spcPct val="100000"/>
              </a:lnSpc>
              <a:spcBef>
                <a:spcPts val="0"/>
              </a:spcBef>
              <a:buFont typeface="+mj-lt"/>
              <a:buAutoNum type="arabicPeriod"/>
            </a:pPr>
            <a:r>
              <a:rPr lang="en-US" sz="1600" b="1" dirty="0">
                <a:solidFill>
                  <a:srgbClr val="A22C44"/>
                </a:solidFill>
              </a:rPr>
              <a:t>MISUNDERSTOOD COMEDY</a:t>
            </a:r>
          </a:p>
          <a:p>
            <a:pPr marL="360000" lvl="1" indent="-165600">
              <a:lnSpc>
                <a:spcPct val="100000"/>
              </a:lnSpc>
              <a:spcBef>
                <a:spcPts val="0"/>
              </a:spcBef>
            </a:pPr>
            <a:r>
              <a:rPr lang="en-US" sz="1400" dirty="0">
                <a:solidFill>
                  <a:srgbClr val="7E7E7E"/>
                </a:solidFill>
              </a:rPr>
              <a:t>T</a:t>
            </a:r>
            <a:r>
              <a:rPr lang="en-US" sz="1400" dirty="0" smtClean="0">
                <a:solidFill>
                  <a:srgbClr val="7E7E7E"/>
                </a:solidFill>
              </a:rPr>
              <a:t>he </a:t>
            </a:r>
            <a:r>
              <a:rPr lang="en-US" sz="1400" dirty="0">
                <a:solidFill>
                  <a:srgbClr val="7E7E7E"/>
                </a:solidFill>
              </a:rPr>
              <a:t>story published by a comedy site is taken for granted and fact-checked as authentic fake news</a:t>
            </a:r>
          </a:p>
          <a:p>
            <a:pPr marL="360000" lvl="1" indent="-165600">
              <a:lnSpc>
                <a:spcPct val="100000"/>
              </a:lnSpc>
              <a:spcBef>
                <a:spcPts val="0"/>
              </a:spcBef>
            </a:pPr>
            <a:r>
              <a:rPr lang="en-US" sz="1400" dirty="0" smtClean="0">
                <a:solidFill>
                  <a:srgbClr val="7E7E7E"/>
                </a:solidFill>
              </a:rPr>
              <a:t>The </a:t>
            </a:r>
            <a:r>
              <a:rPr lang="en-US" sz="1400" dirty="0">
                <a:solidFill>
                  <a:srgbClr val="7E7E7E"/>
                </a:solidFill>
              </a:rPr>
              <a:t>story is not debunked as such, but, because of its exaggerated nature, is said to contain toxic information that needs to be refuted</a:t>
            </a:r>
          </a:p>
          <a:p>
            <a:pPr marL="360000" lvl="1" indent="-165600">
              <a:lnSpc>
                <a:spcPct val="100000"/>
              </a:lnSpc>
              <a:spcBef>
                <a:spcPts val="0"/>
              </a:spcBef>
            </a:pPr>
            <a:r>
              <a:rPr lang="en-US" sz="1400" dirty="0">
                <a:solidFill>
                  <a:srgbClr val="7E7E7E"/>
                </a:solidFill>
              </a:rPr>
              <a:t>T</a:t>
            </a:r>
            <a:r>
              <a:rPr lang="en-US" sz="1400" dirty="0" smtClean="0">
                <a:solidFill>
                  <a:srgbClr val="7E7E7E"/>
                </a:solidFill>
              </a:rPr>
              <a:t>he </a:t>
            </a:r>
            <a:r>
              <a:rPr lang="en-US" sz="1400" dirty="0">
                <a:solidFill>
                  <a:srgbClr val="7E7E7E"/>
                </a:solidFill>
              </a:rPr>
              <a:t>person commenting is uncertain about the nature of the publication</a:t>
            </a:r>
            <a:endParaRPr sz="1400" b="0" i="0" u="none" strike="noStrike" cap="none" dirty="0">
              <a:solidFill>
                <a:srgbClr val="7E7E7E"/>
              </a:solidFill>
              <a:sym typeface="Calibri"/>
            </a:endParaRPr>
          </a:p>
          <a:p>
            <a:pPr marL="0" marR="0" lvl="1" indent="-228600" algn="l" rtl="0">
              <a:lnSpc>
                <a:spcPct val="100000"/>
              </a:lnSpc>
              <a:spcBef>
                <a:spcPts val="0"/>
              </a:spcBef>
              <a:spcAft>
                <a:spcPts val="0"/>
              </a:spcAft>
              <a:buClr>
                <a:schemeClr val="dk1"/>
              </a:buClr>
              <a:buSzPct val="185000"/>
              <a:buFont typeface="Arial"/>
              <a:buNone/>
            </a:pPr>
            <a:endParaRPr sz="1400" b="0" i="0" u="none" strike="noStrike" cap="none" dirty="0">
              <a:solidFill>
                <a:srgbClr val="7E7E7E"/>
              </a:solidFill>
              <a:sym typeface="Calibri"/>
            </a:endParaRPr>
          </a:p>
          <a:p>
            <a:pPr marL="0" marR="0" lvl="0" indent="-228600" algn="l" rtl="0">
              <a:lnSpc>
                <a:spcPct val="100000"/>
              </a:lnSpc>
              <a:spcBef>
                <a:spcPts val="0"/>
              </a:spcBef>
              <a:buClr>
                <a:schemeClr val="dk1"/>
              </a:buClr>
              <a:buSzPct val="215833"/>
              <a:buFont typeface="Arial"/>
              <a:buNone/>
            </a:pPr>
            <a:endParaRPr sz="1400" b="0" i="0" u="none" strike="noStrike" cap="none" dirty="0">
              <a:solidFill>
                <a:srgbClr val="7E7E7E"/>
              </a:solidFill>
              <a:sym typeface="Calibri"/>
            </a:endParaRPr>
          </a:p>
        </p:txBody>
      </p:sp>
      <p:sp>
        <p:nvSpPr>
          <p:cNvPr id="917" name="Shape 917"/>
          <p:cNvSpPr txBox="1"/>
          <p:nvPr/>
        </p:nvSpPr>
        <p:spPr>
          <a:xfrm>
            <a:off x="9093200" y="3881347"/>
            <a:ext cx="2808282" cy="1849810"/>
          </a:xfrm>
          <a:prstGeom prst="rect">
            <a:avLst/>
          </a:prstGeom>
          <a:noFill/>
          <a:ln>
            <a:noFill/>
          </a:ln>
        </p:spPr>
        <p:txBody>
          <a:bodyPr lIns="91425" tIns="91425" rIns="91425" bIns="91425" anchor="t" anchorCtr="0">
            <a:noAutofit/>
          </a:bodyPr>
          <a:lstStyle/>
          <a:p>
            <a:pPr marL="457200" lvl="0" indent="-228600" rtl="0">
              <a:lnSpc>
                <a:spcPct val="114000"/>
              </a:lnSpc>
              <a:spcBef>
                <a:spcPts val="0"/>
              </a:spcBef>
              <a:buChar char="●"/>
            </a:pPr>
            <a:r>
              <a:rPr lang="en-US" dirty="0">
                <a:solidFill>
                  <a:srgbClr val="7E7E7E"/>
                </a:solidFill>
                <a:latin typeface="Calibri"/>
                <a:cs typeface="Calibri"/>
              </a:rPr>
              <a:t>Debunking </a:t>
            </a:r>
            <a:r>
              <a:rPr lang="en-US" dirty="0" smtClean="0">
                <a:solidFill>
                  <a:srgbClr val="7E7E7E"/>
                </a:solidFill>
                <a:latin typeface="Calibri"/>
                <a:cs typeface="Calibri"/>
              </a:rPr>
              <a:t>behaviour </a:t>
            </a:r>
            <a:r>
              <a:rPr lang="en-US" dirty="0">
                <a:solidFill>
                  <a:srgbClr val="7E7E7E"/>
                </a:solidFill>
                <a:latin typeface="Calibri"/>
                <a:cs typeface="Calibri"/>
              </a:rPr>
              <a:t>is present in all three sections of Non-Traditional media. </a:t>
            </a:r>
            <a:r>
              <a:rPr lang="en-US" b="1" dirty="0">
                <a:solidFill>
                  <a:srgbClr val="7E7E7E"/>
                </a:solidFill>
                <a:latin typeface="Calibri"/>
                <a:cs typeface="Calibri"/>
              </a:rPr>
              <a:t>Content from the Alternative section is debunked twice as frequently as articles from the Reframe and Extent sections. </a:t>
            </a:r>
          </a:p>
        </p:txBody>
      </p:sp>
      <p:graphicFrame>
        <p:nvGraphicFramePr>
          <p:cNvPr id="8" name="Shape 544"/>
          <p:cNvGraphicFramePr/>
          <p:nvPr>
            <p:extLst>
              <p:ext uri="{D42A27DB-BD31-4B8C-83A1-F6EECF244321}">
                <p14:modId xmlns:p14="http://schemas.microsoft.com/office/powerpoint/2010/main" val="2485094531"/>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3"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4" action="ppaction://hlinksldjump"/>
                        </a:rPr>
                        <a:t>Discuss </a:t>
                      </a:r>
                      <a:r>
                        <a:rPr lang="en-US" sz="1200" u="none" strike="noStrike" cap="none" dirty="0">
                          <a:hlinkClick r:id="rId4" action="ppaction://hlinksldjump"/>
                        </a:rPr>
                        <a:t>– </a:t>
                      </a:r>
                      <a:r>
                        <a:rPr lang="en-US" sz="1200" dirty="0">
                          <a:hlinkClick r:id="rId4"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graphicFrame>
        <p:nvGraphicFramePr>
          <p:cNvPr id="9" name="Shape 545"/>
          <p:cNvGraphicFramePr/>
          <p:nvPr>
            <p:extLst>
              <p:ext uri="{D42A27DB-BD31-4B8C-83A1-F6EECF244321}">
                <p14:modId xmlns:p14="http://schemas.microsoft.com/office/powerpoint/2010/main" val="2276446255"/>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t>Summary of the </a:t>
                      </a:r>
                      <a:r>
                        <a:rPr lang="en-US" sz="1200" i="1" dirty="0" err="1"/>
                        <a:t>b</a:t>
                      </a:r>
                      <a:r>
                        <a:rPr lang="en-US" sz="1200" i="1" u="none" strike="noStrike" cap="none" dirty="0" err="1"/>
                        <a:t>ehaviour</a:t>
                      </a:r>
                      <a:endParaRPr lang="en-US" sz="1200" i="1" u="none" strike="noStrike" cap="none" dirty="0"/>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dirty="0">
                          <a:hlinkClick r:id="rId5"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6"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7"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38474" y="1800221"/>
            <a:ext cx="2878249" cy="2044729"/>
          </a:xfrm>
          <a:prstGeom prst="rect">
            <a:avLst/>
          </a:prstGeom>
        </p:spPr>
      </p:pic>
      <p:grpSp>
        <p:nvGrpSpPr>
          <p:cNvPr id="11" name="Group 10"/>
          <p:cNvGrpSpPr/>
          <p:nvPr/>
        </p:nvGrpSpPr>
        <p:grpSpPr>
          <a:xfrm>
            <a:off x="9610210" y="6138452"/>
            <a:ext cx="1554386" cy="471955"/>
            <a:chOff x="2568845" y="6314935"/>
            <a:chExt cx="2061238" cy="471955"/>
          </a:xfrm>
        </p:grpSpPr>
        <p:sp>
          <p:nvSpPr>
            <p:cNvPr id="12" name="Pentagon 11"/>
            <p:cNvSpPr/>
            <p:nvPr/>
          </p:nvSpPr>
          <p:spPr>
            <a:xfrm>
              <a:off x="2645763" y="6337077"/>
              <a:ext cx="1984320" cy="449813"/>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5" action="ppaction://hlinksldjump"/>
            </p:cNvPr>
            <p:cNvSpPr txBox="1"/>
            <p:nvPr/>
          </p:nvSpPr>
          <p:spPr>
            <a:xfrm>
              <a:off x="2568845" y="6314935"/>
              <a:ext cx="1988361" cy="461665"/>
            </a:xfrm>
            <a:prstGeom prst="rect">
              <a:avLst/>
            </a:prstGeom>
            <a:noFill/>
          </p:spPr>
          <p:txBody>
            <a:bodyPr wrap="square" rtlCol="0">
              <a:spAutoFit/>
            </a:bodyPr>
            <a:lstStyle/>
            <a:p>
              <a:pPr algn="ctr"/>
              <a:r>
                <a:rPr lang="en-US" sz="1200" dirty="0">
                  <a:solidFill>
                    <a:srgbClr val="FFFFFF"/>
                  </a:solidFill>
                  <a:latin typeface="Calibri" panose="020F0502020204030204" pitchFamily="34" charset="0"/>
                </a:rPr>
                <a:t>Click here to jump </a:t>
              </a:r>
            </a:p>
            <a:p>
              <a:pPr algn="ctr"/>
              <a:r>
                <a:rPr lang="en-US" sz="1200" dirty="0">
                  <a:solidFill>
                    <a:srgbClr val="FFFFFF"/>
                  </a:solidFill>
                  <a:latin typeface="Calibri" panose="020F0502020204030204" pitchFamily="34" charset="0"/>
                </a:rPr>
                <a:t>to the quotes</a:t>
              </a:r>
            </a:p>
          </p:txBody>
        </p:sp>
      </p:grpSp>
      <p:sp>
        <p:nvSpPr>
          <p:cNvPr id="15" name="Rectangle 14">
            <a:extLst>
              <a:ext uri="{FF2B5EF4-FFF2-40B4-BE49-F238E27FC236}">
                <a16:creationId xmlns:a16="http://schemas.microsoft.com/office/drawing/2014/main" xmlns="" id="{69119D93-4A01-4045-8CEA-49F0C36828D9}"/>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2" name="Rectangle 11"/>
          <p:cNvSpPr/>
          <p:nvPr/>
        </p:nvSpPr>
        <p:spPr>
          <a:xfrm>
            <a:off x="6776570" y="770648"/>
            <a:ext cx="3310405" cy="792000"/>
          </a:xfrm>
          <a:prstGeom prst="rect">
            <a:avLst/>
          </a:prstGeom>
          <a:solidFill>
            <a:srgbClr val="CFB4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 name="Rectangle 12"/>
          <p:cNvSpPr/>
          <p:nvPr/>
        </p:nvSpPr>
        <p:spPr>
          <a:xfrm>
            <a:off x="6775305" y="1608573"/>
            <a:ext cx="331167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4" name="Rectangle 13"/>
          <p:cNvSpPr/>
          <p:nvPr/>
        </p:nvSpPr>
        <p:spPr>
          <a:xfrm>
            <a:off x="6775305" y="3046141"/>
            <a:ext cx="331167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5" name="Rectangle 14"/>
          <p:cNvSpPr/>
          <p:nvPr/>
        </p:nvSpPr>
        <p:spPr>
          <a:xfrm>
            <a:off x="6775305" y="4141906"/>
            <a:ext cx="331167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6" name="Rectangle 15"/>
          <p:cNvSpPr/>
          <p:nvPr/>
        </p:nvSpPr>
        <p:spPr>
          <a:xfrm>
            <a:off x="6777075" y="5391782"/>
            <a:ext cx="3309900" cy="594000"/>
          </a:xfrm>
          <a:prstGeom prst="rect">
            <a:avLst/>
          </a:prstGeom>
          <a:solidFill>
            <a:srgbClr val="ED2E5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7" name="Rectangle 16"/>
          <p:cNvSpPr/>
          <p:nvPr/>
        </p:nvSpPr>
        <p:spPr>
          <a:xfrm>
            <a:off x="6774452" y="6026684"/>
            <a:ext cx="3312523" cy="594000"/>
          </a:xfrm>
          <a:prstGeom prst="rect">
            <a:avLst/>
          </a:prstGeom>
          <a:solidFill>
            <a:srgbClr val="ED2E5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1" name="Shape 101"/>
          <p:cNvSpPr txBox="1">
            <a:spLocks noGrp="1"/>
          </p:cNvSpPr>
          <p:nvPr>
            <p:ph type="title"/>
          </p:nvPr>
        </p:nvSpPr>
        <p:spPr>
          <a:xfrm>
            <a:off x="838200" y="365124"/>
            <a:ext cx="10515599" cy="97460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a:t>
            </a:r>
            <a:endParaRPr lang="en-US" sz="4400" i="0" u="none" strike="noStrike" cap="none" dirty="0">
              <a:solidFill>
                <a:srgbClr val="CFB475"/>
              </a:solidFill>
              <a:sym typeface="Calibri"/>
            </a:endParaRPr>
          </a:p>
        </p:txBody>
      </p:sp>
      <p:sp>
        <p:nvSpPr>
          <p:cNvPr id="102" name="Shape 102"/>
          <p:cNvSpPr txBox="1">
            <a:spLocks noGrp="1"/>
          </p:cNvSpPr>
          <p:nvPr>
            <p:ph type="body" idx="1"/>
          </p:nvPr>
        </p:nvSpPr>
        <p:spPr>
          <a:xfrm>
            <a:off x="6913446" y="804102"/>
            <a:ext cx="3910439" cy="5847054"/>
          </a:xfrm>
          <a:prstGeom prst="rect">
            <a:avLst/>
          </a:prstGeom>
          <a:noFill/>
          <a:ln>
            <a:noFill/>
          </a:ln>
        </p:spPr>
        <p:txBody>
          <a:bodyPr lIns="91425" tIns="45700" rIns="91425" bIns="45700" anchor="t" anchorCtr="0">
            <a:noAutofit/>
          </a:bodyPr>
          <a:lstStyle/>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3" action="ppaction://hlinksldjump"/>
              </a:rPr>
              <a:t>Key Insights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4" action="ppaction://hlinksldjump"/>
              </a:rPr>
              <a:t>Key Implications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5" action="ppaction://hlinksldjump"/>
              </a:rPr>
              <a:t>Recommendations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6" action="ppaction://hlinksldjump"/>
              </a:rPr>
              <a:t>The French Media Content Landscape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7" action="ppaction://hlinksldjump"/>
              </a:rPr>
              <a:t>Media Map Sections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8" action="ppaction://hlinksldjump"/>
              </a:rPr>
              <a:t>Media Map Clusters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9" action="ppaction://hlinksldjump"/>
              </a:rPr>
              <a:t>Candidate Support and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0" action="ppaction://hlinksldjump"/>
              </a:rPr>
              <a:t>Foreign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1" action="ppaction://hlinksldjump"/>
              </a:rPr>
              <a:t>Media Map Trends</a:t>
            </a:r>
            <a:endParaRPr lang="en-US" sz="1150" dirty="0">
              <a:solidFill>
                <a:schemeClr val="bg2"/>
              </a:solidFill>
              <a:latin typeface="+mj-lt"/>
            </a:endParaRPr>
          </a:p>
          <a:p>
            <a:pPr marL="0"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2" action="ppaction://hlinksldjump"/>
              </a:rPr>
              <a:t>Two-Step Model of Social Media Influence</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3" action="ppaction://hlinksldjump"/>
              </a:rPr>
              <a:t>Posting </a:t>
            </a:r>
            <a:r>
              <a:rPr lang="en-US" sz="1150" dirty="0" err="1">
                <a:solidFill>
                  <a:schemeClr val="bg2"/>
                </a:solidFill>
                <a:latin typeface="+mj-lt"/>
                <a:hlinkClick r:id="rId13"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4" action="ppaction://hlinksldjump"/>
              </a:rPr>
              <a:t>Discuss </a:t>
            </a:r>
            <a:r>
              <a:rPr lang="en-US" sz="1150" dirty="0" err="1">
                <a:solidFill>
                  <a:schemeClr val="bg2"/>
                </a:solidFill>
                <a:latin typeface="+mj-lt"/>
                <a:hlinkClick r:id="rId14"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5" action="ppaction://hlinksldjump"/>
              </a:rPr>
              <a:t>Quantitative Sharing </a:t>
            </a:r>
            <a:r>
              <a:rPr lang="en-US" sz="1150" dirty="0" err="1">
                <a:solidFill>
                  <a:schemeClr val="bg2"/>
                </a:solidFill>
                <a:latin typeface="+mj-lt"/>
                <a:hlinkClick r:id="rId15" action="ppaction://hlinksldjump"/>
              </a:rPr>
              <a:t>Behaviour</a:t>
            </a:r>
            <a:r>
              <a:rPr lang="en-US" sz="1150" dirty="0">
                <a:solidFill>
                  <a:schemeClr val="bg2"/>
                </a:solidFill>
                <a:latin typeface="+mj-lt"/>
                <a:hlinkClick r:id="rId15" action="ppaction://hlinksldjump"/>
              </a:rPr>
              <a:t> Analysis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6" action="ppaction://hlinksldjump"/>
              </a:rPr>
              <a:t>Credibility Cloak</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7" action="ppaction://hlinksldjump"/>
              </a:rPr>
              <a:t>Time Shifting</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8" action="ppaction://hlinksldjump"/>
              </a:rPr>
              <a:t>Fake Polls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9" action="ppaction://hlinksldjump"/>
              </a:rPr>
              <a:t>Hoax Sites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0" action="ppaction://hlinksldjump"/>
              </a:rPr>
              <a:t>Russian Influence</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1" action="ppaction://hlinksldjump"/>
              </a:rPr>
              <a:t>Cluster by Cluster Analysis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2" action="ppaction://hlinksldjump"/>
              </a:rPr>
              <a:t>Quotes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3" action="ppaction://hlinksldjump"/>
              </a:rPr>
              <a:t>5 Steps of the Media Map</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4" action="ppaction://hlinksldjump"/>
              </a:rPr>
              <a:t>Conversations</a:t>
            </a:r>
            <a:endParaRPr lang="en-US" sz="1150" dirty="0">
              <a:solidFill>
                <a:schemeClr val="bg2"/>
              </a:solidFill>
              <a:latin typeface="+mj-lt"/>
            </a:endParaRPr>
          </a:p>
        </p:txBody>
      </p:sp>
      <p:sp>
        <p:nvSpPr>
          <p:cNvPr id="5" name="Rectangle 4"/>
          <p:cNvSpPr/>
          <p:nvPr/>
        </p:nvSpPr>
        <p:spPr>
          <a:xfrm>
            <a:off x="4486275" y="770648"/>
            <a:ext cx="2251121"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Executive Summary </a:t>
            </a:r>
          </a:p>
        </p:txBody>
      </p:sp>
      <p:sp>
        <p:nvSpPr>
          <p:cNvPr id="7" name="Rectangle 6"/>
          <p:cNvSpPr/>
          <p:nvPr/>
        </p:nvSpPr>
        <p:spPr>
          <a:xfrm>
            <a:off x="4486275" y="1608574"/>
            <a:ext cx="2251121"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Non-Traditional Media Map Landscape</a:t>
            </a:r>
          </a:p>
        </p:txBody>
      </p:sp>
      <p:sp>
        <p:nvSpPr>
          <p:cNvPr id="8" name="Rectangle 7"/>
          <p:cNvSpPr/>
          <p:nvPr/>
        </p:nvSpPr>
        <p:spPr>
          <a:xfrm>
            <a:off x="4486275" y="3046141"/>
            <a:ext cx="2251121"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Social Media Sharing </a:t>
            </a:r>
            <a:r>
              <a:rPr lang="en-US" sz="1800" dirty="0" err="1"/>
              <a:t>Behaviour</a:t>
            </a:r>
            <a:r>
              <a:rPr lang="en-US" sz="1800" dirty="0"/>
              <a:t> </a:t>
            </a:r>
          </a:p>
        </p:txBody>
      </p:sp>
      <p:sp>
        <p:nvSpPr>
          <p:cNvPr id="9" name="Rectangle 8"/>
          <p:cNvSpPr/>
          <p:nvPr/>
        </p:nvSpPr>
        <p:spPr>
          <a:xfrm>
            <a:off x="4486275" y="4141906"/>
            <a:ext cx="2251121"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Patterns of Disinformation </a:t>
            </a:r>
          </a:p>
        </p:txBody>
      </p:sp>
      <p:sp>
        <p:nvSpPr>
          <p:cNvPr id="10" name="Rectangle 9"/>
          <p:cNvSpPr/>
          <p:nvPr/>
        </p:nvSpPr>
        <p:spPr>
          <a:xfrm>
            <a:off x="4486275" y="5387895"/>
            <a:ext cx="2251121"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Detailed Findings and Background Data</a:t>
            </a:r>
          </a:p>
        </p:txBody>
      </p:sp>
      <p:sp>
        <p:nvSpPr>
          <p:cNvPr id="11" name="Rectangle 10"/>
          <p:cNvSpPr/>
          <p:nvPr/>
        </p:nvSpPr>
        <p:spPr>
          <a:xfrm>
            <a:off x="4486275" y="6026684"/>
            <a:ext cx="2251121"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Methodology</a:t>
            </a:r>
          </a:p>
        </p:txBody>
      </p:sp>
      <p:sp>
        <p:nvSpPr>
          <p:cNvPr id="19" name="Rectangle 18">
            <a:extLst>
              <a:ext uri="{FF2B5EF4-FFF2-40B4-BE49-F238E27FC236}">
                <a16:creationId xmlns:a16="http://schemas.microsoft.com/office/drawing/2014/main" xmlns="" id="{1033C5B4-59BE-4DD2-A5BF-6722C511D0B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20" name="Shape 96"/>
          <p:cNvSpPr txBox="1">
            <a:spLocks/>
          </p:cNvSpPr>
          <p:nvPr/>
        </p:nvSpPr>
        <p:spPr>
          <a:xfrm>
            <a:off x="10172197" y="952499"/>
            <a:ext cx="1524191" cy="44145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600"/>
              </a:spcBef>
              <a:buNone/>
            </a:pPr>
            <a:r>
              <a:rPr lang="en-US" sz="1800" dirty="0" smtClean="0">
                <a:solidFill>
                  <a:srgbClr val="C19C3F"/>
                </a:solidFill>
              </a:rPr>
              <a:t>Overview </a:t>
            </a:r>
            <a:endParaRPr lang="en-US" sz="1800" dirty="0">
              <a:solidFill>
                <a:srgbClr val="C19C3F"/>
              </a:solidFill>
            </a:endParaRPr>
          </a:p>
        </p:txBody>
      </p:sp>
      <p:sp>
        <p:nvSpPr>
          <p:cNvPr id="21" name="Shape 96"/>
          <p:cNvSpPr txBox="1">
            <a:spLocks/>
          </p:cNvSpPr>
          <p:nvPr/>
        </p:nvSpPr>
        <p:spPr>
          <a:xfrm>
            <a:off x="10172197" y="2999726"/>
            <a:ext cx="1819942" cy="106807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600"/>
              </a:spcBef>
              <a:buNone/>
            </a:pPr>
            <a:r>
              <a:rPr lang="en-US" sz="1800" dirty="0">
                <a:solidFill>
                  <a:srgbClr val="7E7E7E"/>
                </a:solidFill>
              </a:rPr>
              <a:t>T</a:t>
            </a:r>
            <a:r>
              <a:rPr lang="en-US" sz="1800" dirty="0" smtClean="0">
                <a:solidFill>
                  <a:srgbClr val="7E7E7E"/>
                </a:solidFill>
              </a:rPr>
              <a:t>hree </a:t>
            </a:r>
            <a:r>
              <a:rPr lang="en-US" sz="1800" dirty="0">
                <a:solidFill>
                  <a:srgbClr val="7E7E7E"/>
                </a:solidFill>
              </a:rPr>
              <a:t>phases </a:t>
            </a:r>
            <a:r>
              <a:rPr lang="en-US" sz="1800" dirty="0" smtClean="0">
                <a:solidFill>
                  <a:srgbClr val="7E7E7E"/>
                </a:solidFill>
              </a:rPr>
              <a:t>of </a:t>
            </a:r>
            <a:r>
              <a:rPr lang="en-US" sz="1800" dirty="0">
                <a:solidFill>
                  <a:srgbClr val="7E7E7E"/>
                </a:solidFill>
              </a:rPr>
              <a:t>the research </a:t>
            </a:r>
            <a:r>
              <a:rPr lang="en-US" sz="1800" dirty="0" smtClean="0">
                <a:solidFill>
                  <a:srgbClr val="7E7E7E"/>
                </a:solidFill>
              </a:rPr>
              <a:t>study </a:t>
            </a:r>
            <a:endParaRPr lang="en-US" sz="1800" dirty="0">
              <a:solidFill>
                <a:srgbClr val="7E7E7E"/>
              </a:solidFill>
            </a:endParaRPr>
          </a:p>
          <a:p>
            <a:pPr marL="0" indent="0">
              <a:lnSpc>
                <a:spcPct val="100000"/>
              </a:lnSpc>
              <a:spcBef>
                <a:spcPts val="600"/>
              </a:spcBef>
              <a:buNone/>
            </a:pPr>
            <a:endParaRPr lang="en-US" sz="1800" dirty="0">
              <a:solidFill>
                <a:srgbClr val="7E7E7E"/>
              </a:solidFill>
            </a:endParaRPr>
          </a:p>
        </p:txBody>
      </p:sp>
      <p:sp>
        <p:nvSpPr>
          <p:cNvPr id="22" name="Shape 96"/>
          <p:cNvSpPr txBox="1">
            <a:spLocks/>
          </p:cNvSpPr>
          <p:nvPr/>
        </p:nvSpPr>
        <p:spPr>
          <a:xfrm>
            <a:off x="10134262" y="5572125"/>
            <a:ext cx="1895812" cy="107567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600"/>
              </a:spcBef>
              <a:buNone/>
            </a:pPr>
            <a:r>
              <a:rPr lang="en-US" sz="1800" dirty="0" smtClean="0">
                <a:solidFill>
                  <a:srgbClr val="C00000"/>
                </a:solidFill>
              </a:rPr>
              <a:t>Details about </a:t>
            </a:r>
            <a:r>
              <a:rPr lang="en-US" sz="1800" dirty="0">
                <a:solidFill>
                  <a:srgbClr val="C00000"/>
                </a:solidFill>
              </a:rPr>
              <a:t>the underlying </a:t>
            </a:r>
            <a:r>
              <a:rPr lang="en-US" sz="1800" dirty="0" smtClean="0">
                <a:solidFill>
                  <a:srgbClr val="C00000"/>
                </a:solidFill>
              </a:rPr>
              <a:t>data</a:t>
            </a:r>
            <a:endParaRPr lang="en-US" sz="1800" dirty="0">
              <a:solidFill>
                <a:srgbClr val="7E7E7E"/>
              </a:solidFill>
            </a:endParaRPr>
          </a:p>
        </p:txBody>
      </p:sp>
      <p:sp>
        <p:nvSpPr>
          <p:cNvPr id="2" name="TextBox 1"/>
          <p:cNvSpPr txBox="1"/>
          <p:nvPr/>
        </p:nvSpPr>
        <p:spPr>
          <a:xfrm>
            <a:off x="3461061" y="3089244"/>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23" name="TextBox 22"/>
          <p:cNvSpPr txBox="1"/>
          <p:nvPr/>
        </p:nvSpPr>
        <p:spPr>
          <a:xfrm>
            <a:off x="3461061" y="837980"/>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24" name="TextBox 23"/>
          <p:cNvSpPr txBox="1"/>
          <p:nvPr/>
        </p:nvSpPr>
        <p:spPr>
          <a:xfrm>
            <a:off x="3467100" y="5559278"/>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26334248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838200" y="402682"/>
            <a:ext cx="10515599" cy="1325562"/>
          </a:xfrm>
          <a:prstGeom prst="rect">
            <a:avLst/>
          </a:prstGeom>
          <a:noFill/>
          <a:ln>
            <a:noFill/>
          </a:ln>
        </p:spPr>
        <p:txBody>
          <a:bodyPr lIns="91425" tIns="45700" rIns="91425" bIns="45700" anchor="ctr" anchorCtr="0">
            <a:noAutofit/>
          </a:bodyPr>
          <a:lstStyle/>
          <a:p>
            <a:pPr lvl="0" rtl="0">
              <a:spcBef>
                <a:spcPts val="0"/>
              </a:spcBef>
              <a:buClr>
                <a:schemeClr val="dk1"/>
              </a:buClr>
              <a:buSzPct val="25000"/>
              <a:buFont typeface="Calibri"/>
              <a:buNone/>
            </a:pPr>
            <a:r>
              <a:rPr lang="en-US" b="1" dirty="0" smtClean="0">
                <a:solidFill>
                  <a:srgbClr val="243049"/>
                </a:solidFill>
              </a:rPr>
              <a:t>Drivers of Debunk posts</a:t>
            </a:r>
            <a:endParaRPr lang="en-US" b="1" dirty="0">
              <a:solidFill>
                <a:srgbClr val="243049"/>
              </a:solidFill>
            </a:endParaRPr>
          </a:p>
        </p:txBody>
      </p:sp>
      <p:sp>
        <p:nvSpPr>
          <p:cNvPr id="1017" name="Shape 1017"/>
          <p:cNvSpPr txBox="1">
            <a:spLocks noGrp="1"/>
          </p:cNvSpPr>
          <p:nvPr>
            <p:ph type="body" idx="1"/>
          </p:nvPr>
        </p:nvSpPr>
        <p:spPr>
          <a:xfrm>
            <a:off x="6105560" y="1993420"/>
            <a:ext cx="5795100" cy="4351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EMOTIONAL </a:t>
            </a:r>
          </a:p>
          <a:p>
            <a:pPr marL="165600" lvl="0" indent="-165600">
              <a:lnSpc>
                <a:spcPct val="100000"/>
              </a:lnSpc>
              <a:spcBef>
                <a:spcPts val="600"/>
              </a:spcBef>
            </a:pPr>
            <a:r>
              <a:rPr lang="en-US" sz="1400" dirty="0">
                <a:solidFill>
                  <a:srgbClr val="7E7E7E"/>
                </a:solidFill>
              </a:rPr>
              <a:t>Refusal and projection: </a:t>
            </a:r>
            <a:r>
              <a:rPr lang="en-US" sz="1400" dirty="0" smtClean="0">
                <a:solidFill>
                  <a:srgbClr val="7E7E7E"/>
                </a:solidFill>
              </a:rPr>
              <a:t>Debunkers </a:t>
            </a:r>
            <a:r>
              <a:rPr lang="en-US" sz="1400" dirty="0">
                <a:solidFill>
                  <a:srgbClr val="7E7E7E"/>
                </a:solidFill>
              </a:rPr>
              <a:t>often engage in invective and stigmatization or counter-stigmatization. This is the spirit of the fight for the right cause and against ideological enemies.</a:t>
            </a:r>
          </a:p>
          <a:p>
            <a:pPr marL="165600" lvl="0" indent="-165600">
              <a:lnSpc>
                <a:spcPct val="100000"/>
              </a:lnSpc>
              <a:spcBef>
                <a:spcPts val="600"/>
              </a:spcBef>
            </a:pPr>
            <a:r>
              <a:rPr lang="en-US" sz="1400" dirty="0">
                <a:solidFill>
                  <a:srgbClr val="7E7E7E"/>
                </a:solidFill>
              </a:rPr>
              <a:t>Promoting </a:t>
            </a:r>
            <a:r>
              <a:rPr lang="en-US" sz="1400" dirty="0" smtClean="0">
                <a:solidFill>
                  <a:srgbClr val="7E7E7E"/>
                </a:solidFill>
              </a:rPr>
              <a:t>Enlightenment: Users </a:t>
            </a:r>
            <a:r>
              <a:rPr lang="en-US" sz="1400" dirty="0">
                <a:solidFill>
                  <a:srgbClr val="7E7E7E"/>
                </a:solidFill>
              </a:rPr>
              <a:t>are often animated by the desire and even mission to inform and unveil perceived fake news or highly biased ideological material.</a:t>
            </a:r>
          </a:p>
          <a:p>
            <a:pPr marL="165600" lvl="0" indent="-165600">
              <a:lnSpc>
                <a:spcPct val="100000"/>
              </a:lnSpc>
              <a:spcBef>
                <a:spcPts val="600"/>
              </a:spcBef>
            </a:pPr>
            <a:r>
              <a:rPr lang="en-US" sz="1400" dirty="0">
                <a:solidFill>
                  <a:srgbClr val="7E7E7E"/>
                </a:solidFill>
              </a:rPr>
              <a:t>Belief in conspiracy theories as a motivation for </a:t>
            </a:r>
            <a:r>
              <a:rPr lang="en-US" sz="1400" dirty="0" smtClean="0">
                <a:solidFill>
                  <a:srgbClr val="7E7E7E"/>
                </a:solidFill>
              </a:rPr>
              <a:t>re-information </a:t>
            </a:r>
            <a:r>
              <a:rPr lang="en-US" sz="1400" dirty="0">
                <a:solidFill>
                  <a:srgbClr val="7E7E7E"/>
                </a:solidFill>
              </a:rPr>
              <a:t>thinking.</a:t>
            </a:r>
          </a:p>
          <a:p>
            <a:pPr marL="165600" lvl="0" indent="-165600">
              <a:lnSpc>
                <a:spcPct val="100000"/>
              </a:lnSpc>
              <a:spcBef>
                <a:spcPts val="600"/>
              </a:spcBef>
            </a:pPr>
            <a:r>
              <a:rPr lang="en-US" sz="1400" dirty="0">
                <a:solidFill>
                  <a:srgbClr val="7E7E7E"/>
                </a:solidFill>
              </a:rPr>
              <a:t>Attributing nefarious intentions, counter-attacking for fear of provocation.</a:t>
            </a:r>
          </a:p>
          <a:p>
            <a:pPr marL="165600" lvl="0" indent="-165600">
              <a:lnSpc>
                <a:spcPct val="100000"/>
              </a:lnSpc>
              <a:spcBef>
                <a:spcPts val="600"/>
              </a:spcBef>
            </a:pPr>
            <a:r>
              <a:rPr lang="en-US" sz="1400" dirty="0">
                <a:solidFill>
                  <a:srgbClr val="7E7E7E"/>
                </a:solidFill>
              </a:rPr>
              <a:t>Expressing disgust over the promotion of ideological perspectives and/or the </a:t>
            </a:r>
            <a:r>
              <a:rPr lang="en-US" sz="1400" dirty="0" smtClean="0">
                <a:solidFill>
                  <a:srgbClr val="7E7E7E"/>
                </a:solidFill>
              </a:rPr>
              <a:t>spreading </a:t>
            </a:r>
            <a:r>
              <a:rPr lang="en-US" sz="1400" dirty="0">
                <a:solidFill>
                  <a:srgbClr val="7E7E7E"/>
                </a:solidFill>
              </a:rPr>
              <a:t>of perceived false information.</a:t>
            </a:r>
          </a:p>
          <a:p>
            <a:pPr marL="165600" lvl="0" indent="-165600">
              <a:lnSpc>
                <a:spcPct val="100000"/>
              </a:lnSpc>
              <a:spcBef>
                <a:spcPts val="600"/>
              </a:spcBef>
            </a:pPr>
            <a:r>
              <a:rPr lang="en-US" sz="1400" dirty="0">
                <a:solidFill>
                  <a:srgbClr val="7E7E7E"/>
                </a:solidFill>
              </a:rPr>
              <a:t>Group thinking </a:t>
            </a:r>
            <a:r>
              <a:rPr lang="en-US" sz="1400" dirty="0" smtClean="0">
                <a:solidFill>
                  <a:srgbClr val="7E7E7E"/>
                </a:solidFill>
              </a:rPr>
              <a:t>or </a:t>
            </a:r>
            <a:r>
              <a:rPr lang="en-US" sz="1400" dirty="0">
                <a:solidFill>
                  <a:srgbClr val="7E7E7E"/>
                </a:solidFill>
              </a:rPr>
              <a:t>ideological </a:t>
            </a:r>
            <a:r>
              <a:rPr lang="en-US" sz="1400" dirty="0" smtClean="0">
                <a:solidFill>
                  <a:srgbClr val="7E7E7E"/>
                </a:solidFill>
              </a:rPr>
              <a:t>closure: The post may reflect the </a:t>
            </a:r>
            <a:r>
              <a:rPr lang="en-US" sz="1400" dirty="0">
                <a:solidFill>
                  <a:srgbClr val="7E7E7E"/>
                </a:solidFill>
              </a:rPr>
              <a:t>will to preserve ideological homogeneity and group identification. The “negative” critique of ideology approach (considering </a:t>
            </a:r>
            <a:r>
              <a:rPr lang="en-US" sz="1400" dirty="0" smtClean="0">
                <a:solidFill>
                  <a:srgbClr val="7E7E7E"/>
                </a:solidFill>
              </a:rPr>
              <a:t>always </a:t>
            </a:r>
            <a:r>
              <a:rPr lang="en-US" sz="1400" dirty="0">
                <a:solidFill>
                  <a:srgbClr val="7E7E7E"/>
                </a:solidFill>
              </a:rPr>
              <a:t>who is speaking and never what he has to say</a:t>
            </a:r>
            <a:r>
              <a:rPr lang="en-US" sz="1400" dirty="0" smtClean="0">
                <a:solidFill>
                  <a:srgbClr val="7E7E7E"/>
                </a:solidFill>
              </a:rPr>
              <a:t>) </a:t>
            </a:r>
            <a:r>
              <a:rPr lang="en-US" sz="1400" dirty="0">
                <a:solidFill>
                  <a:srgbClr val="7E7E7E"/>
                </a:solidFill>
              </a:rPr>
              <a:t>often prevents the rational scrutiny of arguments. </a:t>
            </a:r>
          </a:p>
          <a:p>
            <a:pPr marL="165600" lvl="0" indent="-165600">
              <a:lnSpc>
                <a:spcPct val="100000"/>
              </a:lnSpc>
              <a:spcBef>
                <a:spcPts val="600"/>
              </a:spcBef>
            </a:pPr>
            <a:r>
              <a:rPr lang="en-US" sz="1400" dirty="0">
                <a:solidFill>
                  <a:srgbClr val="7E7E7E"/>
                </a:solidFill>
              </a:rPr>
              <a:t>Rejection of an enemy that is conceived homogeneously: </a:t>
            </a:r>
            <a:r>
              <a:rPr lang="en-US" sz="1400" dirty="0" smtClean="0">
                <a:solidFill>
                  <a:srgbClr val="7E7E7E"/>
                </a:solidFill>
              </a:rPr>
              <a:t>No </a:t>
            </a:r>
            <a:r>
              <a:rPr lang="en-US" sz="1400" dirty="0">
                <a:solidFill>
                  <a:srgbClr val="7E7E7E"/>
                </a:solidFill>
              </a:rPr>
              <a:t>common ground is possible for debate, so no compromise is possible.</a:t>
            </a:r>
          </a:p>
          <a:p>
            <a:pPr marL="228600" marR="0" lvl="0" indent="-228600" algn="l" rtl="0">
              <a:lnSpc>
                <a:spcPct val="90000"/>
              </a:lnSpc>
              <a:spcBef>
                <a:spcPts val="1000"/>
              </a:spcBef>
              <a:buClr>
                <a:schemeClr val="dk1"/>
              </a:buClr>
              <a:buSzPct val="200000"/>
              <a:buFont typeface="Arial"/>
              <a:buNone/>
            </a:pPr>
            <a:endParaRPr sz="1400" b="0" i="0" u="none" strike="noStrike" cap="none" dirty="0">
              <a:solidFill>
                <a:srgbClr val="7E7E7E"/>
              </a:solidFill>
              <a:latin typeface="Calibri"/>
              <a:ea typeface="Calibri"/>
              <a:cs typeface="Calibri"/>
              <a:sym typeface="Calibri"/>
            </a:endParaRPr>
          </a:p>
        </p:txBody>
      </p:sp>
      <p:sp>
        <p:nvSpPr>
          <p:cNvPr id="1018" name="Shape 1018"/>
          <p:cNvSpPr txBox="1">
            <a:spLocks noGrp="1"/>
          </p:cNvSpPr>
          <p:nvPr>
            <p:ph type="body" idx="2"/>
          </p:nvPr>
        </p:nvSpPr>
        <p:spPr>
          <a:xfrm>
            <a:off x="838200" y="1993420"/>
            <a:ext cx="5181600" cy="4351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en-US" sz="1600" b="1" i="0" u="none" strike="noStrike" cap="none" dirty="0">
                <a:solidFill>
                  <a:srgbClr val="A22C44"/>
                </a:solidFill>
                <a:latin typeface="Calibri"/>
                <a:ea typeface="Calibri"/>
                <a:cs typeface="Calibri"/>
                <a:sym typeface="Calibri"/>
              </a:rPr>
              <a:t>RATIONAL </a:t>
            </a:r>
          </a:p>
          <a:p>
            <a:pPr marL="165600" indent="-165600">
              <a:lnSpc>
                <a:spcPct val="100000"/>
              </a:lnSpc>
              <a:spcBef>
                <a:spcPts val="600"/>
              </a:spcBef>
            </a:pPr>
            <a:r>
              <a:rPr lang="en-US" sz="1400" dirty="0" smtClean="0">
                <a:solidFill>
                  <a:srgbClr val="7E7E7E"/>
                </a:solidFill>
              </a:rPr>
              <a:t>The user refutes </a:t>
            </a:r>
            <a:r>
              <a:rPr lang="en-US" sz="1400" dirty="0">
                <a:solidFill>
                  <a:srgbClr val="7E7E7E"/>
                </a:solidFill>
              </a:rPr>
              <a:t>perceived fake news to preserve one’s community of its influence. </a:t>
            </a:r>
            <a:r>
              <a:rPr lang="en-US" sz="1400" dirty="0" smtClean="0">
                <a:solidFill>
                  <a:srgbClr val="7E7E7E"/>
                </a:solidFill>
              </a:rPr>
              <a:t>Re-information is a </a:t>
            </a:r>
            <a:r>
              <a:rPr lang="en-US" sz="1400" dirty="0">
                <a:solidFill>
                  <a:srgbClr val="7E7E7E"/>
                </a:solidFill>
              </a:rPr>
              <a:t>kind of debunking </a:t>
            </a:r>
            <a:r>
              <a:rPr lang="en-US" sz="1400" dirty="0" smtClean="0">
                <a:solidFill>
                  <a:srgbClr val="7E7E7E"/>
                </a:solidFill>
              </a:rPr>
              <a:t>that aims to create </a:t>
            </a:r>
            <a:r>
              <a:rPr lang="en-US" sz="1400" dirty="0">
                <a:solidFill>
                  <a:srgbClr val="7E7E7E"/>
                </a:solidFill>
              </a:rPr>
              <a:t>and </a:t>
            </a:r>
            <a:r>
              <a:rPr lang="en-US" sz="1400" dirty="0" smtClean="0">
                <a:solidFill>
                  <a:srgbClr val="7E7E7E"/>
                </a:solidFill>
              </a:rPr>
              <a:t>maintain </a:t>
            </a:r>
            <a:r>
              <a:rPr lang="en-US" sz="1400" dirty="0">
                <a:solidFill>
                  <a:srgbClr val="7E7E7E"/>
                </a:solidFill>
              </a:rPr>
              <a:t>specific ideological communities, unveiling the mainstream as fake. </a:t>
            </a:r>
          </a:p>
          <a:p>
            <a:pPr marL="165600" indent="-165600">
              <a:lnSpc>
                <a:spcPct val="100000"/>
              </a:lnSpc>
              <a:spcBef>
                <a:spcPts val="600"/>
              </a:spcBef>
            </a:pPr>
            <a:r>
              <a:rPr lang="en-US" sz="1400" dirty="0" smtClean="0">
                <a:solidFill>
                  <a:srgbClr val="7E7E7E"/>
                </a:solidFill>
              </a:rPr>
              <a:t>The aim of the post is to ruin </a:t>
            </a:r>
            <a:r>
              <a:rPr lang="en-US" sz="1400" dirty="0">
                <a:solidFill>
                  <a:srgbClr val="7E7E7E"/>
                </a:solidFill>
              </a:rPr>
              <a:t>the credibility of the adversary in order to limit its influence.</a:t>
            </a:r>
          </a:p>
          <a:p>
            <a:pPr marL="165600" indent="-165600">
              <a:lnSpc>
                <a:spcPct val="100000"/>
              </a:lnSpc>
              <a:spcBef>
                <a:spcPts val="600"/>
              </a:spcBef>
            </a:pPr>
            <a:r>
              <a:rPr lang="en-US" sz="1400" dirty="0" smtClean="0">
                <a:solidFill>
                  <a:srgbClr val="7E7E7E"/>
                </a:solidFill>
              </a:rPr>
              <a:t>Users want to recruit </a:t>
            </a:r>
            <a:r>
              <a:rPr lang="en-US" sz="1400" dirty="0">
                <a:solidFill>
                  <a:srgbClr val="7E7E7E"/>
                </a:solidFill>
              </a:rPr>
              <a:t>like-minded members </a:t>
            </a:r>
            <a:r>
              <a:rPr lang="en-US" sz="1400" dirty="0" smtClean="0">
                <a:solidFill>
                  <a:srgbClr val="7E7E7E"/>
                </a:solidFill>
              </a:rPr>
              <a:t>so the </a:t>
            </a:r>
            <a:r>
              <a:rPr lang="en-US" sz="1400" dirty="0">
                <a:solidFill>
                  <a:srgbClr val="7E7E7E"/>
                </a:solidFill>
              </a:rPr>
              <a:t>message to be transmitted can have a larger </a:t>
            </a:r>
            <a:r>
              <a:rPr lang="en-US" sz="1400" dirty="0" smtClean="0">
                <a:solidFill>
                  <a:srgbClr val="7E7E7E"/>
                </a:solidFill>
              </a:rPr>
              <a:t>diffusion.</a:t>
            </a:r>
            <a:endParaRPr lang="en-US" sz="1400" dirty="0">
              <a:solidFill>
                <a:srgbClr val="7E7E7E"/>
              </a:solidFill>
            </a:endParaRPr>
          </a:p>
          <a:p>
            <a:pPr marL="165600" indent="-165600">
              <a:lnSpc>
                <a:spcPct val="100000"/>
              </a:lnSpc>
              <a:spcBef>
                <a:spcPts val="600"/>
              </a:spcBef>
            </a:pPr>
            <a:r>
              <a:rPr lang="en-US" sz="1400" dirty="0" smtClean="0">
                <a:solidFill>
                  <a:srgbClr val="7E7E7E"/>
                </a:solidFill>
              </a:rPr>
              <a:t>The aim is to unveil </a:t>
            </a:r>
            <a:r>
              <a:rPr lang="en-US" sz="1400" dirty="0">
                <a:solidFill>
                  <a:srgbClr val="7E7E7E"/>
                </a:solidFill>
              </a:rPr>
              <a:t>the identity (as a source of ideological bias) of the poster in order to fight the perceived  harmful influence on the community. </a:t>
            </a:r>
          </a:p>
          <a:p>
            <a:pPr marL="165600" indent="-165600">
              <a:lnSpc>
                <a:spcPct val="100000"/>
              </a:lnSpc>
              <a:spcBef>
                <a:spcPts val="600"/>
              </a:spcBef>
            </a:pPr>
            <a:r>
              <a:rPr lang="en-US" sz="1400" dirty="0" smtClean="0">
                <a:solidFill>
                  <a:srgbClr val="7E7E7E"/>
                </a:solidFill>
              </a:rPr>
              <a:t>Users may want to </a:t>
            </a:r>
            <a:r>
              <a:rPr lang="en-US" sz="1400" dirty="0">
                <a:solidFill>
                  <a:srgbClr val="7E7E7E"/>
                </a:solidFill>
              </a:rPr>
              <a:t>create objective news media, without fake news or too much ideological bias; fighting mainstream media to gain access to supposedly secret or unsaid information.</a:t>
            </a:r>
          </a:p>
          <a:p>
            <a:pPr marL="165600" indent="-165600">
              <a:lnSpc>
                <a:spcPct val="100000"/>
              </a:lnSpc>
              <a:spcBef>
                <a:spcPts val="600"/>
              </a:spcBef>
            </a:pPr>
            <a:r>
              <a:rPr lang="en-US" sz="1400" dirty="0" smtClean="0">
                <a:solidFill>
                  <a:srgbClr val="7E7E7E"/>
                </a:solidFill>
              </a:rPr>
              <a:t>Posts fight </a:t>
            </a:r>
            <a:r>
              <a:rPr lang="en-US" sz="1400" dirty="0">
                <a:solidFill>
                  <a:srgbClr val="7E7E7E"/>
                </a:solidFill>
              </a:rPr>
              <a:t>against foreign, especially </a:t>
            </a:r>
            <a:r>
              <a:rPr lang="en-US" sz="1400" dirty="0" smtClean="0">
                <a:solidFill>
                  <a:srgbClr val="7E7E7E"/>
                </a:solidFill>
              </a:rPr>
              <a:t>Russian, </a:t>
            </a:r>
            <a:r>
              <a:rPr lang="en-US" sz="1400" dirty="0">
                <a:solidFill>
                  <a:srgbClr val="7E7E7E"/>
                </a:solidFill>
              </a:rPr>
              <a:t>influence or against the influence of global capital controlling mainstream </a:t>
            </a:r>
            <a:r>
              <a:rPr lang="en-US" sz="1400" dirty="0" smtClean="0">
                <a:solidFill>
                  <a:srgbClr val="7E7E7E"/>
                </a:solidFill>
              </a:rPr>
              <a:t>media.</a:t>
            </a:r>
            <a:endParaRPr lang="en-US" sz="1400" dirty="0">
              <a:solidFill>
                <a:srgbClr val="7E7E7E"/>
              </a:solidFill>
            </a:endParaRP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dirty="0">
              <a:solidFill>
                <a:srgbClr val="7E7E7E"/>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800" b="0" i="0" u="none" strike="noStrike" cap="none" dirty="0">
              <a:solidFill>
                <a:srgbClr val="7E7E7E"/>
              </a:solidFill>
              <a:latin typeface="Calibri"/>
              <a:ea typeface="Calibri"/>
              <a:cs typeface="Calibri"/>
              <a:sym typeface="Calibri"/>
            </a:endParaRPr>
          </a:p>
        </p:txBody>
      </p:sp>
      <p:graphicFrame>
        <p:nvGraphicFramePr>
          <p:cNvPr id="9" name="Shape 545"/>
          <p:cNvGraphicFramePr/>
          <p:nvPr>
            <p:extLst>
              <p:ext uri="{D42A27DB-BD31-4B8C-83A1-F6EECF244321}">
                <p14:modId xmlns:p14="http://schemas.microsoft.com/office/powerpoint/2010/main" val="3272403778"/>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Drivers</a:t>
                      </a:r>
                    </a:p>
                  </a:txBody>
                  <a:tcPr marL="91450" marR="91450" marT="45725" marB="45725" anchor="ctr">
                    <a:solidFill>
                      <a:srgbClr val="ED2E52"/>
                    </a:solidFill>
                  </a:tcPr>
                </a:tc>
                <a:tc>
                  <a:txBody>
                    <a:bodyPr/>
                    <a:lstStyle/>
                    <a:p>
                      <a:pPr marL="0" marR="0" lvl="0" indent="0" algn="ctr" rtl="0">
                        <a:spcBef>
                          <a:spcPts val="0"/>
                        </a:spcBef>
                        <a:buSzPct val="25000"/>
                        <a:buNone/>
                      </a:pPr>
                      <a:r>
                        <a:rPr lang="en-US" sz="1200" i="1" u="none" strike="noStrike" cap="none" dirty="0">
                          <a:hlinkClick r:id="rId5" action="ppaction://hlinksldjump"/>
                        </a:rPr>
                        <a:t>Presence on the Media Map</a:t>
                      </a:r>
                      <a:endParaRPr lang="en-US" sz="1200" i="1" u="none" strike="noStrike" cap="none" dirty="0"/>
                    </a:p>
                  </a:txBody>
                  <a:tcPr marL="91450" marR="91450" marT="45725" marB="45725" anchor="ctr">
                    <a:solidFill>
                      <a:srgbClr val="7F7F7F">
                        <a:alpha val="50000"/>
                      </a:srgbClr>
                    </a:solidFill>
                  </a:tcPr>
                </a:tc>
                <a:extLst>
                  <a:ext uri="{0D108BD9-81ED-4DB2-BD59-A6C34878D82A}">
                    <a16:rowId xmlns:a16="http://schemas.microsoft.com/office/drawing/2014/main" xmlns="" val="10000"/>
                  </a:ext>
                </a:extLst>
              </a:tr>
            </a:tbl>
          </a:graphicData>
        </a:graphic>
      </p:graphicFrame>
      <p:graphicFrame>
        <p:nvGraphicFramePr>
          <p:cNvPr id="8" name="Shape 544">
            <a:extLst>
              <a:ext uri="{FF2B5EF4-FFF2-40B4-BE49-F238E27FC236}">
                <a16:creationId xmlns:a16="http://schemas.microsoft.com/office/drawing/2014/main" xmlns="" id="{3B5E2B4A-0EA5-4624-A586-0AD91C7E4EBF}"/>
              </a:ext>
            </a:extLst>
          </p:cNvPr>
          <p:cNvGraphicFramePr/>
          <p:nvPr>
            <p:extLst>
              <p:ext uri="{D42A27DB-BD31-4B8C-83A1-F6EECF244321}">
                <p14:modId xmlns:p14="http://schemas.microsoft.com/office/powerpoint/2010/main" val="68402620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0F2ED6CB-DA7C-47AF-93DB-E3B0B6F8B3C6}"/>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Shape 1026"/>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r>
              <a:rPr lang="en-US" b="1" dirty="0">
                <a:solidFill>
                  <a:srgbClr val="243049"/>
                </a:solidFill>
              </a:rPr>
              <a:t/>
            </a:r>
            <a:br>
              <a:rPr lang="en-US" b="1" dirty="0">
                <a:solidFill>
                  <a:srgbClr val="243049"/>
                </a:solidFill>
              </a:rPr>
            </a:br>
            <a:r>
              <a:rPr lang="en-US" b="1" dirty="0" smtClean="0">
                <a:solidFill>
                  <a:srgbClr val="243049"/>
                </a:solidFill>
              </a:rPr>
              <a:t>Where Debunk posts</a:t>
            </a:r>
            <a:br>
              <a:rPr lang="en-US" b="1" dirty="0" smtClean="0">
                <a:solidFill>
                  <a:srgbClr val="243049"/>
                </a:solidFill>
              </a:rPr>
            </a:br>
            <a:r>
              <a:rPr lang="en-US" b="1" dirty="0" smtClean="0">
                <a:solidFill>
                  <a:srgbClr val="243049"/>
                </a:solidFill>
              </a:rPr>
              <a:t>appear on Media Map</a:t>
            </a:r>
            <a:endParaRPr lang="en-US" b="1" dirty="0">
              <a:solidFill>
                <a:srgbClr val="243049"/>
              </a:solidFill>
            </a:endParaRPr>
          </a:p>
        </p:txBody>
      </p:sp>
      <p:sp>
        <p:nvSpPr>
          <p:cNvPr id="1027" name="Shape 1027"/>
          <p:cNvSpPr txBox="1">
            <a:spLocks noGrp="1"/>
          </p:cNvSpPr>
          <p:nvPr>
            <p:ph type="body" idx="1"/>
          </p:nvPr>
        </p:nvSpPr>
        <p:spPr>
          <a:xfrm>
            <a:off x="475488" y="2313844"/>
            <a:ext cx="6606630" cy="2895386"/>
          </a:xfrm>
          <a:prstGeom prst="rect">
            <a:avLst/>
          </a:prstGeom>
        </p:spPr>
        <p:txBody>
          <a:bodyPr lIns="91425" tIns="91425" rIns="91425" bIns="91425" anchor="t" anchorCtr="0">
            <a:noAutofit/>
          </a:bodyPr>
          <a:lstStyle/>
          <a:p>
            <a:pPr marL="457200" lvl="0" indent="-317500" rtl="0">
              <a:lnSpc>
                <a:spcPct val="114000"/>
              </a:lnSpc>
              <a:spcBef>
                <a:spcPts val="600"/>
              </a:spcBef>
              <a:buSzPct val="100000"/>
            </a:pPr>
            <a:r>
              <a:rPr lang="en-US" sz="1600" dirty="0">
                <a:solidFill>
                  <a:srgbClr val="7E7E7E"/>
                </a:solidFill>
              </a:rPr>
              <a:t>The </a:t>
            </a:r>
            <a:r>
              <a:rPr lang="en-US" sz="1600" dirty="0" smtClean="0">
                <a:solidFill>
                  <a:srgbClr val="7E7E7E"/>
                </a:solidFill>
              </a:rPr>
              <a:t>Debunk behaviour </a:t>
            </a:r>
            <a:r>
              <a:rPr lang="en-US" sz="1600" dirty="0">
                <a:solidFill>
                  <a:srgbClr val="7E7E7E"/>
                </a:solidFill>
              </a:rPr>
              <a:t>is indicative of the ideological flashpoints </a:t>
            </a:r>
            <a:r>
              <a:rPr lang="en-US" sz="1600" dirty="0" smtClean="0">
                <a:solidFill>
                  <a:srgbClr val="7E7E7E"/>
                </a:solidFill>
              </a:rPr>
              <a:t>– </a:t>
            </a:r>
            <a:r>
              <a:rPr lang="en-US" sz="1600" dirty="0">
                <a:solidFill>
                  <a:srgbClr val="7E7E7E"/>
                </a:solidFill>
              </a:rPr>
              <a:t>the war zones of the public discourse. This rejecting </a:t>
            </a:r>
            <a:r>
              <a:rPr lang="en-US" sz="1600" dirty="0" smtClean="0">
                <a:solidFill>
                  <a:srgbClr val="7E7E7E"/>
                </a:solidFill>
              </a:rPr>
              <a:t>behaviour </a:t>
            </a:r>
            <a:r>
              <a:rPr lang="en-US" sz="1600" dirty="0">
                <a:solidFill>
                  <a:srgbClr val="7E7E7E"/>
                </a:solidFill>
              </a:rPr>
              <a:t>is triggered by the encounter of a shared </a:t>
            </a:r>
            <a:r>
              <a:rPr lang="en-US" sz="1600" dirty="0" smtClean="0">
                <a:solidFill>
                  <a:srgbClr val="7E7E7E"/>
                </a:solidFill>
              </a:rPr>
              <a:t>article </a:t>
            </a:r>
            <a:r>
              <a:rPr lang="en-US" sz="1600" dirty="0">
                <a:solidFill>
                  <a:srgbClr val="7E7E7E"/>
                </a:solidFill>
              </a:rPr>
              <a:t>containing adversarial opinions. </a:t>
            </a:r>
          </a:p>
          <a:p>
            <a:pPr marL="457200" lvl="0" indent="-317500" rtl="0">
              <a:lnSpc>
                <a:spcPct val="114000"/>
              </a:lnSpc>
              <a:spcBef>
                <a:spcPts val="600"/>
              </a:spcBef>
              <a:buSzPct val="100000"/>
            </a:pPr>
            <a:r>
              <a:rPr lang="en-US" sz="1600" dirty="0">
                <a:solidFill>
                  <a:srgbClr val="7E7E7E"/>
                </a:solidFill>
              </a:rPr>
              <a:t>The </a:t>
            </a:r>
            <a:r>
              <a:rPr lang="en-US" sz="1600" dirty="0" smtClean="0">
                <a:solidFill>
                  <a:srgbClr val="7E7E7E"/>
                </a:solidFill>
              </a:rPr>
              <a:t>behaviour </a:t>
            </a:r>
            <a:r>
              <a:rPr lang="en-US" sz="1600" dirty="0">
                <a:solidFill>
                  <a:srgbClr val="7E7E7E"/>
                </a:solidFill>
              </a:rPr>
              <a:t>is most prevalent around articles from the Anti-Islam, Confusion/Beyond Information and the Investigative Journalism clusters. Content from these media source clusters appear to provoke users most.</a:t>
            </a:r>
          </a:p>
          <a:p>
            <a:pPr marL="457200" lvl="0" indent="-317500" rtl="0">
              <a:lnSpc>
                <a:spcPct val="114000"/>
              </a:lnSpc>
              <a:spcBef>
                <a:spcPts val="600"/>
              </a:spcBef>
              <a:buSzPct val="100000"/>
            </a:pPr>
            <a:r>
              <a:rPr lang="en-US" sz="1600" dirty="0">
                <a:solidFill>
                  <a:srgbClr val="7E7E7E"/>
                </a:solidFill>
              </a:rPr>
              <a:t>With a few exceptions, the </a:t>
            </a:r>
            <a:r>
              <a:rPr lang="en-US" sz="1600" dirty="0" smtClean="0">
                <a:solidFill>
                  <a:srgbClr val="7E7E7E"/>
                </a:solidFill>
              </a:rPr>
              <a:t>behaviour </a:t>
            </a:r>
            <a:r>
              <a:rPr lang="en-US" sz="1600" dirty="0">
                <a:solidFill>
                  <a:srgbClr val="7E7E7E"/>
                </a:solidFill>
              </a:rPr>
              <a:t>is present </a:t>
            </a:r>
            <a:r>
              <a:rPr lang="en-US" sz="1600" dirty="0" smtClean="0">
                <a:solidFill>
                  <a:srgbClr val="7E7E7E"/>
                </a:solidFill>
              </a:rPr>
              <a:t>(albeit </a:t>
            </a:r>
            <a:r>
              <a:rPr lang="en-US" sz="1600" dirty="0">
                <a:solidFill>
                  <a:srgbClr val="7E7E7E"/>
                </a:solidFill>
              </a:rPr>
              <a:t>to a lesser </a:t>
            </a:r>
            <a:r>
              <a:rPr lang="en-US" sz="1600" dirty="0" smtClean="0">
                <a:solidFill>
                  <a:srgbClr val="7E7E7E"/>
                </a:solidFill>
              </a:rPr>
              <a:t>degree) across </a:t>
            </a:r>
            <a:r>
              <a:rPr lang="en-US" sz="1600" dirty="0">
                <a:solidFill>
                  <a:srgbClr val="7E7E7E"/>
                </a:solidFill>
              </a:rPr>
              <a:t>all three sections of the </a:t>
            </a:r>
            <a:r>
              <a:rPr lang="en-US" sz="1600" dirty="0" smtClean="0">
                <a:solidFill>
                  <a:srgbClr val="7E7E7E"/>
                </a:solidFill>
              </a:rPr>
              <a:t>Media </a:t>
            </a:r>
            <a:r>
              <a:rPr lang="en-US" sz="1600" dirty="0">
                <a:solidFill>
                  <a:srgbClr val="7E7E7E"/>
                </a:solidFill>
              </a:rPr>
              <a:t>M</a:t>
            </a:r>
            <a:r>
              <a:rPr lang="en-US" sz="1600" dirty="0" smtClean="0">
                <a:solidFill>
                  <a:srgbClr val="7E7E7E"/>
                </a:solidFill>
              </a:rPr>
              <a:t>ap</a:t>
            </a:r>
            <a:r>
              <a:rPr lang="en-US" sz="1600" dirty="0">
                <a:solidFill>
                  <a:srgbClr val="7E7E7E"/>
                </a:solidFill>
              </a:rPr>
              <a:t>.  This indicates that depending on the user’s ideological outlook, any sources can be debunked as a false or misleading information. </a:t>
            </a:r>
            <a:r>
              <a:rPr lang="en-US" sz="1600" dirty="0" smtClean="0">
                <a:solidFill>
                  <a:srgbClr val="7E7E7E"/>
                </a:solidFill>
              </a:rPr>
              <a:t>Debunking </a:t>
            </a:r>
            <a:r>
              <a:rPr lang="en-US" sz="1600" dirty="0">
                <a:solidFill>
                  <a:srgbClr val="7E7E7E"/>
                </a:solidFill>
              </a:rPr>
              <a:t>is the agitated rejection and defense against opposed political ideas used by all in the discourse.   </a:t>
            </a:r>
          </a:p>
        </p:txBody>
      </p:sp>
      <p:graphicFrame>
        <p:nvGraphicFramePr>
          <p:cNvPr id="8" name="Shape 545"/>
          <p:cNvGraphicFramePr/>
          <p:nvPr>
            <p:extLst>
              <p:ext uri="{D42A27DB-BD31-4B8C-83A1-F6EECF244321}">
                <p14:modId xmlns:p14="http://schemas.microsoft.com/office/powerpoint/2010/main" val="218836828"/>
              </p:ext>
            </p:extLst>
          </p:nvPr>
        </p:nvGraphicFramePr>
        <p:xfrm>
          <a:off x="7082118" y="1170535"/>
          <a:ext cx="4743164" cy="503350"/>
        </p:xfrm>
        <a:graphic>
          <a:graphicData uri="http://schemas.openxmlformats.org/drawingml/2006/table">
            <a:tbl>
              <a:tblPr firstRow="1" bandRow="1">
                <a:noFill/>
                <a:tableStyleId>{0E9D2F07-6007-4582-9E0A-71CD49077109}</a:tableStyleId>
              </a:tblPr>
              <a:tblGrid>
                <a:gridCol w="1185791">
                  <a:extLst>
                    <a:ext uri="{9D8B030D-6E8A-4147-A177-3AD203B41FA5}">
                      <a16:colId xmlns:a16="http://schemas.microsoft.com/office/drawing/2014/main" xmlns="" val="20000"/>
                    </a:ext>
                  </a:extLst>
                </a:gridCol>
                <a:gridCol w="1185791">
                  <a:extLst>
                    <a:ext uri="{9D8B030D-6E8A-4147-A177-3AD203B41FA5}">
                      <a16:colId xmlns:a16="http://schemas.microsoft.com/office/drawing/2014/main" xmlns="" val="20001"/>
                    </a:ext>
                  </a:extLst>
                </a:gridCol>
                <a:gridCol w="1185791">
                  <a:extLst>
                    <a:ext uri="{9D8B030D-6E8A-4147-A177-3AD203B41FA5}">
                      <a16:colId xmlns:a16="http://schemas.microsoft.com/office/drawing/2014/main" xmlns="" val="20002"/>
                    </a:ext>
                  </a:extLst>
                </a:gridCol>
                <a:gridCol w="1185791">
                  <a:extLst>
                    <a:ext uri="{9D8B030D-6E8A-4147-A177-3AD203B41FA5}">
                      <a16:colId xmlns:a16="http://schemas.microsoft.com/office/drawing/2014/main" xmlns="" val="20003"/>
                    </a:ext>
                  </a:extLst>
                </a:gridCol>
              </a:tblGrid>
              <a:tr h="503350">
                <a:tc>
                  <a:txBody>
                    <a:bodyPr/>
                    <a:lstStyle/>
                    <a:p>
                      <a:pPr marL="0" marR="0" lvl="0" indent="0" algn="ctr" rtl="0">
                        <a:spcBef>
                          <a:spcPts val="0"/>
                        </a:spcBef>
                        <a:buSzPct val="25000"/>
                        <a:buNone/>
                      </a:pPr>
                      <a:r>
                        <a:rPr lang="en-US" sz="1200" i="1" dirty="0">
                          <a:hlinkClick r:id="rId3" action="ppaction://hlinksldjump"/>
                        </a:rPr>
                        <a:t>Summary of the </a:t>
                      </a:r>
                      <a:r>
                        <a:rPr lang="en-US" sz="1200" i="1" dirty="0" err="1">
                          <a:hlinkClick r:id="rId3" action="ppaction://hlinksldjump"/>
                        </a:rPr>
                        <a:t>b</a:t>
                      </a:r>
                      <a:r>
                        <a:rPr lang="en-US" sz="1200" i="1" u="none" strike="noStrike" cap="none" dirty="0" err="1">
                          <a:hlinkClick r:id="rId3" action="ppaction://hlinksldjump"/>
                        </a:rPr>
                        <a:t>ehaviour</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dirty="0">
                          <a:hlinkClick r:id="rId4" action="ppaction://hlinksldjump"/>
                        </a:rPr>
                        <a:t>Quotes and examples</a:t>
                      </a:r>
                      <a:endParaRPr lang="en-US" sz="1200" i="1"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hlinkClick r:id="rId4" action="ppaction://hlinksldjump"/>
                        </a:rPr>
                        <a:t>Drivers</a:t>
                      </a:r>
                      <a:endParaRPr lang="en-US" sz="1200" i="1" u="none" strike="noStrike" cap="none"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i="1" u="none" strike="noStrike" cap="none" dirty="0"/>
                        <a:t>Presence on the Media Map</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9427" y="1857286"/>
            <a:ext cx="5538828" cy="4575324"/>
          </a:xfrm>
          <a:prstGeom prst="rect">
            <a:avLst/>
          </a:prstGeom>
        </p:spPr>
      </p:pic>
      <p:graphicFrame>
        <p:nvGraphicFramePr>
          <p:cNvPr id="9" name="Shape 544">
            <a:extLst>
              <a:ext uri="{FF2B5EF4-FFF2-40B4-BE49-F238E27FC236}">
                <a16:creationId xmlns:a16="http://schemas.microsoft.com/office/drawing/2014/main" xmlns="" id="{F901A42E-011F-4FEA-9682-DE623D96402C}"/>
              </a:ext>
            </a:extLst>
          </p:cNvPr>
          <p:cNvGraphicFramePr/>
          <p:nvPr>
            <p:extLst>
              <p:ext uri="{D42A27DB-BD31-4B8C-83A1-F6EECF244321}">
                <p14:modId xmlns:p14="http://schemas.microsoft.com/office/powerpoint/2010/main" val="684026208"/>
              </p:ext>
            </p:extLst>
          </p:nvPr>
        </p:nvGraphicFramePr>
        <p:xfrm>
          <a:off x="7082118" y="723226"/>
          <a:ext cx="4743228" cy="447325"/>
        </p:xfrm>
        <a:graphic>
          <a:graphicData uri="http://schemas.openxmlformats.org/drawingml/2006/table">
            <a:tbl>
              <a:tblPr firstRow="1" bandRow="1">
                <a:noFill/>
                <a:tableStyleId>{0E9D2F07-6007-4582-9E0A-71CD49077109}</a:tableStyleId>
              </a:tblPr>
              <a:tblGrid>
                <a:gridCol w="1581076">
                  <a:extLst>
                    <a:ext uri="{9D8B030D-6E8A-4147-A177-3AD203B41FA5}">
                      <a16:colId xmlns:a16="http://schemas.microsoft.com/office/drawing/2014/main" xmlns="" val="20000"/>
                    </a:ext>
                  </a:extLst>
                </a:gridCol>
                <a:gridCol w="1581076">
                  <a:extLst>
                    <a:ext uri="{9D8B030D-6E8A-4147-A177-3AD203B41FA5}">
                      <a16:colId xmlns:a16="http://schemas.microsoft.com/office/drawing/2014/main" xmlns="" val="20001"/>
                    </a:ext>
                  </a:extLst>
                </a:gridCol>
                <a:gridCol w="1581076">
                  <a:extLst>
                    <a:ext uri="{9D8B030D-6E8A-4147-A177-3AD203B41FA5}">
                      <a16:colId xmlns:a16="http://schemas.microsoft.com/office/drawing/2014/main" xmlns="" val="20002"/>
                    </a:ext>
                  </a:extLst>
                </a:gridCol>
              </a:tblGrid>
              <a:tr h="447325">
                <a:tc>
                  <a:txBody>
                    <a:bodyPr/>
                    <a:lstStyle/>
                    <a:p>
                      <a:pPr marL="0" marR="0" lvl="0" indent="0" algn="ctr" rtl="0">
                        <a:spcBef>
                          <a:spcPts val="0"/>
                        </a:spcBef>
                        <a:buSzPct val="25000"/>
                        <a:buNone/>
                      </a:pPr>
                      <a:r>
                        <a:rPr lang="en-US" sz="1200" dirty="0">
                          <a:hlinkClick r:id="rId6" action="ppaction://hlinksldjump"/>
                        </a:rPr>
                        <a:t>Discuss – Agree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hlinkClick r:id="rId7" action="ppaction://hlinksldjump"/>
                        </a:rPr>
                        <a:t>Discuss </a:t>
                      </a:r>
                      <a:r>
                        <a:rPr lang="en-US" sz="1200" u="none" strike="noStrike" cap="none" dirty="0">
                          <a:hlinkClick r:id="rId7" action="ppaction://hlinksldjump"/>
                        </a:rPr>
                        <a:t>– </a:t>
                      </a:r>
                      <a:r>
                        <a:rPr lang="en-US" sz="1200" dirty="0">
                          <a:hlinkClick r:id="rId7" action="ppaction://hlinksldjump"/>
                        </a:rPr>
                        <a:t>Debate</a:t>
                      </a:r>
                      <a:endParaRPr lang="en-US" sz="1200" dirty="0"/>
                    </a:p>
                  </a:txBody>
                  <a:tcPr marL="91450" marR="91450" marT="45725" marB="45725" anchor="ctr">
                    <a:solidFill>
                      <a:srgbClr val="7F7F7F">
                        <a:alpha val="50000"/>
                      </a:srgbClr>
                    </a:solidFill>
                  </a:tcPr>
                </a:tc>
                <a:tc>
                  <a:txBody>
                    <a:bodyPr/>
                    <a:lstStyle/>
                    <a:p>
                      <a:pPr marL="0" marR="0" lvl="0" indent="0" algn="ctr" rtl="0">
                        <a:spcBef>
                          <a:spcPts val="0"/>
                        </a:spcBef>
                        <a:buSzPct val="25000"/>
                        <a:buNone/>
                      </a:pPr>
                      <a:r>
                        <a:rPr lang="en-US" sz="1200" dirty="0"/>
                        <a:t>Discuss </a:t>
                      </a:r>
                      <a:r>
                        <a:rPr lang="en-US" sz="1200" u="none" strike="noStrike" cap="none" dirty="0"/>
                        <a:t>– </a:t>
                      </a:r>
                      <a:r>
                        <a:rPr lang="en-US" sz="1200" dirty="0"/>
                        <a:t>Debunk</a:t>
                      </a:r>
                    </a:p>
                  </a:txBody>
                  <a:tcPr marL="91450" marR="91450" marT="45725" marB="45725" anchor="ctr">
                    <a:solidFill>
                      <a:srgbClr val="ED2E52"/>
                    </a:solidFill>
                  </a:tcPr>
                </a:tc>
                <a:extLst>
                  <a:ext uri="{0D108BD9-81ED-4DB2-BD59-A6C34878D82A}">
                    <a16:rowId xmlns:a16="http://schemas.microsoft.com/office/drawing/2014/main" xmlns="" val="10000"/>
                  </a:ext>
                </a:extLst>
              </a:tr>
            </a:tbl>
          </a:graphicData>
        </a:graphic>
      </p:graphicFrame>
      <p:sp>
        <p:nvSpPr>
          <p:cNvPr id="10" name="Rectangle 9">
            <a:extLst>
              <a:ext uri="{FF2B5EF4-FFF2-40B4-BE49-F238E27FC236}">
                <a16:creationId xmlns:a16="http://schemas.microsoft.com/office/drawing/2014/main" xmlns="" id="{81455485-18C8-4941-A5BF-F7D045EC6EC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Shape 1036"/>
          <p:cNvSpPr txBox="1">
            <a:spLocks noGrp="1"/>
          </p:cNvSpPr>
          <p:nvPr>
            <p:ph type="title"/>
          </p:nvPr>
        </p:nvSpPr>
        <p:spPr>
          <a:xfrm>
            <a:off x="950384" y="310906"/>
            <a:ext cx="10515600" cy="1325700"/>
          </a:xfrm>
          <a:prstGeom prst="rect">
            <a:avLst/>
          </a:prstGeom>
        </p:spPr>
        <p:txBody>
          <a:bodyPr lIns="91425" tIns="91425" rIns="91425" bIns="91425" anchor="ctr" anchorCtr="0">
            <a:noAutofit/>
          </a:bodyPr>
          <a:lstStyle/>
          <a:p>
            <a:pPr lvl="0">
              <a:spcBef>
                <a:spcPts val="0"/>
              </a:spcBef>
              <a:buNone/>
            </a:pPr>
            <a:r>
              <a:rPr lang="en-US" b="1" dirty="0" smtClean="0">
                <a:solidFill>
                  <a:srgbClr val="243049"/>
                </a:solidFill>
              </a:rPr>
              <a:t/>
            </a:r>
            <a:br>
              <a:rPr lang="en-US" b="1" dirty="0" smtClean="0">
                <a:solidFill>
                  <a:srgbClr val="243049"/>
                </a:solidFill>
              </a:rPr>
            </a:br>
            <a:r>
              <a:rPr lang="en-US" b="1" dirty="0" smtClean="0">
                <a:solidFill>
                  <a:srgbClr val="243049"/>
                </a:solidFill>
              </a:rPr>
              <a:t>Conclusions on sharing </a:t>
            </a:r>
            <a:r>
              <a:rPr lang="en-US" b="1" dirty="0" err="1" smtClean="0">
                <a:solidFill>
                  <a:srgbClr val="243049"/>
                </a:solidFill>
              </a:rPr>
              <a:t>behaviours</a:t>
            </a:r>
            <a:r>
              <a:rPr lang="en-US" b="1" dirty="0" smtClean="0">
                <a:solidFill>
                  <a:srgbClr val="243049"/>
                </a:solidFill>
              </a:rPr>
              <a:t> </a:t>
            </a:r>
            <a:br>
              <a:rPr lang="en-US" b="1" dirty="0" smtClean="0">
                <a:solidFill>
                  <a:srgbClr val="243049"/>
                </a:solidFill>
              </a:rPr>
            </a:br>
            <a:r>
              <a:rPr lang="en-US" sz="1800" b="1" dirty="0" smtClean="0">
                <a:solidFill>
                  <a:srgbClr val="243049"/>
                </a:solidFill>
              </a:rPr>
              <a:t>Post: Repeat, Mission, Provoke</a:t>
            </a:r>
            <a:br>
              <a:rPr lang="en-US" sz="1800" b="1" dirty="0" smtClean="0">
                <a:solidFill>
                  <a:srgbClr val="243049"/>
                </a:solidFill>
              </a:rPr>
            </a:br>
            <a:r>
              <a:rPr lang="en-US" sz="1800" b="1" dirty="0" smtClean="0">
                <a:solidFill>
                  <a:srgbClr val="243049"/>
                </a:solidFill>
              </a:rPr>
              <a:t>Discuss: Agree, Debate, Debunk</a:t>
            </a:r>
            <a:endParaRPr lang="en-US" sz="1800" b="1" dirty="0">
              <a:solidFill>
                <a:srgbClr val="243049"/>
              </a:solidFill>
            </a:endParaRPr>
          </a:p>
        </p:txBody>
      </p:sp>
      <p:sp>
        <p:nvSpPr>
          <p:cNvPr id="1037" name="Shape 1037"/>
          <p:cNvSpPr txBox="1">
            <a:spLocks noGrp="1"/>
          </p:cNvSpPr>
          <p:nvPr>
            <p:ph type="body" idx="1"/>
          </p:nvPr>
        </p:nvSpPr>
        <p:spPr>
          <a:xfrm>
            <a:off x="649285" y="2060981"/>
            <a:ext cx="10470623" cy="3810000"/>
          </a:xfrm>
          <a:prstGeom prst="rect">
            <a:avLst/>
          </a:prstGeom>
        </p:spPr>
        <p:txBody>
          <a:bodyPr lIns="91425" tIns="91425" rIns="91425" bIns="91425" anchor="t" anchorCtr="0">
            <a:noAutofit/>
          </a:bodyPr>
          <a:lstStyle/>
          <a:p>
            <a:pPr marL="514350" indent="-285750">
              <a:lnSpc>
                <a:spcPct val="114000"/>
              </a:lnSpc>
              <a:spcBef>
                <a:spcPts val="0"/>
              </a:spcBef>
              <a:buFont typeface="Arial" panose="020B0604020202020204" pitchFamily="34" charset="0"/>
              <a:buChar char="•"/>
            </a:pPr>
            <a:r>
              <a:rPr lang="en-US" sz="1600" b="1" dirty="0" smtClean="0">
                <a:solidFill>
                  <a:srgbClr val="7E7E7E"/>
                </a:solidFill>
              </a:rPr>
              <a:t>THE DESIRE </a:t>
            </a:r>
            <a:r>
              <a:rPr lang="en-US" sz="1600" b="1" dirty="0">
                <a:solidFill>
                  <a:srgbClr val="7E7E7E"/>
                </a:solidFill>
              </a:rPr>
              <a:t>TO BELONG TO A GROUP DRIVES USER BEHAVIOUR</a:t>
            </a:r>
            <a:r>
              <a:rPr lang="en-US" sz="1600" dirty="0">
                <a:solidFill>
                  <a:srgbClr val="7E7E7E"/>
                </a:solidFill>
              </a:rPr>
              <a:t>. Community and the sense of acceptance and belonging are significant drivers of user behaviour. Users are looking for more than information. They are interested in finding communities of akin minds. The need to </a:t>
            </a:r>
            <a:r>
              <a:rPr lang="en-US" sz="1600" dirty="0" smtClean="0">
                <a:solidFill>
                  <a:srgbClr val="7E7E7E"/>
                </a:solidFill>
              </a:rPr>
              <a:t>be part of the “in crowd" incentivizes </a:t>
            </a:r>
            <a:r>
              <a:rPr lang="en-US" sz="1600" dirty="0">
                <a:solidFill>
                  <a:srgbClr val="7E7E7E"/>
                </a:solidFill>
              </a:rPr>
              <a:t>users to distinguish and distance themselves from other communities.  </a:t>
            </a:r>
          </a:p>
          <a:p>
            <a:pPr marL="514350" lvl="0" indent="-285750" rtl="0">
              <a:lnSpc>
                <a:spcPct val="114000"/>
              </a:lnSpc>
              <a:spcBef>
                <a:spcPts val="0"/>
              </a:spcBef>
              <a:buFont typeface="Arial" panose="020B0604020202020204" pitchFamily="34" charset="0"/>
              <a:buChar char="•"/>
            </a:pPr>
            <a:endParaRPr lang="en-US" sz="1600" b="1" cap="all" dirty="0" smtClean="0">
              <a:solidFill>
                <a:srgbClr val="7E7E7E"/>
              </a:solidFill>
            </a:endParaRPr>
          </a:p>
          <a:p>
            <a:pPr marL="514350" lvl="0" indent="-285750" rtl="0">
              <a:lnSpc>
                <a:spcPct val="114000"/>
              </a:lnSpc>
              <a:spcBef>
                <a:spcPts val="0"/>
              </a:spcBef>
              <a:buFont typeface="Arial" panose="020B0604020202020204" pitchFamily="34" charset="0"/>
              <a:buChar char="•"/>
            </a:pPr>
            <a:r>
              <a:rPr lang="en-US" sz="1600" b="1" cap="all" dirty="0" smtClean="0">
                <a:solidFill>
                  <a:srgbClr val="7E7E7E"/>
                </a:solidFill>
              </a:rPr>
              <a:t>Mission </a:t>
            </a:r>
            <a:r>
              <a:rPr lang="en-US" sz="1600" b="1" cap="all" dirty="0">
                <a:solidFill>
                  <a:srgbClr val="7E7E7E"/>
                </a:solidFill>
              </a:rPr>
              <a:t>posts are more likely to generate discussions than any other posting behaviour. </a:t>
            </a:r>
            <a:r>
              <a:rPr lang="en-US" sz="1600" dirty="0" smtClean="0">
                <a:solidFill>
                  <a:srgbClr val="7E7E7E"/>
                </a:solidFill>
              </a:rPr>
              <a:t>Mission </a:t>
            </a:r>
            <a:r>
              <a:rPr lang="en-US" sz="1600" dirty="0">
                <a:solidFill>
                  <a:srgbClr val="7E7E7E"/>
                </a:solidFill>
              </a:rPr>
              <a:t>post </a:t>
            </a:r>
            <a:r>
              <a:rPr lang="en-US" sz="1600" dirty="0" smtClean="0">
                <a:solidFill>
                  <a:srgbClr val="7E7E7E"/>
                </a:solidFill>
              </a:rPr>
              <a:t>(which attach personal opinion to a shared post) are </a:t>
            </a:r>
            <a:r>
              <a:rPr lang="en-US" sz="1600" dirty="0">
                <a:solidFill>
                  <a:srgbClr val="7E7E7E"/>
                </a:solidFill>
              </a:rPr>
              <a:t>also more likely to trigger more extensive discussion, meaning more users participating in the discuss behaviour. </a:t>
            </a:r>
            <a:r>
              <a:rPr lang="en-US" sz="1600" dirty="0" smtClean="0">
                <a:solidFill>
                  <a:srgbClr val="7E7E7E"/>
                </a:solidFill>
              </a:rPr>
              <a:t>Mission </a:t>
            </a:r>
            <a:r>
              <a:rPr lang="en-US" sz="1600" dirty="0">
                <a:solidFill>
                  <a:srgbClr val="7E7E7E"/>
                </a:solidFill>
              </a:rPr>
              <a:t>posts are most likely to start of debate type of discussions. </a:t>
            </a:r>
            <a:endParaRPr lang="en-US" sz="1600" dirty="0" smtClean="0">
              <a:solidFill>
                <a:srgbClr val="7E7E7E"/>
              </a:solidFill>
            </a:endParaRPr>
          </a:p>
          <a:p>
            <a:pPr marL="514350" lvl="0" indent="-285750" rtl="0">
              <a:lnSpc>
                <a:spcPct val="114000"/>
              </a:lnSpc>
              <a:spcBef>
                <a:spcPts val="0"/>
              </a:spcBef>
              <a:buFont typeface="Arial" panose="020B0604020202020204" pitchFamily="34" charset="0"/>
              <a:buChar char="•"/>
            </a:pPr>
            <a:endParaRPr lang="en-US" sz="1600" dirty="0" smtClean="0">
              <a:solidFill>
                <a:srgbClr val="7E7E7E"/>
              </a:solidFill>
            </a:endParaRPr>
          </a:p>
          <a:p>
            <a:pPr marL="514350" indent="-285750">
              <a:lnSpc>
                <a:spcPct val="114000"/>
              </a:lnSpc>
              <a:spcBef>
                <a:spcPts val="0"/>
              </a:spcBef>
              <a:buFont typeface="Arial" panose="020B0604020202020204" pitchFamily="34" charset="0"/>
              <a:buChar char="•"/>
            </a:pPr>
            <a:r>
              <a:rPr lang="en-US" sz="1600" b="1" dirty="0" smtClean="0">
                <a:solidFill>
                  <a:srgbClr val="7E7E7E"/>
                </a:solidFill>
              </a:rPr>
              <a:t>“</a:t>
            </a:r>
            <a:r>
              <a:rPr lang="en-US" sz="1600" b="1" dirty="0" smtClean="0">
                <a:solidFill>
                  <a:srgbClr val="7E7E7E"/>
                </a:solidFill>
                <a:latin typeface="Calibri" panose="020F0502020204030204" pitchFamily="34" charset="0"/>
              </a:rPr>
              <a:t>REPEAT” </a:t>
            </a:r>
            <a:r>
              <a:rPr lang="en-US" sz="1600" b="1" dirty="0">
                <a:solidFill>
                  <a:srgbClr val="7E7E7E"/>
                </a:solidFill>
                <a:latin typeface="Calibri" panose="020F0502020204030204" pitchFamily="34" charset="0"/>
              </a:rPr>
              <a:t>BEHAVIOUR IS VERY COMMON BUT WEAKENS DISCUSSION: </a:t>
            </a:r>
            <a:r>
              <a:rPr lang="en-US" sz="1600" dirty="0">
                <a:solidFill>
                  <a:srgbClr val="7E7E7E"/>
                </a:solidFill>
                <a:latin typeface="Calibri" panose="020F0502020204030204" pitchFamily="34" charset="0"/>
              </a:rPr>
              <a:t>Repeat behaviour is the typical behaviour across social media. This means users do not contribute to the debate, but merely repeat content. This may crowd out more meaningful forms of expression. Massive numbers of repeat posts are intended to show the size and might of the respective community and intimidate others.   </a:t>
            </a:r>
          </a:p>
          <a:p>
            <a:pPr marL="457200" lvl="0" indent="-228600" rtl="0">
              <a:spcBef>
                <a:spcPts val="0"/>
              </a:spcBef>
            </a:pPr>
            <a:endParaRPr lang="en-US" sz="1800" dirty="0">
              <a:solidFill>
                <a:srgbClr val="7E7E7E"/>
              </a:solidFill>
            </a:endParaRPr>
          </a:p>
          <a:p>
            <a:pPr marL="457200" lvl="0" indent="-228600" rtl="0">
              <a:spcBef>
                <a:spcPts val="0"/>
              </a:spcBef>
            </a:pPr>
            <a:endParaRPr lang="en-US" sz="1800" dirty="0" smtClean="0">
              <a:solidFill>
                <a:srgbClr val="7E7E7E"/>
              </a:solidFill>
            </a:endParaRPr>
          </a:p>
          <a:p>
            <a:pPr marL="457200" lvl="0" indent="-228600" rtl="0">
              <a:spcBef>
                <a:spcPts val="0"/>
              </a:spcBef>
            </a:pPr>
            <a:endParaRPr lang="en-US" sz="1800" dirty="0">
              <a:solidFill>
                <a:srgbClr val="7E7E7E"/>
              </a:solidFill>
            </a:endParaRPr>
          </a:p>
          <a:p>
            <a:pPr marL="457200" lvl="0" indent="-228600" rtl="0">
              <a:spcBef>
                <a:spcPts val="0"/>
              </a:spcBef>
            </a:pPr>
            <a:endParaRPr lang="en-US" sz="1800" dirty="0" smtClean="0">
              <a:solidFill>
                <a:srgbClr val="7E7E7E"/>
              </a:solidFill>
            </a:endParaRPr>
          </a:p>
          <a:p>
            <a:pPr marL="457200" lvl="0" indent="-228600" rtl="0">
              <a:spcBef>
                <a:spcPts val="0"/>
              </a:spcBef>
            </a:pPr>
            <a:endParaRPr lang="en-US" sz="1800" dirty="0">
              <a:solidFill>
                <a:srgbClr val="7E7E7E"/>
              </a:solidFill>
            </a:endParaRPr>
          </a:p>
        </p:txBody>
      </p:sp>
      <p:sp>
        <p:nvSpPr>
          <p:cNvPr id="5" name="Rectangle 4">
            <a:extLst>
              <a:ext uri="{FF2B5EF4-FFF2-40B4-BE49-F238E27FC236}">
                <a16:creationId xmlns:a16="http://schemas.microsoft.com/office/drawing/2014/main" xmlns="" id="{BE82097C-2C70-4C7D-861A-82A5CA10425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marL="228600" lvl="0" indent="-120650" rtl="0">
              <a:spcBef>
                <a:spcPts val="1000"/>
              </a:spcBef>
              <a:buClr>
                <a:schemeClr val="dk1"/>
              </a:buClr>
              <a:buSzPct val="25000"/>
              <a:buFont typeface="Arial"/>
              <a:buNone/>
            </a:pPr>
            <a:r>
              <a:rPr lang="en-US" b="1" dirty="0">
                <a:solidFill>
                  <a:srgbClr val="243049"/>
                </a:solidFill>
              </a:rPr>
              <a:t/>
            </a:r>
            <a:br>
              <a:rPr lang="en-US" b="1" dirty="0">
                <a:solidFill>
                  <a:srgbClr val="243049"/>
                </a:solidFill>
              </a:rPr>
            </a:br>
            <a:r>
              <a:rPr lang="en-US" b="1" dirty="0">
                <a:solidFill>
                  <a:srgbClr val="243049"/>
                </a:solidFill>
              </a:rPr>
              <a:t/>
            </a:r>
            <a:br>
              <a:rPr lang="en-US" b="1" dirty="0">
                <a:solidFill>
                  <a:srgbClr val="243049"/>
                </a:solidFill>
              </a:rPr>
            </a:br>
            <a:endParaRPr lang="en-US" b="1" dirty="0">
              <a:solidFill>
                <a:srgbClr val="243049"/>
              </a:solidFill>
            </a:endParaRPr>
          </a:p>
        </p:txBody>
      </p:sp>
      <p:sp>
        <p:nvSpPr>
          <p:cNvPr id="1044" name="Shape 1044"/>
          <p:cNvSpPr txBox="1">
            <a:spLocks noGrp="1"/>
          </p:cNvSpPr>
          <p:nvPr>
            <p:ph type="body" idx="1"/>
          </p:nvPr>
        </p:nvSpPr>
        <p:spPr>
          <a:xfrm>
            <a:off x="1009650" y="1743123"/>
            <a:ext cx="9461670" cy="3596150"/>
          </a:xfrm>
          <a:prstGeom prst="rect">
            <a:avLst/>
          </a:prstGeom>
        </p:spPr>
        <p:txBody>
          <a:bodyPr lIns="91425" tIns="91425" rIns="91425" bIns="91425" anchor="t" anchorCtr="0">
            <a:noAutofit/>
          </a:bodyPr>
          <a:lstStyle/>
          <a:p>
            <a:pPr marL="285750" lvl="0" indent="-285750">
              <a:lnSpc>
                <a:spcPct val="114000"/>
              </a:lnSpc>
              <a:spcBef>
                <a:spcPts val="600"/>
              </a:spcBef>
              <a:buFont typeface="Arial" panose="020B0604020202020204" pitchFamily="34" charset="0"/>
              <a:buChar char="•"/>
            </a:pPr>
            <a:r>
              <a:rPr lang="en-US" sz="1600" b="1" cap="all" dirty="0" smtClean="0">
                <a:solidFill>
                  <a:srgbClr val="7E7E7E"/>
                </a:solidFill>
                <a:latin typeface="Calibri" panose="020F0502020204030204" pitchFamily="34" charset="0"/>
              </a:rPr>
              <a:t>Debunking </a:t>
            </a:r>
            <a:r>
              <a:rPr lang="en-US" sz="1600" b="1" cap="all" dirty="0">
                <a:solidFill>
                  <a:srgbClr val="7E7E7E"/>
                </a:solidFill>
                <a:latin typeface="Calibri" panose="020F0502020204030204" pitchFamily="34" charset="0"/>
              </a:rPr>
              <a:t>behaviour is omnipresent against content across almost all clusters of the media map</a:t>
            </a:r>
            <a:r>
              <a:rPr lang="en-US" sz="1600" dirty="0">
                <a:solidFill>
                  <a:srgbClr val="7E7E7E"/>
                </a:solidFill>
                <a:latin typeface="Calibri" panose="020F0502020204030204" pitchFamily="34" charset="0"/>
              </a:rPr>
              <a:t>. Debunking has become an aggressive form of rejection with the intent to decrease the credibility of the content or poster. Debunking is a double-edged sword </a:t>
            </a:r>
            <a:r>
              <a:rPr lang="en-US" sz="1600" dirty="0" smtClean="0">
                <a:solidFill>
                  <a:srgbClr val="7E7E7E"/>
                </a:solidFill>
                <a:latin typeface="Calibri" panose="020F0502020204030204" pitchFamily="34" charset="0"/>
              </a:rPr>
              <a:t>that </a:t>
            </a:r>
            <a:r>
              <a:rPr lang="en-US" sz="1600" dirty="0">
                <a:solidFill>
                  <a:srgbClr val="7E7E7E"/>
                </a:solidFill>
                <a:latin typeface="Calibri" panose="020F0502020204030204" pitchFamily="34" charset="0"/>
              </a:rPr>
              <a:t>has lost its </a:t>
            </a:r>
            <a:r>
              <a:rPr lang="en-US" sz="1600" dirty="0" smtClean="0">
                <a:solidFill>
                  <a:srgbClr val="7E7E7E"/>
                </a:solidFill>
                <a:latin typeface="Calibri" panose="020F0502020204030204" pitchFamily="34" charset="0"/>
              </a:rPr>
              <a:t>effectiveness </a:t>
            </a:r>
            <a:r>
              <a:rPr lang="en-US" sz="1600" dirty="0">
                <a:solidFill>
                  <a:srgbClr val="7E7E7E"/>
                </a:solidFill>
                <a:latin typeface="Calibri" panose="020F0502020204030204" pitchFamily="34" charset="0"/>
              </a:rPr>
              <a:t>and contributes to the segregation of different opinion communities. </a:t>
            </a:r>
            <a:r>
              <a:rPr lang="en-US" sz="1600" dirty="0" smtClean="0">
                <a:solidFill>
                  <a:srgbClr val="7E7E7E"/>
                </a:solidFill>
                <a:latin typeface="Calibri" panose="020F0502020204030204" pitchFamily="34" charset="0"/>
              </a:rPr>
              <a:t>Debunk-type </a:t>
            </a:r>
            <a:r>
              <a:rPr lang="en-US" sz="1600" dirty="0">
                <a:solidFill>
                  <a:srgbClr val="7E7E7E"/>
                </a:solidFill>
                <a:latin typeface="Calibri" panose="020F0502020204030204" pitchFamily="34" charset="0"/>
              </a:rPr>
              <a:t>comments are mostly a response to Provoke behaviour. </a:t>
            </a:r>
            <a:endParaRPr lang="en-US" sz="1600" dirty="0" smtClean="0">
              <a:solidFill>
                <a:srgbClr val="7E7E7E"/>
              </a:solidFill>
              <a:latin typeface="Calibri" panose="020F0502020204030204" pitchFamily="34" charset="0"/>
            </a:endParaRPr>
          </a:p>
          <a:p>
            <a:pPr marL="285750" lvl="0" indent="-285750">
              <a:lnSpc>
                <a:spcPct val="114000"/>
              </a:lnSpc>
              <a:spcBef>
                <a:spcPts val="600"/>
              </a:spcBef>
              <a:buFont typeface="Arial" panose="020B0604020202020204" pitchFamily="34" charset="0"/>
              <a:buChar char="•"/>
            </a:pPr>
            <a:endParaRPr lang="en-US" sz="1600" dirty="0">
              <a:solidFill>
                <a:srgbClr val="7E7E7E"/>
              </a:solidFill>
              <a:latin typeface="Calibri" panose="020F0502020204030204" pitchFamily="34" charset="0"/>
            </a:endParaRPr>
          </a:p>
          <a:p>
            <a:pPr marL="285750" indent="-285750">
              <a:lnSpc>
                <a:spcPct val="114000"/>
              </a:lnSpc>
              <a:spcBef>
                <a:spcPts val="600"/>
              </a:spcBef>
              <a:buFont typeface="Arial" panose="020B0604020202020204" pitchFamily="34" charset="0"/>
              <a:buChar char="•"/>
            </a:pPr>
            <a:r>
              <a:rPr lang="en-US" sz="1600" b="1" cap="all" dirty="0" smtClean="0">
                <a:solidFill>
                  <a:srgbClr val="7E7E7E"/>
                </a:solidFill>
                <a:latin typeface="Calibri" panose="020F0502020204030204" pitchFamily="34" charset="0"/>
              </a:rPr>
              <a:t>Debating Behaviour makes </a:t>
            </a:r>
            <a:r>
              <a:rPr lang="en-US" sz="1600" b="1" cap="all" dirty="0">
                <a:solidFill>
                  <a:srgbClr val="7E7E7E"/>
                </a:solidFill>
                <a:latin typeface="Calibri" panose="020F0502020204030204" pitchFamily="34" charset="0"/>
              </a:rPr>
              <a:t>up about half of the discuss behaviour of posted content that inspired conversations</a:t>
            </a:r>
            <a:r>
              <a:rPr lang="en-US" sz="1600" b="1" dirty="0">
                <a:solidFill>
                  <a:srgbClr val="7E7E7E"/>
                </a:solidFill>
                <a:latin typeface="Calibri" panose="020F0502020204030204" pitchFamily="34" charset="0"/>
              </a:rPr>
              <a:t>. </a:t>
            </a:r>
            <a:r>
              <a:rPr lang="en-US" sz="1600" dirty="0">
                <a:solidFill>
                  <a:srgbClr val="7E7E7E"/>
                </a:solidFill>
                <a:latin typeface="Calibri" panose="020F0502020204030204" pitchFamily="34" charset="0"/>
              </a:rPr>
              <a:t>This clearly shows there is need for debate, although it is unclear what ideological barriers the debate can overcome. Mapping agreement and disagreement is the most </a:t>
            </a:r>
            <a:r>
              <a:rPr lang="en-US" sz="1600" dirty="0" smtClean="0">
                <a:solidFill>
                  <a:srgbClr val="7E7E7E"/>
                </a:solidFill>
                <a:latin typeface="Calibri" panose="020F0502020204030204" pitchFamily="34" charset="0"/>
              </a:rPr>
              <a:t>constructive </a:t>
            </a:r>
            <a:r>
              <a:rPr lang="en-US" sz="1600" dirty="0">
                <a:solidFill>
                  <a:srgbClr val="7E7E7E"/>
                </a:solidFill>
                <a:latin typeface="Calibri" panose="020F0502020204030204" pitchFamily="34" charset="0"/>
              </a:rPr>
              <a:t>behaviour. This should be encouraged and made more prominent. </a:t>
            </a:r>
          </a:p>
          <a:p>
            <a:pPr marL="514350" indent="-285750">
              <a:buFont typeface="Arial" panose="020B0604020202020204" pitchFamily="34" charset="0"/>
              <a:buChar char="•"/>
            </a:pPr>
            <a:endParaRPr lang="en-US" sz="1400" dirty="0">
              <a:solidFill>
                <a:srgbClr val="7E7E7E"/>
              </a:solidFill>
              <a:latin typeface="Calibri" panose="020F0502020204030204" pitchFamily="34" charset="0"/>
            </a:endParaRPr>
          </a:p>
          <a:p>
            <a:pPr marL="457200" lvl="0" indent="-317500" rtl="0">
              <a:spcBef>
                <a:spcPts val="600"/>
              </a:spcBef>
              <a:buSzPct val="100000"/>
            </a:pPr>
            <a:endParaRPr lang="en-US" sz="1400" dirty="0">
              <a:solidFill>
                <a:srgbClr val="7E7E7E"/>
              </a:solidFill>
            </a:endParaRPr>
          </a:p>
        </p:txBody>
      </p:sp>
      <p:sp>
        <p:nvSpPr>
          <p:cNvPr id="7" name="Rectangle 6">
            <a:extLst>
              <a:ext uri="{FF2B5EF4-FFF2-40B4-BE49-F238E27FC236}">
                <a16:creationId xmlns:a16="http://schemas.microsoft.com/office/drawing/2014/main" xmlns="" id="{3C56BE37-0FBF-42B2-9885-21E78C2E1FC7}"/>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
        <p:nvSpPr>
          <p:cNvPr id="6" name="Shape 1036"/>
          <p:cNvSpPr txBox="1">
            <a:spLocks/>
          </p:cNvSpPr>
          <p:nvPr/>
        </p:nvSpPr>
        <p:spPr>
          <a:xfrm>
            <a:off x="1009650" y="417423"/>
            <a:ext cx="10515600" cy="13257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b="1" dirty="0" smtClean="0">
                <a:solidFill>
                  <a:srgbClr val="243049"/>
                </a:solidFill>
              </a:rPr>
              <a:t>Conclusions on sharing </a:t>
            </a:r>
            <a:r>
              <a:rPr lang="en-US" b="1" dirty="0" err="1" smtClean="0">
                <a:solidFill>
                  <a:srgbClr val="243049"/>
                </a:solidFill>
              </a:rPr>
              <a:t>behaviours</a:t>
            </a:r>
            <a:endParaRPr lang="en-US" b="1" dirty="0" smtClean="0">
              <a:solidFill>
                <a:srgbClr val="243049"/>
              </a:solidFill>
            </a:endParaRPr>
          </a:p>
          <a:p>
            <a:r>
              <a:rPr lang="en-US" sz="1800" b="1" dirty="0" smtClean="0">
                <a:solidFill>
                  <a:srgbClr val="243049"/>
                </a:solidFill>
              </a:rPr>
              <a:t>(continued)</a:t>
            </a:r>
            <a:endParaRPr lang="en-US" sz="1800" b="1" dirty="0">
              <a:solidFill>
                <a:srgbClr val="243049"/>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Shape 1050"/>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a:lnSpc>
                <a:spcPts val="4620"/>
              </a:lnSpc>
              <a:spcBef>
                <a:spcPts val="0"/>
              </a:spcBef>
              <a:buNone/>
            </a:pPr>
            <a:r>
              <a:rPr lang="en-US" sz="6600" b="1" dirty="0">
                <a:solidFill>
                  <a:srgbClr val="ED2E52"/>
                </a:solidFill>
              </a:rPr>
              <a:t>QUANTITATIVE </a:t>
            </a:r>
            <a:r>
              <a:rPr lang="en-US" sz="6600" b="1" dirty="0"/>
              <a:t/>
            </a:r>
            <a:br>
              <a:rPr lang="en-US" sz="6600" b="1" dirty="0"/>
            </a:br>
            <a:r>
              <a:rPr lang="en-US" sz="6600" b="1" dirty="0">
                <a:solidFill>
                  <a:srgbClr val="CFB475"/>
                </a:solidFill>
              </a:rPr>
              <a:t>SHARING BEHAVIOUR </a:t>
            </a:r>
            <a:r>
              <a:rPr lang="en-US" sz="6600" b="1" dirty="0"/>
              <a:t/>
            </a:r>
            <a:br>
              <a:rPr lang="en-US" sz="6600" b="1" dirty="0"/>
            </a:br>
            <a:r>
              <a:rPr lang="en-US" sz="6600" b="1" dirty="0" smtClean="0">
                <a:solidFill>
                  <a:srgbClr val="243049"/>
                </a:solidFill>
              </a:rPr>
              <a:t>ANALYSIS</a:t>
            </a:r>
            <a:endParaRPr lang="en-US" sz="6600" b="1" dirty="0">
              <a:solidFill>
                <a:srgbClr val="243049"/>
              </a:solidFill>
            </a:endParaRPr>
          </a:p>
        </p:txBody>
      </p:sp>
      <p:sp>
        <p:nvSpPr>
          <p:cNvPr id="4" name="Rectangle 3">
            <a:extLst>
              <a:ext uri="{FF2B5EF4-FFF2-40B4-BE49-F238E27FC236}">
                <a16:creationId xmlns:a16="http://schemas.microsoft.com/office/drawing/2014/main" xmlns="" id="{E0F5B64C-8791-4E5A-B981-67FF29CEC55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Shape 1057"/>
          <p:cNvSpPr txBox="1">
            <a:spLocks noGrp="1"/>
          </p:cNvSpPr>
          <p:nvPr>
            <p:ph type="body" idx="1"/>
          </p:nvPr>
        </p:nvSpPr>
        <p:spPr>
          <a:xfrm>
            <a:off x="631419" y="1333298"/>
            <a:ext cx="5264855" cy="5230631"/>
          </a:xfrm>
          <a:prstGeom prst="rect">
            <a:avLst/>
          </a:prstGeom>
        </p:spPr>
        <p:txBody>
          <a:bodyPr lIns="91425" tIns="91425" rIns="91425" bIns="91425" anchor="t" anchorCtr="0">
            <a:noAutofit/>
          </a:bodyPr>
          <a:lstStyle/>
          <a:p>
            <a:pPr marL="0" lvl="0">
              <a:lnSpc>
                <a:spcPct val="114000"/>
              </a:lnSpc>
              <a:spcBef>
                <a:spcPts val="0"/>
              </a:spcBef>
              <a:buNone/>
            </a:pPr>
            <a:r>
              <a:rPr lang="en-US" sz="1800" b="1" dirty="0">
                <a:solidFill>
                  <a:srgbClr val="7E7E7E"/>
                </a:solidFill>
                <a:latin typeface="Calibri" panose="020F0502020204030204" pitchFamily="34" charset="0"/>
                <a:ea typeface="Arial"/>
                <a:cs typeface="Arial"/>
                <a:sym typeface="Arial"/>
              </a:rPr>
              <a:t>Quantitative metrics of sharing </a:t>
            </a:r>
            <a:r>
              <a:rPr lang="en-US" sz="1800" b="1" dirty="0" smtClean="0">
                <a:solidFill>
                  <a:srgbClr val="7E7E7E"/>
                </a:solidFill>
                <a:latin typeface="Calibri" panose="020F0502020204030204" pitchFamily="34" charset="0"/>
                <a:ea typeface="Arial"/>
                <a:cs typeface="Arial"/>
                <a:sym typeface="Arial"/>
              </a:rPr>
              <a:t>behaviour </a:t>
            </a:r>
            <a:r>
              <a:rPr lang="en-US" sz="1800" b="1" dirty="0">
                <a:solidFill>
                  <a:srgbClr val="7E7E7E"/>
                </a:solidFill>
                <a:latin typeface="Calibri" panose="020F0502020204030204" pitchFamily="34" charset="0"/>
                <a:ea typeface="Arial"/>
                <a:cs typeface="Arial"/>
                <a:sym typeface="Arial"/>
              </a:rPr>
              <a:t>are telling for what </a:t>
            </a:r>
            <a:r>
              <a:rPr lang="en-US" sz="1800" b="1" dirty="0" smtClean="0">
                <a:solidFill>
                  <a:srgbClr val="7E7E7E"/>
                </a:solidFill>
                <a:latin typeface="Calibri" panose="020F0502020204030204" pitchFamily="34" charset="0"/>
                <a:ea typeface="Arial"/>
                <a:cs typeface="Arial"/>
                <a:sym typeface="Arial"/>
              </a:rPr>
              <a:t>they reveal </a:t>
            </a:r>
            <a:r>
              <a:rPr lang="en-US" sz="1800" b="1" dirty="0">
                <a:solidFill>
                  <a:srgbClr val="7E7E7E"/>
                </a:solidFill>
                <a:latin typeface="Calibri" panose="020F0502020204030204" pitchFamily="34" charset="0"/>
                <a:ea typeface="Arial"/>
                <a:cs typeface="Arial"/>
                <a:sym typeface="Arial"/>
              </a:rPr>
              <a:t>about traditional media sources and the democratization of content delivery via social media sharing.</a:t>
            </a:r>
          </a:p>
          <a:p>
            <a:pPr marL="0" indent="0">
              <a:lnSpc>
                <a:spcPct val="114000"/>
              </a:lnSpc>
              <a:spcBef>
                <a:spcPts val="600"/>
              </a:spcBef>
              <a:buNone/>
            </a:pPr>
            <a:r>
              <a:rPr lang="en-US" sz="1400" dirty="0" smtClean="0">
                <a:solidFill>
                  <a:srgbClr val="7E7E7E"/>
                </a:solidFill>
                <a:latin typeface="Calibri" panose="020F0502020204030204" pitchFamily="34" charset="0"/>
                <a:ea typeface="Arial"/>
                <a:cs typeface="Arial"/>
                <a:sym typeface="Arial"/>
              </a:rPr>
              <a:t>Despite </a:t>
            </a:r>
            <a:r>
              <a:rPr lang="en-US" sz="1400" dirty="0">
                <a:solidFill>
                  <a:srgbClr val="7E7E7E"/>
                </a:solidFill>
                <a:latin typeface="Calibri" panose="020F0502020204030204" pitchFamily="34" charset="0"/>
                <a:ea typeface="Arial"/>
                <a:cs typeface="Arial"/>
                <a:sym typeface="Arial"/>
              </a:rPr>
              <a:t>sharing </a:t>
            </a:r>
            <a:r>
              <a:rPr lang="en-US" sz="1400" dirty="0" smtClean="0">
                <a:solidFill>
                  <a:srgbClr val="7E7E7E"/>
                </a:solidFill>
                <a:latin typeface="Calibri" panose="020F0502020204030204" pitchFamily="34" charset="0"/>
                <a:ea typeface="Arial"/>
                <a:cs typeface="Arial"/>
                <a:sym typeface="Arial"/>
              </a:rPr>
              <a:t>of content</a:t>
            </a:r>
            <a:r>
              <a:rPr lang="en-US" sz="1400" dirty="0">
                <a:solidFill>
                  <a:srgbClr val="7E7E7E"/>
                </a:solidFill>
                <a:latin typeface="Calibri" panose="020F0502020204030204" pitchFamily="34" charset="0"/>
                <a:ea typeface="Arial"/>
                <a:cs typeface="Arial"/>
                <a:sym typeface="Arial"/>
              </a:rPr>
              <a:t>, there is little subsequent engagement. This would be consistent with the qualitative finding that by merely acting as </a:t>
            </a:r>
            <a:r>
              <a:rPr lang="en-US" sz="1400" dirty="0" smtClean="0">
                <a:solidFill>
                  <a:srgbClr val="7E7E7E"/>
                </a:solidFill>
                <a:latin typeface="Calibri" panose="020F0502020204030204" pitchFamily="34" charset="0"/>
                <a:ea typeface="Arial"/>
                <a:cs typeface="Arial"/>
                <a:sym typeface="Arial"/>
              </a:rPr>
              <a:t>“repeaters</a:t>
            </a:r>
            <a:r>
              <a:rPr lang="en-US" sz="1400" dirty="0">
                <a:solidFill>
                  <a:srgbClr val="7E7E7E"/>
                </a:solidFill>
                <a:latin typeface="Calibri" panose="020F0502020204030204" pitchFamily="34" charset="0"/>
                <a:ea typeface="Arial"/>
                <a:cs typeface="Arial"/>
                <a:sym typeface="Arial"/>
              </a:rPr>
              <a:t>” they fail to evoke greater emotion. </a:t>
            </a:r>
          </a:p>
          <a:p>
            <a:pPr marL="0" lvl="0" indent="0">
              <a:spcBef>
                <a:spcPts val="600"/>
              </a:spcBef>
              <a:buNone/>
            </a:pPr>
            <a:endParaRPr sz="1400" dirty="0">
              <a:solidFill>
                <a:srgbClr val="7E7E7E"/>
              </a:solidFill>
              <a:latin typeface="Calibri" panose="020F0502020204030204" pitchFamily="34" charset="0"/>
              <a:ea typeface="Arial"/>
              <a:cs typeface="Arial"/>
              <a:sym typeface="Arial"/>
            </a:endParaRPr>
          </a:p>
          <a:p>
            <a:pPr marL="0" lvl="0" indent="0">
              <a:spcBef>
                <a:spcPts val="0"/>
              </a:spcBef>
              <a:buNone/>
            </a:pPr>
            <a:endParaRPr sz="1400" dirty="0">
              <a:solidFill>
                <a:srgbClr val="7E7E7E"/>
              </a:solidFill>
              <a:latin typeface="Calibri" panose="020F0502020204030204" pitchFamily="34" charset="0"/>
            </a:endParaRPr>
          </a:p>
        </p:txBody>
      </p:sp>
      <p:sp>
        <p:nvSpPr>
          <p:cNvPr id="1059" name="Shape 1059"/>
          <p:cNvSpPr txBox="1">
            <a:spLocks noGrp="1"/>
          </p:cNvSpPr>
          <p:nvPr>
            <p:ph type="body" idx="2"/>
          </p:nvPr>
        </p:nvSpPr>
        <p:spPr>
          <a:xfrm>
            <a:off x="720862" y="6076771"/>
            <a:ext cx="3586981" cy="487159"/>
          </a:xfrm>
          <a:prstGeom prst="rect">
            <a:avLst/>
          </a:prstGeom>
        </p:spPr>
        <p:txBody>
          <a:bodyPr lIns="91425" tIns="91425" rIns="91425" bIns="91425" anchor="t" anchorCtr="0">
            <a:noAutofit/>
          </a:bodyPr>
          <a:lstStyle/>
          <a:p>
            <a:pPr lvl="0">
              <a:spcBef>
                <a:spcPts val="0"/>
              </a:spcBef>
              <a:buNone/>
            </a:pPr>
            <a:r>
              <a:rPr lang="en-US" sz="1000" dirty="0">
                <a:solidFill>
                  <a:srgbClr val="7E7E7E"/>
                </a:solidFill>
              </a:rPr>
              <a:t>figures in thousands</a:t>
            </a:r>
          </a:p>
          <a:p>
            <a:pPr lvl="0">
              <a:spcBef>
                <a:spcPts val="0"/>
              </a:spcBef>
              <a:buNone/>
            </a:pPr>
            <a:r>
              <a:rPr lang="en-US" sz="1000" dirty="0">
                <a:solidFill>
                  <a:srgbClr val="7E7E7E"/>
                </a:solidFill>
              </a:rPr>
              <a:t>Extend + Reframe + Alternative = </a:t>
            </a:r>
            <a:r>
              <a:rPr lang="en-US" sz="1000" dirty="0" smtClean="0">
                <a:solidFill>
                  <a:srgbClr val="7E7E7E"/>
                </a:solidFill>
              </a:rPr>
              <a:t>354,000 </a:t>
            </a:r>
            <a:r>
              <a:rPr lang="en-US" sz="1000" dirty="0">
                <a:solidFill>
                  <a:srgbClr val="7E7E7E"/>
                </a:solidFill>
              </a:rPr>
              <a:t>unique users</a:t>
            </a:r>
          </a:p>
        </p:txBody>
      </p:sp>
      <p:graphicFrame>
        <p:nvGraphicFramePr>
          <p:cNvPr id="1060" name="Shape 1060"/>
          <p:cNvGraphicFramePr/>
          <p:nvPr>
            <p:extLst>
              <p:ext uri="{D42A27DB-BD31-4B8C-83A1-F6EECF244321}">
                <p14:modId xmlns:p14="http://schemas.microsoft.com/office/powerpoint/2010/main" val="1256475836"/>
              </p:ext>
            </p:extLst>
          </p:nvPr>
        </p:nvGraphicFramePr>
        <p:xfrm>
          <a:off x="720862" y="3562351"/>
          <a:ext cx="5670775" cy="2514420"/>
        </p:xfrm>
        <a:graphic>
          <a:graphicData uri="http://schemas.openxmlformats.org/drawingml/2006/table">
            <a:tbl>
              <a:tblPr>
                <a:noFill/>
                <a:tableStyleId>{AF598C0F-A654-459E-8D1E-A7533D80669F}</a:tableStyleId>
              </a:tblPr>
              <a:tblGrid>
                <a:gridCol w="1300525">
                  <a:extLst>
                    <a:ext uri="{9D8B030D-6E8A-4147-A177-3AD203B41FA5}">
                      <a16:colId xmlns:a16="http://schemas.microsoft.com/office/drawing/2014/main" xmlns="" val="20000"/>
                    </a:ext>
                  </a:extLst>
                </a:gridCol>
                <a:gridCol w="796725">
                  <a:extLst>
                    <a:ext uri="{9D8B030D-6E8A-4147-A177-3AD203B41FA5}">
                      <a16:colId xmlns:a16="http://schemas.microsoft.com/office/drawing/2014/main" xmlns="" val="20001"/>
                    </a:ext>
                  </a:extLst>
                </a:gridCol>
                <a:gridCol w="960750">
                  <a:extLst>
                    <a:ext uri="{9D8B030D-6E8A-4147-A177-3AD203B41FA5}">
                      <a16:colId xmlns:a16="http://schemas.microsoft.com/office/drawing/2014/main" xmlns="" val="20002"/>
                    </a:ext>
                  </a:extLst>
                </a:gridCol>
                <a:gridCol w="1253650">
                  <a:extLst>
                    <a:ext uri="{9D8B030D-6E8A-4147-A177-3AD203B41FA5}">
                      <a16:colId xmlns:a16="http://schemas.microsoft.com/office/drawing/2014/main" xmlns="" val="20003"/>
                    </a:ext>
                  </a:extLst>
                </a:gridCol>
                <a:gridCol w="1359125">
                  <a:extLst>
                    <a:ext uri="{9D8B030D-6E8A-4147-A177-3AD203B41FA5}">
                      <a16:colId xmlns:a16="http://schemas.microsoft.com/office/drawing/2014/main" xmlns="" val="20004"/>
                    </a:ext>
                  </a:extLst>
                </a:gridCol>
              </a:tblGrid>
              <a:tr h="539450">
                <a:tc>
                  <a:txBody>
                    <a:bodyPr/>
                    <a:lstStyle/>
                    <a:p>
                      <a:pPr lvl="0" rtl="0">
                        <a:spcBef>
                          <a:spcPts val="0"/>
                        </a:spcBef>
                        <a:buNone/>
                      </a:pPr>
                      <a:r>
                        <a:rPr lang="en-US" sz="1200" dirty="0">
                          <a:solidFill>
                            <a:schemeClr val="bg1"/>
                          </a:solidFill>
                          <a:latin typeface="Calibri"/>
                          <a:cs typeface="Calibri"/>
                        </a:rPr>
                        <a:t>Segment</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rtl="0">
                        <a:spcBef>
                          <a:spcPts val="0"/>
                        </a:spcBef>
                        <a:buNone/>
                      </a:pPr>
                      <a:r>
                        <a:rPr lang="en-US" sz="1200" b="1">
                          <a:solidFill>
                            <a:schemeClr val="bg1"/>
                          </a:solidFill>
                          <a:latin typeface="Calibri"/>
                          <a:cs typeface="Calibri"/>
                        </a:rPr>
                        <a:t>Unique Sharers</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6DB4"/>
                    </a:solidFill>
                  </a:tcPr>
                </a:tc>
                <a:tc>
                  <a:txBody>
                    <a:bodyPr/>
                    <a:lstStyle/>
                    <a:p>
                      <a:pPr lvl="0" rtl="0">
                        <a:spcBef>
                          <a:spcPts val="0"/>
                        </a:spcBef>
                        <a:buNone/>
                      </a:pPr>
                      <a:r>
                        <a:rPr lang="en-US" sz="1200" b="1">
                          <a:solidFill>
                            <a:schemeClr val="bg1"/>
                          </a:solidFill>
                          <a:latin typeface="Calibri"/>
                          <a:cs typeface="Calibri"/>
                        </a:rPr>
                        <a:t>Avg Links per Sharer</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6DB4"/>
                    </a:solidFill>
                  </a:tcPr>
                </a:tc>
                <a:tc>
                  <a:txBody>
                    <a:bodyPr/>
                    <a:lstStyle/>
                    <a:p>
                      <a:pPr lvl="0" rtl="0">
                        <a:spcBef>
                          <a:spcPts val="0"/>
                        </a:spcBef>
                        <a:buNone/>
                      </a:pPr>
                      <a:r>
                        <a:rPr lang="en-US" sz="1200" b="1">
                          <a:solidFill>
                            <a:schemeClr val="bg1"/>
                          </a:solidFill>
                          <a:latin typeface="Calibri"/>
                          <a:cs typeface="Calibri"/>
                        </a:rPr>
                        <a:t>Avg Engagement per Link</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6DB4"/>
                    </a:solidFill>
                  </a:tcPr>
                </a:tc>
                <a:tc>
                  <a:txBody>
                    <a:bodyPr/>
                    <a:lstStyle/>
                    <a:p>
                      <a:pPr lvl="0" rtl="0">
                        <a:spcBef>
                          <a:spcPts val="0"/>
                        </a:spcBef>
                        <a:buNone/>
                      </a:pPr>
                      <a:r>
                        <a:rPr lang="en-US" sz="1200" b="1">
                          <a:solidFill>
                            <a:schemeClr val="bg1"/>
                          </a:solidFill>
                          <a:latin typeface="Calibri"/>
                          <a:cs typeface="Calibri"/>
                        </a:rPr>
                        <a:t>Avg Engagement per Sharer</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76DB4"/>
                    </a:solidFill>
                  </a:tcPr>
                </a:tc>
                <a:extLst>
                  <a:ext uri="{0D108BD9-81ED-4DB2-BD59-A6C34878D82A}">
                    <a16:rowId xmlns:a16="http://schemas.microsoft.com/office/drawing/2014/main" xmlns="" val="10000"/>
                  </a:ext>
                </a:extLst>
              </a:tr>
              <a:tr h="388550">
                <a:tc>
                  <a:txBody>
                    <a:bodyPr/>
                    <a:lstStyle/>
                    <a:p>
                      <a:pPr lvl="0" rtl="0">
                        <a:spcBef>
                          <a:spcPts val="0"/>
                        </a:spcBef>
                        <a:buNone/>
                      </a:pPr>
                      <a:r>
                        <a:rPr lang="en-US" sz="1200" b="1">
                          <a:solidFill>
                            <a:schemeClr val="bg1"/>
                          </a:solidFill>
                          <a:latin typeface="Calibri"/>
                          <a:cs typeface="Calibri"/>
                        </a:rPr>
                        <a:t>TRADITIONAL</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E52"/>
                    </a:solidFill>
                  </a:tcPr>
                </a:tc>
                <a:tc>
                  <a:txBody>
                    <a:bodyPr/>
                    <a:lstStyle/>
                    <a:p>
                      <a:pPr lvl="0" algn="r" rtl="0">
                        <a:lnSpc>
                          <a:spcPct val="115000"/>
                        </a:lnSpc>
                        <a:spcBef>
                          <a:spcPts val="0"/>
                        </a:spcBef>
                        <a:buNone/>
                      </a:pPr>
                      <a:r>
                        <a:rPr lang="en-US" sz="1200">
                          <a:solidFill>
                            <a:schemeClr val="bg1"/>
                          </a:solidFill>
                          <a:latin typeface="Calibri"/>
                          <a:cs typeface="Calibri"/>
                        </a:rPr>
                        <a:t>390</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13</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10.1</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129</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extLst>
                  <a:ext uri="{0D108BD9-81ED-4DB2-BD59-A6C34878D82A}">
                    <a16:rowId xmlns:a16="http://schemas.microsoft.com/office/drawing/2014/main" xmlns="" val="10001"/>
                  </a:ext>
                </a:extLst>
              </a:tr>
              <a:tr h="388550">
                <a:tc>
                  <a:txBody>
                    <a:bodyPr/>
                    <a:lstStyle/>
                    <a:p>
                      <a:pPr lvl="0" rtl="0">
                        <a:spcBef>
                          <a:spcPts val="0"/>
                        </a:spcBef>
                        <a:buNone/>
                      </a:pPr>
                      <a:r>
                        <a:rPr lang="en-US" sz="1200" b="1">
                          <a:solidFill>
                            <a:schemeClr val="bg1"/>
                          </a:solidFill>
                          <a:latin typeface="Calibri"/>
                          <a:cs typeface="Calibri"/>
                        </a:rPr>
                        <a:t>CAMPAIGN</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E52"/>
                    </a:solidFill>
                  </a:tcPr>
                </a:tc>
                <a:tc>
                  <a:txBody>
                    <a:bodyPr/>
                    <a:lstStyle/>
                    <a:p>
                      <a:pPr lvl="0" algn="r" rtl="0">
                        <a:lnSpc>
                          <a:spcPct val="115000"/>
                        </a:lnSpc>
                        <a:spcBef>
                          <a:spcPts val="0"/>
                        </a:spcBef>
                        <a:buNone/>
                      </a:pPr>
                      <a:r>
                        <a:rPr lang="en-US" sz="1200">
                          <a:solidFill>
                            <a:schemeClr val="bg1"/>
                          </a:solidFill>
                          <a:latin typeface="Calibri"/>
                          <a:cs typeface="Calibri"/>
                        </a:rPr>
                        <a:t>96</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7</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4.0</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27</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extLst>
                  <a:ext uri="{0D108BD9-81ED-4DB2-BD59-A6C34878D82A}">
                    <a16:rowId xmlns:a16="http://schemas.microsoft.com/office/drawing/2014/main" xmlns="" val="10002"/>
                  </a:ext>
                </a:extLst>
              </a:tr>
              <a:tr h="388550">
                <a:tc>
                  <a:txBody>
                    <a:bodyPr/>
                    <a:lstStyle/>
                    <a:p>
                      <a:pPr lvl="0" rtl="0">
                        <a:spcBef>
                          <a:spcPts val="0"/>
                        </a:spcBef>
                        <a:buNone/>
                      </a:pPr>
                      <a:r>
                        <a:rPr lang="en-US" sz="1200" b="1" dirty="0">
                          <a:solidFill>
                            <a:schemeClr val="bg1"/>
                          </a:solidFill>
                          <a:latin typeface="Calibri"/>
                          <a:cs typeface="Calibri"/>
                        </a:rPr>
                        <a:t>EXTEND</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E52"/>
                    </a:solidFill>
                  </a:tcPr>
                </a:tc>
                <a:tc>
                  <a:txBody>
                    <a:bodyPr/>
                    <a:lstStyle/>
                    <a:p>
                      <a:pPr lvl="0" algn="r" rtl="0">
                        <a:lnSpc>
                          <a:spcPct val="115000"/>
                        </a:lnSpc>
                        <a:spcBef>
                          <a:spcPts val="0"/>
                        </a:spcBef>
                        <a:buNone/>
                      </a:pPr>
                      <a:r>
                        <a:rPr lang="en-US" sz="1200" dirty="0">
                          <a:solidFill>
                            <a:schemeClr val="bg1"/>
                          </a:solidFill>
                          <a:latin typeface="Calibri"/>
                          <a:cs typeface="Calibri"/>
                        </a:rPr>
                        <a:t>315</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6</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0.2</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1</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extLst>
                  <a:ext uri="{0D108BD9-81ED-4DB2-BD59-A6C34878D82A}">
                    <a16:rowId xmlns:a16="http://schemas.microsoft.com/office/drawing/2014/main" xmlns="" val="10003"/>
                  </a:ext>
                </a:extLst>
              </a:tr>
              <a:tr h="388550">
                <a:tc>
                  <a:txBody>
                    <a:bodyPr/>
                    <a:lstStyle/>
                    <a:p>
                      <a:pPr lvl="0" rtl="0">
                        <a:spcBef>
                          <a:spcPts val="0"/>
                        </a:spcBef>
                        <a:buNone/>
                      </a:pPr>
                      <a:r>
                        <a:rPr lang="en-US" sz="1200" b="1" dirty="0">
                          <a:solidFill>
                            <a:schemeClr val="bg1"/>
                          </a:solidFill>
                          <a:latin typeface="Calibri"/>
                          <a:cs typeface="Calibri"/>
                        </a:rPr>
                        <a:t>REFRAME</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E52"/>
                    </a:solidFill>
                  </a:tcPr>
                </a:tc>
                <a:tc>
                  <a:txBody>
                    <a:bodyPr/>
                    <a:lstStyle/>
                    <a:p>
                      <a:pPr lvl="0" algn="r" rtl="0">
                        <a:lnSpc>
                          <a:spcPct val="115000"/>
                        </a:lnSpc>
                        <a:spcBef>
                          <a:spcPts val="0"/>
                        </a:spcBef>
                        <a:buNone/>
                      </a:pPr>
                      <a:r>
                        <a:rPr lang="en-US" sz="1200" dirty="0">
                          <a:solidFill>
                            <a:schemeClr val="bg1"/>
                          </a:solidFill>
                          <a:latin typeface="Calibri"/>
                          <a:cs typeface="Calibri"/>
                        </a:rPr>
                        <a:t>80</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21</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0.8</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16</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extLst>
                  <a:ext uri="{0D108BD9-81ED-4DB2-BD59-A6C34878D82A}">
                    <a16:rowId xmlns:a16="http://schemas.microsoft.com/office/drawing/2014/main" xmlns="" val="10004"/>
                  </a:ext>
                </a:extLst>
              </a:tr>
              <a:tr h="388550">
                <a:tc>
                  <a:txBody>
                    <a:bodyPr/>
                    <a:lstStyle/>
                    <a:p>
                      <a:pPr lvl="0" rtl="0">
                        <a:spcBef>
                          <a:spcPts val="0"/>
                        </a:spcBef>
                        <a:buNone/>
                      </a:pPr>
                      <a:r>
                        <a:rPr lang="en-US" sz="1200" b="1" dirty="0">
                          <a:solidFill>
                            <a:schemeClr val="bg1"/>
                          </a:solidFill>
                          <a:latin typeface="Calibri"/>
                          <a:cs typeface="Calibri"/>
                        </a:rPr>
                        <a:t>ALTERNATIVE</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E52"/>
                    </a:solidFill>
                  </a:tcPr>
                </a:tc>
                <a:tc>
                  <a:txBody>
                    <a:bodyPr/>
                    <a:lstStyle/>
                    <a:p>
                      <a:pPr lvl="0" algn="r" rtl="0">
                        <a:lnSpc>
                          <a:spcPct val="115000"/>
                        </a:lnSpc>
                        <a:spcBef>
                          <a:spcPts val="0"/>
                        </a:spcBef>
                        <a:buNone/>
                      </a:pPr>
                      <a:r>
                        <a:rPr lang="en-US" sz="1200" dirty="0">
                          <a:solidFill>
                            <a:schemeClr val="bg1"/>
                          </a:solidFill>
                          <a:latin typeface="Calibri"/>
                          <a:cs typeface="Calibri"/>
                        </a:rPr>
                        <a:t>35</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dirty="0">
                          <a:solidFill>
                            <a:schemeClr val="bg1"/>
                          </a:solidFill>
                          <a:latin typeface="Calibri"/>
                          <a:cs typeface="Calibri"/>
                        </a:rPr>
                        <a:t>9</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a:solidFill>
                            <a:schemeClr val="bg1"/>
                          </a:solidFill>
                          <a:latin typeface="Calibri"/>
                          <a:cs typeface="Calibri"/>
                        </a:rPr>
                        <a:t>0.6</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tc>
                  <a:txBody>
                    <a:bodyPr/>
                    <a:lstStyle/>
                    <a:p>
                      <a:pPr lvl="0" algn="r" rtl="0">
                        <a:lnSpc>
                          <a:spcPct val="115000"/>
                        </a:lnSpc>
                        <a:spcBef>
                          <a:spcPts val="0"/>
                        </a:spcBef>
                        <a:buNone/>
                      </a:pPr>
                      <a:r>
                        <a:rPr lang="en-US" sz="1200" dirty="0">
                          <a:solidFill>
                            <a:schemeClr val="bg1"/>
                          </a:solidFill>
                          <a:latin typeface="Calibri"/>
                          <a:cs typeface="Calibri"/>
                        </a:rPr>
                        <a:t>5</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E7E7E"/>
                    </a:solidFill>
                  </a:tcPr>
                </a:tc>
                <a:extLst>
                  <a:ext uri="{0D108BD9-81ED-4DB2-BD59-A6C34878D82A}">
                    <a16:rowId xmlns:a16="http://schemas.microsoft.com/office/drawing/2014/main" xmlns="" val="10005"/>
                  </a:ext>
                </a:extLst>
              </a:tr>
            </a:tbl>
          </a:graphicData>
        </a:graphic>
      </p:graphicFrame>
      <p:sp>
        <p:nvSpPr>
          <p:cNvPr id="5" name="Shape 1067">
            <a:extLst>
              <a:ext uri="{FF2B5EF4-FFF2-40B4-BE49-F238E27FC236}">
                <a16:creationId xmlns:a16="http://schemas.microsoft.com/office/drawing/2014/main" xmlns="" id="{09EC2FE9-0724-449B-9386-FB2899EB2C71}"/>
              </a:ext>
            </a:extLst>
          </p:cNvPr>
          <p:cNvSpPr txBox="1">
            <a:spLocks noGrp="1"/>
          </p:cNvSpPr>
          <p:nvPr>
            <p:ph type="title"/>
          </p:nvPr>
        </p:nvSpPr>
        <p:spPr>
          <a:xfrm>
            <a:off x="838200" y="365125"/>
            <a:ext cx="8411678" cy="1325700"/>
          </a:xfrm>
          <a:prstGeom prst="rect">
            <a:avLst/>
          </a:prstGeom>
        </p:spPr>
        <p:txBody>
          <a:bodyPr lIns="91425" tIns="91425" rIns="91425" bIns="91425" anchor="ctr" anchorCtr="0">
            <a:noAutofit/>
          </a:bodyPr>
          <a:lstStyle/>
          <a:p>
            <a:pPr lvl="0"/>
            <a:r>
              <a:rPr lang="en-US" b="1" dirty="0" smtClean="0">
                <a:solidFill>
                  <a:srgbClr val="243049"/>
                </a:solidFill>
              </a:rPr>
              <a:t>METRICS </a:t>
            </a:r>
            <a:r>
              <a:rPr lang="en-US" b="1" dirty="0">
                <a:solidFill>
                  <a:srgbClr val="243049"/>
                </a:solidFill>
              </a:rPr>
              <a:t>OF SHARING BEHAVIOUR</a:t>
            </a:r>
          </a:p>
        </p:txBody>
      </p:sp>
      <p:sp>
        <p:nvSpPr>
          <p:cNvPr id="7" name="Rectangle 6">
            <a:extLst>
              <a:ext uri="{FF2B5EF4-FFF2-40B4-BE49-F238E27FC236}">
                <a16:creationId xmlns:a16="http://schemas.microsoft.com/office/drawing/2014/main" xmlns="" id="{857474B8-2C32-43E5-9274-46F4B39CD2D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
        <p:nvSpPr>
          <p:cNvPr id="2" name="Rectangle 1"/>
          <p:cNvSpPr/>
          <p:nvPr/>
        </p:nvSpPr>
        <p:spPr>
          <a:xfrm>
            <a:off x="6598418" y="1400681"/>
            <a:ext cx="4898257" cy="5066130"/>
          </a:xfrm>
          <a:prstGeom prst="rect">
            <a:avLst/>
          </a:prstGeom>
        </p:spPr>
        <p:txBody>
          <a:bodyPr wrap="square">
            <a:spAutoFit/>
          </a:bodyPr>
          <a:lstStyle/>
          <a:p>
            <a:pPr marL="274320" lvl="0" indent="-285750">
              <a:lnSpc>
                <a:spcPct val="114000"/>
              </a:lnSpc>
              <a:spcAft>
                <a:spcPts val="1200"/>
              </a:spcAft>
              <a:buSzPct val="100000"/>
              <a:buFont typeface="Arial" panose="020B0604020202020204" pitchFamily="34" charset="0"/>
              <a:buChar char="•"/>
            </a:pPr>
            <a:r>
              <a:rPr lang="en-US" b="1" dirty="0" smtClean="0">
                <a:solidFill>
                  <a:srgbClr val="7E7E7E"/>
                </a:solidFill>
                <a:latin typeface="Calibri" panose="020F0502020204030204" pitchFamily="34" charset="0"/>
              </a:rPr>
              <a:t>390,000 </a:t>
            </a:r>
            <a:r>
              <a:rPr lang="en-US" b="1" dirty="0">
                <a:solidFill>
                  <a:srgbClr val="7E7E7E"/>
                </a:solidFill>
                <a:latin typeface="Calibri" panose="020F0502020204030204" pitchFamily="34" charset="0"/>
              </a:rPr>
              <a:t>unique users </a:t>
            </a:r>
            <a:r>
              <a:rPr lang="en-US" b="1" dirty="0" smtClean="0">
                <a:solidFill>
                  <a:srgbClr val="7E7E7E"/>
                </a:solidFill>
                <a:latin typeface="Calibri" panose="020F0502020204030204" pitchFamily="34" charset="0"/>
              </a:rPr>
              <a:t>share content from Traditional media sources at </a:t>
            </a:r>
            <a:r>
              <a:rPr lang="en-US" b="1" dirty="0">
                <a:solidFill>
                  <a:srgbClr val="7E7E7E"/>
                </a:solidFill>
                <a:latin typeface="Calibri" panose="020F0502020204030204" pitchFamily="34" charset="0"/>
              </a:rPr>
              <a:t>a rate of about </a:t>
            </a:r>
            <a:r>
              <a:rPr lang="en-US" b="1" dirty="0" smtClean="0">
                <a:solidFill>
                  <a:srgbClr val="7E7E7E"/>
                </a:solidFill>
                <a:latin typeface="Calibri" panose="020F0502020204030204" pitchFamily="34" charset="0"/>
              </a:rPr>
              <a:t>two </a:t>
            </a:r>
            <a:r>
              <a:rPr lang="en-US" b="1" dirty="0">
                <a:solidFill>
                  <a:srgbClr val="7E7E7E"/>
                </a:solidFill>
                <a:latin typeface="Calibri" panose="020F0502020204030204" pitchFamily="34" charset="0"/>
              </a:rPr>
              <a:t>links per user per month. </a:t>
            </a:r>
            <a:r>
              <a:rPr lang="en-US" dirty="0">
                <a:solidFill>
                  <a:srgbClr val="7E7E7E"/>
                </a:solidFill>
                <a:latin typeface="Calibri" panose="020F0502020204030204" pitchFamily="34" charset="0"/>
              </a:rPr>
              <a:t>Social media users rely on content generated by traditional media sources to a large extent. </a:t>
            </a:r>
            <a:r>
              <a:rPr lang="en-US" dirty="0" smtClean="0">
                <a:solidFill>
                  <a:srgbClr val="7E7E7E"/>
                </a:solidFill>
                <a:latin typeface="Calibri" panose="020F0502020204030204" pitchFamily="34" charset="0"/>
              </a:rPr>
              <a:t>Content </a:t>
            </a:r>
            <a:r>
              <a:rPr lang="en-US" dirty="0">
                <a:solidFill>
                  <a:srgbClr val="7E7E7E"/>
                </a:solidFill>
                <a:latin typeface="Calibri" panose="020F0502020204030204" pitchFamily="34" charset="0"/>
              </a:rPr>
              <a:t>publishers (newspapers, radio, </a:t>
            </a:r>
            <a:r>
              <a:rPr lang="en-US" dirty="0" smtClean="0">
                <a:solidFill>
                  <a:srgbClr val="7E7E7E"/>
                </a:solidFill>
                <a:latin typeface="Calibri" panose="020F0502020204030204" pitchFamily="34" charset="0"/>
              </a:rPr>
              <a:t>TV) </a:t>
            </a:r>
            <a:r>
              <a:rPr lang="en-US" dirty="0">
                <a:solidFill>
                  <a:srgbClr val="7E7E7E"/>
                </a:solidFill>
                <a:latin typeface="Calibri" panose="020F0502020204030204" pitchFamily="34" charset="0"/>
              </a:rPr>
              <a:t>are part of this </a:t>
            </a:r>
            <a:r>
              <a:rPr lang="en-US" dirty="0" smtClean="0">
                <a:solidFill>
                  <a:srgbClr val="7E7E7E"/>
                </a:solidFill>
                <a:latin typeface="Calibri" panose="020F0502020204030204" pitchFamily="34" charset="0"/>
              </a:rPr>
              <a:t>group. As active users, they have </a:t>
            </a:r>
            <a:r>
              <a:rPr lang="en-US" dirty="0">
                <a:solidFill>
                  <a:srgbClr val="7E7E7E"/>
                </a:solidFill>
                <a:latin typeface="Calibri" panose="020F0502020204030204" pitchFamily="34" charset="0"/>
              </a:rPr>
              <a:t>the greatest reach and engagement</a:t>
            </a:r>
            <a:r>
              <a:rPr lang="en-US" dirty="0" smtClean="0">
                <a:solidFill>
                  <a:srgbClr val="7E7E7E"/>
                </a:solidFill>
                <a:latin typeface="Calibri" panose="020F0502020204030204" pitchFamily="34" charset="0"/>
              </a:rPr>
              <a:t>. </a:t>
            </a:r>
            <a:r>
              <a:rPr lang="en-US" dirty="0" smtClean="0">
                <a:solidFill>
                  <a:schemeClr val="bg1">
                    <a:lumMod val="50000"/>
                  </a:schemeClr>
                </a:solidFill>
                <a:latin typeface="Calibri" panose="020F0502020204030204" pitchFamily="34" charset="0"/>
              </a:rPr>
              <a:t>Campaign media sources are also considered Traditional but users may overlap so their numbers are not added here.</a:t>
            </a:r>
            <a:endParaRPr lang="en-US" dirty="0">
              <a:solidFill>
                <a:schemeClr val="bg1">
                  <a:lumMod val="50000"/>
                </a:schemeClr>
              </a:solidFill>
              <a:latin typeface="Calibri" panose="020F0502020204030204" pitchFamily="34" charset="0"/>
            </a:endParaRPr>
          </a:p>
          <a:p>
            <a:pPr marL="274320" lvl="0" indent="-298450">
              <a:lnSpc>
                <a:spcPct val="114000"/>
              </a:lnSpc>
              <a:spcAft>
                <a:spcPts val="1200"/>
              </a:spcAft>
              <a:buSzPct val="100000"/>
              <a:buFont typeface="Arial" panose="020B0604020202020204" pitchFamily="34" charset="0"/>
              <a:buChar char="•"/>
            </a:pPr>
            <a:r>
              <a:rPr lang="en-US" b="1" dirty="0" smtClean="0">
                <a:solidFill>
                  <a:srgbClr val="7E7E7E"/>
                </a:solidFill>
                <a:latin typeface="Calibri" panose="020F0502020204030204" pitchFamily="34" charset="0"/>
              </a:rPr>
              <a:t>354,000 </a:t>
            </a:r>
            <a:r>
              <a:rPr lang="en-US" b="1" dirty="0">
                <a:solidFill>
                  <a:srgbClr val="7E7E7E"/>
                </a:solidFill>
                <a:latin typeface="Calibri" panose="020F0502020204030204" pitchFamily="34" charset="0"/>
              </a:rPr>
              <a:t>unique users </a:t>
            </a:r>
            <a:r>
              <a:rPr lang="en-US" b="1" dirty="0" smtClean="0">
                <a:solidFill>
                  <a:srgbClr val="7E7E7E"/>
                </a:solidFill>
                <a:latin typeface="Calibri" panose="020F0502020204030204" pitchFamily="34" charset="0"/>
              </a:rPr>
              <a:t>share </a:t>
            </a:r>
            <a:r>
              <a:rPr lang="en-US" b="1" dirty="0">
                <a:solidFill>
                  <a:srgbClr val="7E7E7E"/>
                </a:solidFill>
                <a:latin typeface="Calibri" panose="020F0502020204030204" pitchFamily="34" charset="0"/>
              </a:rPr>
              <a:t>content from all three </a:t>
            </a:r>
            <a:r>
              <a:rPr lang="en-US" b="1" dirty="0" smtClean="0">
                <a:solidFill>
                  <a:srgbClr val="7E7E7E"/>
                </a:solidFill>
                <a:latin typeface="Calibri" panose="020F0502020204030204" pitchFamily="34" charset="0"/>
              </a:rPr>
              <a:t>Non-Traditional </a:t>
            </a:r>
            <a:r>
              <a:rPr lang="en-US" b="1" dirty="0">
                <a:solidFill>
                  <a:srgbClr val="7E7E7E"/>
                </a:solidFill>
                <a:latin typeface="Calibri" panose="020F0502020204030204" pitchFamily="34" charset="0"/>
              </a:rPr>
              <a:t>sections of the Media Map </a:t>
            </a:r>
            <a:r>
              <a:rPr lang="en-US" b="1" dirty="0">
                <a:solidFill>
                  <a:schemeClr val="bg1">
                    <a:lumMod val="50000"/>
                  </a:schemeClr>
                </a:solidFill>
                <a:latin typeface="Calibri" panose="020F0502020204030204" pitchFamily="34" charset="0"/>
              </a:rPr>
              <a:t>(Extend, Reframe and Alternative). </a:t>
            </a:r>
            <a:r>
              <a:rPr lang="en-US" dirty="0">
                <a:solidFill>
                  <a:srgbClr val="7E7E7E"/>
                </a:solidFill>
                <a:latin typeface="Calibri" panose="020F0502020204030204" pitchFamily="34" charset="0"/>
              </a:rPr>
              <a:t>As a rule, while the users </a:t>
            </a:r>
            <a:r>
              <a:rPr lang="en-US" dirty="0" smtClean="0">
                <a:solidFill>
                  <a:srgbClr val="7E7E7E"/>
                </a:solidFill>
                <a:latin typeface="Calibri" panose="020F0502020204030204" pitchFamily="34" charset="0"/>
              </a:rPr>
              <a:t>are active</a:t>
            </a:r>
            <a:r>
              <a:rPr lang="en-US" dirty="0">
                <a:solidFill>
                  <a:srgbClr val="7E7E7E"/>
                </a:solidFill>
                <a:latin typeface="Calibri" panose="020F0502020204030204" pitchFamily="34" charset="0"/>
              </a:rPr>
              <a:t>, </a:t>
            </a:r>
            <a:r>
              <a:rPr lang="en-US" dirty="0" smtClean="0">
                <a:solidFill>
                  <a:srgbClr val="7E7E7E"/>
                </a:solidFill>
                <a:latin typeface="Calibri" panose="020F0502020204030204" pitchFamily="34" charset="0"/>
              </a:rPr>
              <a:t>follower numbers are </a:t>
            </a:r>
            <a:r>
              <a:rPr lang="en-US" dirty="0">
                <a:solidFill>
                  <a:srgbClr val="7E7E7E"/>
                </a:solidFill>
                <a:latin typeface="Calibri" panose="020F0502020204030204" pitchFamily="34" charset="0"/>
              </a:rPr>
              <a:t>lower. This means engagement levels are lower as well. </a:t>
            </a:r>
          </a:p>
          <a:p>
            <a:pPr marL="274320" lvl="0" indent="-298450">
              <a:lnSpc>
                <a:spcPct val="114000"/>
              </a:lnSpc>
              <a:spcAft>
                <a:spcPts val="1200"/>
              </a:spcAft>
              <a:buSzPct val="100000"/>
              <a:buFont typeface="Arial" panose="020B0604020202020204" pitchFamily="34" charset="0"/>
              <a:buChar char="•"/>
            </a:pPr>
            <a:r>
              <a:rPr lang="en-US" b="1" dirty="0" smtClean="0">
                <a:solidFill>
                  <a:srgbClr val="7E7E7E"/>
                </a:solidFill>
                <a:latin typeface="Calibri" panose="020F0502020204030204" pitchFamily="34" charset="0"/>
              </a:rPr>
              <a:t>80,000 users in the Reframe section are </a:t>
            </a:r>
            <a:r>
              <a:rPr lang="en-US" b="1" dirty="0">
                <a:solidFill>
                  <a:srgbClr val="7E7E7E"/>
                </a:solidFill>
                <a:latin typeface="Calibri" panose="020F0502020204030204" pitchFamily="34" charset="0"/>
              </a:rPr>
              <a:t>driving a huge amount of content into the </a:t>
            </a:r>
            <a:r>
              <a:rPr lang="en-US" b="1" dirty="0" smtClean="0">
                <a:solidFill>
                  <a:srgbClr val="7E7E7E"/>
                </a:solidFill>
                <a:latin typeface="Calibri" panose="020F0502020204030204" pitchFamily="34" charset="0"/>
              </a:rPr>
              <a:t>discourse. </a:t>
            </a:r>
            <a:r>
              <a:rPr lang="en-US" dirty="0" smtClean="0">
                <a:solidFill>
                  <a:srgbClr val="7E7E7E"/>
                </a:solidFill>
                <a:latin typeface="Calibri" panose="020F0502020204030204" pitchFamily="34" charset="0"/>
              </a:rPr>
              <a:t>In other words, 20 percent </a:t>
            </a:r>
            <a:r>
              <a:rPr lang="en-US" dirty="0">
                <a:solidFill>
                  <a:srgbClr val="7E7E7E"/>
                </a:solidFill>
                <a:latin typeface="Calibri" panose="020F0502020204030204" pitchFamily="34" charset="0"/>
              </a:rPr>
              <a:t>of the users are posting almost twice as often as users engaged with other sections of the media map. </a:t>
            </a:r>
            <a:r>
              <a:rPr lang="en-US" dirty="0" smtClean="0">
                <a:solidFill>
                  <a:srgbClr val="7E7E7E"/>
                </a:solidFill>
                <a:latin typeface="Calibri" panose="020F0502020204030204" pitchFamily="34" charset="0"/>
              </a:rPr>
              <a:t>Though this is a fairly </a:t>
            </a:r>
            <a:r>
              <a:rPr lang="en-US" dirty="0">
                <a:solidFill>
                  <a:srgbClr val="7E7E7E"/>
                </a:solidFill>
                <a:latin typeface="Calibri" panose="020F0502020204030204" pitchFamily="34" charset="0"/>
              </a:rPr>
              <a:t>small </a:t>
            </a:r>
            <a:r>
              <a:rPr lang="en-US" dirty="0" smtClean="0">
                <a:solidFill>
                  <a:srgbClr val="7E7E7E"/>
                </a:solidFill>
                <a:latin typeface="Calibri" panose="020F0502020204030204" pitchFamily="34" charset="0"/>
              </a:rPr>
              <a:t>group, users </a:t>
            </a:r>
            <a:r>
              <a:rPr lang="en-US" dirty="0">
                <a:solidFill>
                  <a:srgbClr val="7E7E7E"/>
                </a:solidFill>
                <a:latin typeface="Calibri" panose="020F0502020204030204" pitchFamily="34" charset="0"/>
              </a:rPr>
              <a:t>sharing links from Reframe sources in particular stand out for their activity.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838200" y="2252133"/>
            <a:ext cx="5295900" cy="4245648"/>
          </a:xfrm>
          <a:prstGeom prst="rect">
            <a:avLst/>
          </a:prstGeom>
        </p:spPr>
        <p:txBody>
          <a:bodyPr lIns="91425" tIns="91425" rIns="91425" bIns="91425" anchor="t" anchorCtr="0">
            <a:noAutofit/>
          </a:bodyPr>
          <a:lstStyle/>
          <a:p>
            <a:pPr marL="0" lvl="0" indent="0" rtl="0">
              <a:lnSpc>
                <a:spcPct val="100000"/>
              </a:lnSpc>
              <a:spcBef>
                <a:spcPts val="0"/>
              </a:spcBef>
              <a:buNone/>
            </a:pPr>
            <a:r>
              <a:rPr lang="en-US" sz="1800" dirty="0" smtClean="0">
                <a:solidFill>
                  <a:srgbClr val="7E7E7E"/>
                </a:solidFill>
              </a:rPr>
              <a:t>This </a:t>
            </a:r>
            <a:r>
              <a:rPr lang="en-US" sz="1800" dirty="0">
                <a:solidFill>
                  <a:srgbClr val="7E7E7E"/>
                </a:solidFill>
              </a:rPr>
              <a:t>study looked at the top 100 sharers (by number of followers) of content to see how many of them shared content from different sections of the Media Map. </a:t>
            </a:r>
            <a:endParaRPr lang="en-US" sz="1800" dirty="0" smtClean="0">
              <a:solidFill>
                <a:srgbClr val="7E7E7E"/>
              </a:solidFill>
            </a:endParaRPr>
          </a:p>
          <a:p>
            <a:pPr marL="0" lvl="0" indent="0" rtl="0">
              <a:lnSpc>
                <a:spcPct val="100000"/>
              </a:lnSpc>
              <a:spcBef>
                <a:spcPts val="0"/>
              </a:spcBef>
              <a:buNone/>
            </a:pPr>
            <a:endParaRPr lang="en-US" sz="1800" dirty="0">
              <a:solidFill>
                <a:srgbClr val="7E7E7E"/>
              </a:solidFill>
            </a:endParaRPr>
          </a:p>
          <a:p>
            <a:pPr marL="457200" lvl="0" indent="-342900" rtl="0">
              <a:lnSpc>
                <a:spcPct val="100000"/>
              </a:lnSpc>
              <a:spcBef>
                <a:spcPts val="0"/>
              </a:spcBef>
              <a:buSzPct val="100000"/>
            </a:pPr>
            <a:r>
              <a:rPr lang="en-US" sz="1800" dirty="0">
                <a:solidFill>
                  <a:srgbClr val="7E7E7E"/>
                </a:solidFill>
              </a:rPr>
              <a:t>34 out of 100 accounts share content from both Reframe and Alternative sections. This is the area of the greatest content “overlap</a:t>
            </a:r>
            <a:r>
              <a:rPr lang="en-US" sz="1800" dirty="0" smtClean="0">
                <a:solidFill>
                  <a:srgbClr val="7E7E7E"/>
                </a:solidFill>
              </a:rPr>
              <a:t>”.</a:t>
            </a:r>
          </a:p>
          <a:p>
            <a:pPr marL="457200" lvl="0" indent="-342900" rtl="0">
              <a:lnSpc>
                <a:spcPct val="100000"/>
              </a:lnSpc>
              <a:spcBef>
                <a:spcPts val="0"/>
              </a:spcBef>
              <a:buSzPct val="100000"/>
            </a:pPr>
            <a:endParaRPr lang="en-US" sz="1800" dirty="0">
              <a:solidFill>
                <a:srgbClr val="7E7E7E"/>
              </a:solidFill>
            </a:endParaRPr>
          </a:p>
          <a:p>
            <a:pPr marL="457200" lvl="0" indent="-342900" rtl="0">
              <a:lnSpc>
                <a:spcPct val="100000"/>
              </a:lnSpc>
              <a:spcBef>
                <a:spcPts val="0"/>
              </a:spcBef>
              <a:buSzPct val="100000"/>
            </a:pPr>
            <a:r>
              <a:rPr lang="en-US" sz="1800" dirty="0">
                <a:solidFill>
                  <a:srgbClr val="7E7E7E"/>
                </a:solidFill>
              </a:rPr>
              <a:t>No more than 3 of 100 accounts share content across the </a:t>
            </a:r>
            <a:r>
              <a:rPr lang="en-US" sz="1800" dirty="0" smtClean="0">
                <a:solidFill>
                  <a:srgbClr val="7E7E7E"/>
                </a:solidFill>
              </a:rPr>
              <a:t>longstanding divide </a:t>
            </a:r>
            <a:r>
              <a:rPr lang="en-US" sz="1800" dirty="0">
                <a:solidFill>
                  <a:srgbClr val="7E7E7E"/>
                </a:solidFill>
              </a:rPr>
              <a:t>separating Reframe and Alternative </a:t>
            </a:r>
            <a:r>
              <a:rPr lang="en-US" sz="1800" dirty="0" smtClean="0">
                <a:solidFill>
                  <a:srgbClr val="7E7E7E"/>
                </a:solidFill>
              </a:rPr>
              <a:t>media sources from Traditional media sources.</a:t>
            </a:r>
            <a:endParaRPr lang="en-US" sz="1800" dirty="0">
              <a:solidFill>
                <a:srgbClr val="7E7E7E"/>
              </a:solidFill>
            </a:endParaRPr>
          </a:p>
          <a:p>
            <a:pPr marL="457200" lvl="0" indent="-342900" rtl="0">
              <a:spcBef>
                <a:spcPts val="0"/>
              </a:spcBef>
              <a:buSzPct val="100000"/>
            </a:pPr>
            <a:endParaRPr lang="en-US" sz="1600" dirty="0">
              <a:solidFill>
                <a:srgbClr val="7E7E7E"/>
              </a:solidFill>
            </a:endParaRPr>
          </a:p>
        </p:txBody>
      </p:sp>
      <p:sp>
        <p:nvSpPr>
          <p:cNvPr id="1067" name="Shape 1067"/>
          <p:cNvSpPr txBox="1">
            <a:spLocks noGrp="1"/>
          </p:cNvSpPr>
          <p:nvPr>
            <p:ph type="title"/>
          </p:nvPr>
        </p:nvSpPr>
        <p:spPr>
          <a:xfrm>
            <a:off x="838200" y="365125"/>
            <a:ext cx="5769900" cy="1325700"/>
          </a:xfrm>
          <a:prstGeom prst="rect">
            <a:avLst/>
          </a:prstGeom>
        </p:spPr>
        <p:txBody>
          <a:bodyPr lIns="91425" tIns="91425" rIns="91425" bIns="91425" anchor="ctr" anchorCtr="0">
            <a:noAutofit/>
          </a:bodyPr>
          <a:lstStyle/>
          <a:p>
            <a:pPr lvl="0"/>
            <a:r>
              <a:rPr lang="en-US" b="1" dirty="0">
                <a:solidFill>
                  <a:srgbClr val="243049"/>
                </a:solidFill>
              </a:rPr>
              <a:t/>
            </a:r>
            <a:br>
              <a:rPr lang="en-US" b="1" dirty="0">
                <a:solidFill>
                  <a:srgbClr val="243049"/>
                </a:solidFill>
              </a:rPr>
            </a:br>
            <a:r>
              <a:rPr lang="en-US" b="1" dirty="0" smtClean="0">
                <a:solidFill>
                  <a:srgbClr val="243049"/>
                </a:solidFill>
              </a:rPr>
              <a:t>Few users are open to different content</a:t>
            </a:r>
            <a:endParaRPr lang="en-US" b="1" dirty="0">
              <a:solidFill>
                <a:srgbClr val="243049"/>
              </a:solidFill>
            </a:endParaRPr>
          </a:p>
        </p:txBody>
      </p:sp>
      <p:pic>
        <p:nvPicPr>
          <p:cNvPr id="1068" name="Shape 10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34100" y="819151"/>
            <a:ext cx="3793429" cy="5495724"/>
          </a:xfrm>
          <a:prstGeom prst="rect">
            <a:avLst/>
          </a:prstGeom>
          <a:noFill/>
          <a:ln>
            <a:noFill/>
          </a:ln>
        </p:spPr>
      </p:pic>
      <p:sp>
        <p:nvSpPr>
          <p:cNvPr id="1069" name="Shape 1069"/>
          <p:cNvSpPr txBox="1"/>
          <p:nvPr/>
        </p:nvSpPr>
        <p:spPr>
          <a:xfrm>
            <a:off x="10174635" y="1458870"/>
            <a:ext cx="1599000" cy="4632300"/>
          </a:xfrm>
          <a:prstGeom prst="rect">
            <a:avLst/>
          </a:prstGeom>
          <a:noFill/>
          <a:ln>
            <a:noFill/>
          </a:ln>
        </p:spPr>
        <p:txBody>
          <a:bodyPr lIns="91425" tIns="91425" rIns="91425" bIns="91425" anchor="t" anchorCtr="0">
            <a:noAutofit/>
          </a:bodyPr>
          <a:lstStyle/>
          <a:p>
            <a:pPr lvl="0">
              <a:spcBef>
                <a:spcPts val="0"/>
              </a:spcBef>
              <a:buNone/>
            </a:pPr>
            <a:r>
              <a:rPr lang="en-US" dirty="0">
                <a:solidFill>
                  <a:srgbClr val="7E7E7E"/>
                </a:solidFill>
                <a:latin typeface="Calibri"/>
                <a:cs typeface="Calibri"/>
              </a:rPr>
              <a:t>Imagine standing at the anchor point of each of these charts and looking down the line to see others sharing content from different sections. </a:t>
            </a:r>
          </a:p>
          <a:p>
            <a:pPr lvl="0">
              <a:spcBef>
                <a:spcPts val="0"/>
              </a:spcBef>
              <a:buNone/>
            </a:pPr>
            <a:endParaRPr dirty="0">
              <a:solidFill>
                <a:srgbClr val="7E7E7E"/>
              </a:solidFill>
              <a:latin typeface="Calibri"/>
              <a:cs typeface="Calibri"/>
            </a:endParaRPr>
          </a:p>
          <a:p>
            <a:pPr lvl="0">
              <a:spcBef>
                <a:spcPts val="0"/>
              </a:spcBef>
              <a:buNone/>
            </a:pPr>
            <a:r>
              <a:rPr lang="en-US" dirty="0">
                <a:solidFill>
                  <a:srgbClr val="7E7E7E"/>
                </a:solidFill>
                <a:latin typeface="Calibri"/>
                <a:cs typeface="Calibri"/>
              </a:rPr>
              <a:t>The smaller the numbers, the less sharing there is. </a:t>
            </a:r>
          </a:p>
          <a:p>
            <a:pPr lvl="0">
              <a:spcBef>
                <a:spcPts val="0"/>
              </a:spcBef>
              <a:buNone/>
            </a:pPr>
            <a:r>
              <a:rPr lang="en-US" dirty="0">
                <a:solidFill>
                  <a:srgbClr val="7E7E7E"/>
                </a:solidFill>
                <a:latin typeface="Calibri"/>
                <a:cs typeface="Calibri"/>
              </a:rPr>
              <a:t>In effect, it becomes harder to “see” the activity of users sharing the distant content. Where there is no line, there is no sharing.</a:t>
            </a:r>
          </a:p>
        </p:txBody>
      </p:sp>
      <p:sp>
        <p:nvSpPr>
          <p:cNvPr id="7" name="Rectangle 6">
            <a:extLst>
              <a:ext uri="{FF2B5EF4-FFF2-40B4-BE49-F238E27FC236}">
                <a16:creationId xmlns:a16="http://schemas.microsoft.com/office/drawing/2014/main" xmlns="" id="{65F54929-2782-4987-BDE0-F5D10D6B96C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838200" y="1552576"/>
            <a:ext cx="5049982" cy="4945206"/>
          </a:xfrm>
          <a:prstGeom prst="rect">
            <a:avLst/>
          </a:prstGeom>
        </p:spPr>
        <p:txBody>
          <a:bodyPr lIns="91425" tIns="91425" rIns="91425" bIns="91425" anchor="t" anchorCtr="0">
            <a:noAutofit/>
          </a:bodyPr>
          <a:lstStyle/>
          <a:p>
            <a:pPr marL="0" lvl="0" indent="-69850">
              <a:lnSpc>
                <a:spcPct val="100000"/>
              </a:lnSpc>
              <a:spcBef>
                <a:spcPts val="0"/>
              </a:spcBef>
              <a:buSzPct val="61111"/>
              <a:buNone/>
            </a:pPr>
            <a:r>
              <a:rPr lang="en-US" sz="1800" dirty="0" smtClean="0">
                <a:solidFill>
                  <a:srgbClr val="7E7E7E"/>
                </a:solidFill>
              </a:rPr>
              <a:t>These findings have several implications:</a:t>
            </a:r>
          </a:p>
          <a:p>
            <a:pPr marL="0" lvl="0" indent="-69850">
              <a:lnSpc>
                <a:spcPct val="100000"/>
              </a:lnSpc>
              <a:spcBef>
                <a:spcPts val="0"/>
              </a:spcBef>
              <a:buSzPct val="61111"/>
              <a:buNone/>
            </a:pPr>
            <a:endParaRPr lang="en-US" sz="1800" dirty="0">
              <a:solidFill>
                <a:srgbClr val="7E7E7E"/>
              </a:solidFill>
            </a:endParaRPr>
          </a:p>
          <a:p>
            <a:pPr marL="457200" lvl="0" indent="-342900">
              <a:lnSpc>
                <a:spcPct val="100000"/>
              </a:lnSpc>
              <a:spcBef>
                <a:spcPts val="0"/>
              </a:spcBef>
              <a:spcAft>
                <a:spcPts val="600"/>
              </a:spcAft>
            </a:pPr>
            <a:r>
              <a:rPr lang="en-US" sz="1800" dirty="0">
                <a:solidFill>
                  <a:srgbClr val="7E7E7E"/>
                </a:solidFill>
              </a:rPr>
              <a:t>Confusing and conspiratorial narratives are exposed to a much larger pool of social media users via those sharing both Alternative and Reframe content. </a:t>
            </a:r>
          </a:p>
          <a:p>
            <a:pPr marL="457200" lvl="0" indent="-342900">
              <a:lnSpc>
                <a:spcPct val="100000"/>
              </a:lnSpc>
              <a:spcBef>
                <a:spcPts val="0"/>
              </a:spcBef>
              <a:spcAft>
                <a:spcPts val="600"/>
              </a:spcAft>
            </a:pPr>
            <a:r>
              <a:rPr lang="en-US" sz="1800" dirty="0">
                <a:solidFill>
                  <a:srgbClr val="7E7E7E"/>
                </a:solidFill>
              </a:rPr>
              <a:t>With virtually no cross-sharing </a:t>
            </a:r>
            <a:r>
              <a:rPr lang="en-US" sz="1800" dirty="0" smtClean="0">
                <a:solidFill>
                  <a:srgbClr val="7E7E7E"/>
                </a:solidFill>
              </a:rPr>
              <a:t>occurs across </a:t>
            </a:r>
            <a:r>
              <a:rPr lang="en-US" sz="1800" dirty="0">
                <a:solidFill>
                  <a:srgbClr val="7E7E7E"/>
                </a:solidFill>
              </a:rPr>
              <a:t>the </a:t>
            </a:r>
            <a:r>
              <a:rPr lang="en-US" sz="1800" dirty="0" smtClean="0">
                <a:solidFill>
                  <a:srgbClr val="7E7E7E"/>
                </a:solidFill>
              </a:rPr>
              <a:t>longstanding </a:t>
            </a:r>
            <a:r>
              <a:rPr lang="en-US" sz="1800" dirty="0">
                <a:solidFill>
                  <a:srgbClr val="7E7E7E"/>
                </a:solidFill>
              </a:rPr>
              <a:t>divide, users remain isolated in their narrative bubbles, apart from the general sense that those on the </a:t>
            </a:r>
            <a:r>
              <a:rPr lang="en-US" sz="1800" dirty="0" smtClean="0">
                <a:solidFill>
                  <a:srgbClr val="7E7E7E"/>
                </a:solidFill>
              </a:rPr>
              <a:t>“other side” </a:t>
            </a:r>
            <a:r>
              <a:rPr lang="en-US" sz="1800" dirty="0">
                <a:solidFill>
                  <a:srgbClr val="7E7E7E"/>
                </a:solidFill>
              </a:rPr>
              <a:t>are receiving biased information </a:t>
            </a:r>
            <a:r>
              <a:rPr lang="mr-IN" sz="1800" dirty="0">
                <a:solidFill>
                  <a:srgbClr val="7E7E7E"/>
                </a:solidFill>
              </a:rPr>
              <a:t>–</a:t>
            </a:r>
            <a:r>
              <a:rPr lang="en-US" sz="1800" dirty="0">
                <a:solidFill>
                  <a:srgbClr val="7E7E7E"/>
                </a:solidFill>
              </a:rPr>
              <a:t> providing proof to the lack of common ground</a:t>
            </a:r>
            <a:r>
              <a:rPr lang="en-US" sz="1800" dirty="0" smtClean="0">
                <a:solidFill>
                  <a:srgbClr val="7E7E7E"/>
                </a:solidFill>
              </a:rPr>
              <a:t>.</a:t>
            </a:r>
          </a:p>
          <a:p>
            <a:pPr marL="457200" indent="-342900">
              <a:lnSpc>
                <a:spcPct val="100000"/>
              </a:lnSpc>
              <a:spcBef>
                <a:spcPts val="0"/>
              </a:spcBef>
            </a:pPr>
            <a:r>
              <a:rPr lang="en-US" sz="1800" dirty="0" smtClean="0">
                <a:solidFill>
                  <a:srgbClr val="7E7E7E"/>
                </a:solidFill>
              </a:rPr>
              <a:t>The </a:t>
            </a:r>
            <a:r>
              <a:rPr lang="en-US" sz="1800" dirty="0">
                <a:solidFill>
                  <a:srgbClr val="7E7E7E"/>
                </a:solidFill>
              </a:rPr>
              <a:t>media sources </a:t>
            </a:r>
            <a:r>
              <a:rPr lang="en-US" sz="1800" dirty="0" smtClean="0">
                <a:solidFill>
                  <a:srgbClr val="7E7E7E"/>
                </a:solidFill>
              </a:rPr>
              <a:t>a user </a:t>
            </a:r>
            <a:r>
              <a:rPr lang="en-US" sz="1800" dirty="0">
                <a:solidFill>
                  <a:srgbClr val="7E7E7E"/>
                </a:solidFill>
              </a:rPr>
              <a:t>is willing to share with </a:t>
            </a:r>
            <a:r>
              <a:rPr lang="en-US" sz="1800" dirty="0" smtClean="0">
                <a:solidFill>
                  <a:srgbClr val="7E7E7E"/>
                </a:solidFill>
              </a:rPr>
              <a:t>his/her network is affected by their position </a:t>
            </a:r>
            <a:r>
              <a:rPr lang="en-US" sz="1800" dirty="0">
                <a:solidFill>
                  <a:srgbClr val="7E7E7E"/>
                </a:solidFill>
              </a:rPr>
              <a:t>on the validity of traditional </a:t>
            </a:r>
            <a:r>
              <a:rPr lang="en-US" sz="1800" dirty="0" smtClean="0">
                <a:solidFill>
                  <a:srgbClr val="7E7E7E"/>
                </a:solidFill>
              </a:rPr>
              <a:t>narratives. </a:t>
            </a:r>
            <a:endParaRPr lang="en-US" sz="1800" dirty="0">
              <a:solidFill>
                <a:srgbClr val="7E7E7E"/>
              </a:solidFill>
            </a:endParaRPr>
          </a:p>
          <a:p>
            <a:pPr marL="457200" lvl="0" indent="-342900">
              <a:spcBef>
                <a:spcPts val="0"/>
              </a:spcBef>
            </a:pPr>
            <a:endParaRPr lang="en-US" sz="1600" dirty="0">
              <a:solidFill>
                <a:srgbClr val="7E7E7E"/>
              </a:solidFill>
            </a:endParaRPr>
          </a:p>
        </p:txBody>
      </p:sp>
      <p:sp>
        <p:nvSpPr>
          <p:cNvPr id="1067" name="Shape 1067"/>
          <p:cNvSpPr txBox="1">
            <a:spLocks noGrp="1"/>
          </p:cNvSpPr>
          <p:nvPr>
            <p:ph type="title"/>
          </p:nvPr>
        </p:nvSpPr>
        <p:spPr>
          <a:xfrm>
            <a:off x="838200" y="365125"/>
            <a:ext cx="5769900" cy="1325700"/>
          </a:xfrm>
          <a:prstGeom prst="rect">
            <a:avLst/>
          </a:prstGeom>
        </p:spPr>
        <p:txBody>
          <a:bodyPr lIns="91425" tIns="91425" rIns="91425" bIns="91425" anchor="ctr" anchorCtr="0">
            <a:noAutofit/>
          </a:bodyPr>
          <a:lstStyle/>
          <a:p>
            <a:pPr lvl="0"/>
            <a:r>
              <a:rPr lang="en-US" b="1" dirty="0">
                <a:solidFill>
                  <a:srgbClr val="243049"/>
                </a:solidFill>
              </a:rPr>
              <a:t/>
            </a:r>
            <a:br>
              <a:rPr lang="en-US" b="1" dirty="0">
                <a:solidFill>
                  <a:srgbClr val="243049"/>
                </a:solidFill>
              </a:rPr>
            </a:br>
            <a:r>
              <a:rPr lang="en-US" sz="1800" b="1" dirty="0" smtClean="0">
                <a:solidFill>
                  <a:srgbClr val="243049"/>
                </a:solidFill>
              </a:rPr>
              <a:t>Continued…</a:t>
            </a:r>
            <a:endParaRPr lang="en-US" sz="1800" b="1" dirty="0">
              <a:solidFill>
                <a:srgbClr val="243049"/>
              </a:solidFill>
            </a:endParaRPr>
          </a:p>
        </p:txBody>
      </p:sp>
      <p:pic>
        <p:nvPicPr>
          <p:cNvPr id="1068" name="Shape 10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34100" y="819151"/>
            <a:ext cx="3793429" cy="5495724"/>
          </a:xfrm>
          <a:prstGeom prst="rect">
            <a:avLst/>
          </a:prstGeom>
          <a:noFill/>
          <a:ln>
            <a:noFill/>
          </a:ln>
        </p:spPr>
      </p:pic>
      <p:sp>
        <p:nvSpPr>
          <p:cNvPr id="1069" name="Shape 1069"/>
          <p:cNvSpPr txBox="1"/>
          <p:nvPr/>
        </p:nvSpPr>
        <p:spPr>
          <a:xfrm>
            <a:off x="10174635" y="1458870"/>
            <a:ext cx="1599000" cy="4632300"/>
          </a:xfrm>
          <a:prstGeom prst="rect">
            <a:avLst/>
          </a:prstGeom>
          <a:noFill/>
          <a:ln>
            <a:noFill/>
          </a:ln>
        </p:spPr>
        <p:txBody>
          <a:bodyPr lIns="91425" tIns="91425" rIns="91425" bIns="91425" anchor="t" anchorCtr="0">
            <a:noAutofit/>
          </a:bodyPr>
          <a:lstStyle/>
          <a:p>
            <a:pPr lvl="0">
              <a:spcBef>
                <a:spcPts val="0"/>
              </a:spcBef>
              <a:buNone/>
            </a:pPr>
            <a:r>
              <a:rPr lang="en-US" dirty="0">
                <a:solidFill>
                  <a:srgbClr val="7E7E7E"/>
                </a:solidFill>
                <a:latin typeface="Calibri"/>
                <a:cs typeface="Calibri"/>
              </a:rPr>
              <a:t>Imagine standing at the anchor point of each of these charts and looking down the line to see others sharing content from different sections. </a:t>
            </a:r>
          </a:p>
          <a:p>
            <a:pPr lvl="0">
              <a:spcBef>
                <a:spcPts val="0"/>
              </a:spcBef>
              <a:buNone/>
            </a:pPr>
            <a:endParaRPr dirty="0">
              <a:solidFill>
                <a:srgbClr val="7E7E7E"/>
              </a:solidFill>
              <a:latin typeface="Calibri"/>
              <a:cs typeface="Calibri"/>
            </a:endParaRPr>
          </a:p>
          <a:p>
            <a:pPr lvl="0">
              <a:spcBef>
                <a:spcPts val="0"/>
              </a:spcBef>
              <a:buNone/>
            </a:pPr>
            <a:r>
              <a:rPr lang="en-US" dirty="0">
                <a:solidFill>
                  <a:srgbClr val="7E7E7E"/>
                </a:solidFill>
                <a:latin typeface="Calibri"/>
                <a:cs typeface="Calibri"/>
              </a:rPr>
              <a:t>The smaller the numbers, the less sharing there is. </a:t>
            </a:r>
          </a:p>
          <a:p>
            <a:pPr lvl="0">
              <a:spcBef>
                <a:spcPts val="0"/>
              </a:spcBef>
              <a:buNone/>
            </a:pPr>
            <a:r>
              <a:rPr lang="en-US" dirty="0">
                <a:solidFill>
                  <a:srgbClr val="7E7E7E"/>
                </a:solidFill>
                <a:latin typeface="Calibri"/>
                <a:cs typeface="Calibri"/>
              </a:rPr>
              <a:t>In effect, it becomes harder to “see” the activity of users sharing the distant content. Where there is no line, there is no sharing.</a:t>
            </a:r>
          </a:p>
        </p:txBody>
      </p:sp>
      <p:sp>
        <p:nvSpPr>
          <p:cNvPr id="7" name="Rectangle 6">
            <a:extLst>
              <a:ext uri="{FF2B5EF4-FFF2-40B4-BE49-F238E27FC236}">
                <a16:creationId xmlns:a16="http://schemas.microsoft.com/office/drawing/2014/main" xmlns="" id="{65F54929-2782-4987-BDE0-F5D10D6B96C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a:t>
            </a:r>
            <a:r>
              <a:rPr lang="en-US" sz="900" b="1" dirty="0">
                <a:solidFill>
                  <a:schemeClr val="bg1"/>
                </a:solidFill>
              </a:rPr>
              <a:t>Social Media Sharing </a:t>
            </a:r>
            <a:r>
              <a:rPr lang="en-US" sz="900" b="1" dirty="0" err="1">
                <a:solidFill>
                  <a:schemeClr val="bg1"/>
                </a:solidFill>
              </a:rPr>
              <a:t>Behaviour</a:t>
            </a:r>
            <a:r>
              <a:rPr lang="en-US" sz="900" b="1" dirty="0">
                <a:solidFill>
                  <a:schemeClr val="bg1"/>
                </a:solidFill>
              </a:rPr>
              <a:t>     </a:t>
            </a:r>
            <a:r>
              <a:rPr lang="en-US" sz="900" dirty="0">
                <a:solidFill>
                  <a:schemeClr val="bg1">
                    <a:lumMod val="85000"/>
                  </a:schemeClr>
                </a:solidFill>
              </a:rPr>
              <a:t>Patterns of Disinformation     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7284305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4400" b="1" dirty="0" smtClean="0">
                <a:solidFill>
                  <a:schemeClr val="bg1">
                    <a:lumMod val="50000"/>
                  </a:schemeClr>
                </a:solidFill>
              </a:rPr>
              <a:t>Phase 3</a:t>
            </a:r>
            <a:r>
              <a:rPr lang="en-US" sz="6600" b="1" dirty="0" smtClean="0">
                <a:solidFill>
                  <a:srgbClr val="ED2E52"/>
                </a:solidFill>
              </a:rPr>
              <a:t/>
            </a:r>
            <a:br>
              <a:rPr lang="en-US" sz="6600" b="1" dirty="0" smtClean="0">
                <a:solidFill>
                  <a:srgbClr val="ED2E52"/>
                </a:solidFill>
              </a:rPr>
            </a:br>
            <a:r>
              <a:rPr lang="en-US" sz="6600" b="1" dirty="0">
                <a:solidFill>
                  <a:srgbClr val="ED2E52"/>
                </a:solidFill>
              </a:rPr>
              <a:t/>
            </a:r>
            <a:br>
              <a:rPr lang="en-US" sz="6600" b="1" dirty="0">
                <a:solidFill>
                  <a:srgbClr val="ED2E52"/>
                </a:solidFill>
              </a:rPr>
            </a:br>
            <a:r>
              <a:rPr lang="en-US" sz="6600" b="1" dirty="0" smtClean="0">
                <a:solidFill>
                  <a:srgbClr val="ED2E52"/>
                </a:solidFill>
              </a:rPr>
              <a:t>PATTERNS</a:t>
            </a:r>
            <a:r>
              <a:rPr lang="en-US" sz="6600" b="1" dirty="0"/>
              <a:t/>
            </a:r>
            <a:br>
              <a:rPr lang="en-US" sz="6600" b="1" dirty="0"/>
            </a:br>
            <a:r>
              <a:rPr lang="en-US" sz="6600" b="1" dirty="0" smtClean="0">
                <a:solidFill>
                  <a:srgbClr val="CFB475"/>
                </a:solidFill>
              </a:rPr>
              <a:t>OF</a:t>
            </a:r>
            <a:r>
              <a:rPr lang="en-US" sz="6600" b="1" dirty="0">
                <a:solidFill>
                  <a:srgbClr val="243049"/>
                </a:solidFill>
              </a:rPr>
              <a:t/>
            </a:r>
            <a:br>
              <a:rPr lang="en-US" sz="6600" b="1" dirty="0">
                <a:solidFill>
                  <a:srgbClr val="243049"/>
                </a:solidFill>
              </a:rPr>
            </a:br>
            <a:r>
              <a:rPr lang="en-US" sz="6600" b="1" dirty="0" smtClean="0">
                <a:solidFill>
                  <a:srgbClr val="243049"/>
                </a:solidFill>
              </a:rPr>
              <a:t>DISINFORMATION</a:t>
            </a:r>
            <a:endParaRPr lang="en-US" sz="6600" b="1" dirty="0">
              <a:solidFill>
                <a:srgbClr val="243049"/>
              </a:solidFill>
            </a:endParaRPr>
          </a:p>
        </p:txBody>
      </p:sp>
      <p:sp>
        <p:nvSpPr>
          <p:cNvPr id="5" name="Rectangle 4">
            <a:extLst>
              <a:ext uri="{FF2B5EF4-FFF2-40B4-BE49-F238E27FC236}">
                <a16:creationId xmlns:a16="http://schemas.microsoft.com/office/drawing/2014/main" xmlns="" id="{23C000BC-A616-4C30-A008-ED471A2A55E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19726543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 </a:t>
            </a:r>
            <a:endParaRPr lang="en-US" sz="4400" b="1" i="0" u="none" strike="noStrike" cap="none" dirty="0">
              <a:solidFill>
                <a:srgbClr val="243049"/>
              </a:solidFill>
              <a:latin typeface="Calibri"/>
              <a:ea typeface="Calibri"/>
              <a:cs typeface="Calibri"/>
              <a:sym typeface="Calibri"/>
            </a:endParaRPr>
          </a:p>
        </p:txBody>
      </p:sp>
      <p:sp>
        <p:nvSpPr>
          <p:cNvPr id="18" name="Arrow: Right 17">
            <a:extLst>
              <a:ext uri="{FF2B5EF4-FFF2-40B4-BE49-F238E27FC236}">
                <a16:creationId xmlns:a16="http://schemas.microsoft.com/office/drawing/2014/main" xmlns="" id="{C9014181-6CB8-4CE2-8325-E5ED941192EA}"/>
              </a:ext>
            </a:extLst>
          </p:cNvPr>
          <p:cNvSpPr/>
          <p:nvPr/>
        </p:nvSpPr>
        <p:spPr>
          <a:xfrm>
            <a:off x="4730874" y="4669821"/>
            <a:ext cx="355138" cy="297770"/>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02689E3-EA02-4055-A07B-13B71B1494D8}"/>
              </a:ext>
            </a:extLst>
          </p:cNvPr>
          <p:cNvSpPr/>
          <p:nvPr/>
        </p:nvSpPr>
        <p:spPr>
          <a:xfrm>
            <a:off x="6100295" y="846848"/>
            <a:ext cx="5416735" cy="792000"/>
          </a:xfrm>
          <a:prstGeom prst="rect">
            <a:avLst/>
          </a:prstGeom>
          <a:solidFill>
            <a:srgbClr val="CFB4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1" name="Rectangle 20">
            <a:extLst>
              <a:ext uri="{FF2B5EF4-FFF2-40B4-BE49-F238E27FC236}">
                <a16:creationId xmlns:a16="http://schemas.microsoft.com/office/drawing/2014/main" xmlns="" id="{4E4CC873-BF6D-4531-B173-E82D053EF6C6}"/>
              </a:ext>
            </a:extLst>
          </p:cNvPr>
          <p:cNvSpPr/>
          <p:nvPr/>
        </p:nvSpPr>
        <p:spPr>
          <a:xfrm>
            <a:off x="6099030" y="1684773"/>
            <a:ext cx="541800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Rectangle 21">
            <a:extLst>
              <a:ext uri="{FF2B5EF4-FFF2-40B4-BE49-F238E27FC236}">
                <a16:creationId xmlns:a16="http://schemas.microsoft.com/office/drawing/2014/main" xmlns="" id="{E7C93656-CF1F-4744-A120-D6C839B98E69}"/>
              </a:ext>
            </a:extLst>
          </p:cNvPr>
          <p:cNvSpPr/>
          <p:nvPr/>
        </p:nvSpPr>
        <p:spPr>
          <a:xfrm>
            <a:off x="6099030" y="3122341"/>
            <a:ext cx="541800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a:extLst>
              <a:ext uri="{FF2B5EF4-FFF2-40B4-BE49-F238E27FC236}">
                <a16:creationId xmlns:a16="http://schemas.microsoft.com/office/drawing/2014/main" xmlns="" id="{56E8E341-47BB-4D58-A067-86B23322A473}"/>
              </a:ext>
            </a:extLst>
          </p:cNvPr>
          <p:cNvSpPr/>
          <p:nvPr/>
        </p:nvSpPr>
        <p:spPr>
          <a:xfrm>
            <a:off x="6099030" y="4218106"/>
            <a:ext cx="541800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Rectangle 23">
            <a:extLst>
              <a:ext uri="{FF2B5EF4-FFF2-40B4-BE49-F238E27FC236}">
                <a16:creationId xmlns:a16="http://schemas.microsoft.com/office/drawing/2014/main" xmlns="" id="{675CAC4E-1405-4A98-8324-100B4933BAD1}"/>
              </a:ext>
            </a:extLst>
          </p:cNvPr>
          <p:cNvSpPr/>
          <p:nvPr/>
        </p:nvSpPr>
        <p:spPr>
          <a:xfrm>
            <a:off x="6100800" y="5467982"/>
            <a:ext cx="5416230"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xmlns="" id="{608EEF55-F983-4121-B8EF-B00F7F369198}"/>
              </a:ext>
            </a:extLst>
          </p:cNvPr>
          <p:cNvSpPr/>
          <p:nvPr/>
        </p:nvSpPr>
        <p:spPr>
          <a:xfrm>
            <a:off x="6098177" y="6102884"/>
            <a:ext cx="5418853"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 name="Shape 102">
            <a:extLst>
              <a:ext uri="{FF2B5EF4-FFF2-40B4-BE49-F238E27FC236}">
                <a16:creationId xmlns:a16="http://schemas.microsoft.com/office/drawing/2014/main" xmlns="" id="{F54A3F8D-F3BC-477C-84EE-2586D66E5814}"/>
              </a:ext>
            </a:extLst>
          </p:cNvPr>
          <p:cNvSpPr txBox="1">
            <a:spLocks noGrp="1"/>
          </p:cNvSpPr>
          <p:nvPr>
            <p:ph type="body" idx="1"/>
          </p:nvPr>
        </p:nvSpPr>
        <p:spPr>
          <a:xfrm>
            <a:off x="6237171" y="880302"/>
            <a:ext cx="3910439" cy="5847054"/>
          </a:xfrm>
          <a:prstGeom prst="rect">
            <a:avLst/>
          </a:prstGeom>
          <a:noFill/>
          <a:ln>
            <a:noFill/>
          </a:ln>
        </p:spPr>
        <p:txBody>
          <a:bodyPr lIns="91425" tIns="45700" rIns="91425" bIns="45700" anchor="t" anchorCtr="0">
            <a:noAutofit/>
          </a:bodyPr>
          <a:lstStyle/>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3" action="ppaction://hlinksldjump"/>
              </a:rPr>
              <a:t>Key Insights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4" action="ppaction://hlinksldjump"/>
              </a:rPr>
              <a:t>Key Implications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5" action="ppaction://hlinksldjump"/>
              </a:rPr>
              <a:t>Recommendations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6" action="ppaction://hlinksldjump"/>
              </a:rPr>
              <a:t>The French Media Content Landscape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7" action="ppaction://hlinksldjump"/>
              </a:rPr>
              <a:t>Media Map Sections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8" action="ppaction://hlinksldjump"/>
              </a:rPr>
              <a:t>Media Map Clusters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9" action="ppaction://hlinksldjump"/>
              </a:rPr>
              <a:t>Candidate Support and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0" action="ppaction://hlinksldjump"/>
              </a:rPr>
              <a:t>Foreign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1" action="ppaction://hlinksldjump"/>
              </a:rPr>
              <a:t>Media Map Trends</a:t>
            </a:r>
            <a:endParaRPr lang="en-US" sz="1150" dirty="0">
              <a:solidFill>
                <a:schemeClr val="bg2"/>
              </a:solidFill>
              <a:latin typeface="+mj-lt"/>
            </a:endParaRPr>
          </a:p>
          <a:p>
            <a:pPr marL="0"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2" action="ppaction://hlinksldjump"/>
              </a:rPr>
              <a:t>Two-Step Model of Social Media Influence</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3" action="ppaction://hlinksldjump"/>
              </a:rPr>
              <a:t>Posting </a:t>
            </a:r>
            <a:r>
              <a:rPr lang="en-US" sz="1150" dirty="0" err="1">
                <a:solidFill>
                  <a:schemeClr val="bg2"/>
                </a:solidFill>
                <a:latin typeface="+mj-lt"/>
                <a:hlinkClick r:id="rId13"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4" action="ppaction://hlinksldjump"/>
              </a:rPr>
              <a:t>Discuss </a:t>
            </a:r>
            <a:r>
              <a:rPr lang="en-US" sz="1150" dirty="0" err="1">
                <a:solidFill>
                  <a:schemeClr val="bg2"/>
                </a:solidFill>
                <a:latin typeface="+mj-lt"/>
                <a:hlinkClick r:id="rId14"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5" action="ppaction://hlinksldjump"/>
              </a:rPr>
              <a:t>Quantitative Sharing </a:t>
            </a:r>
            <a:r>
              <a:rPr lang="en-US" sz="1150" dirty="0" err="1">
                <a:solidFill>
                  <a:schemeClr val="bg2"/>
                </a:solidFill>
                <a:latin typeface="+mj-lt"/>
                <a:hlinkClick r:id="rId15" action="ppaction://hlinksldjump"/>
              </a:rPr>
              <a:t>Behaviour</a:t>
            </a:r>
            <a:r>
              <a:rPr lang="en-US" sz="1150" dirty="0">
                <a:solidFill>
                  <a:schemeClr val="bg2"/>
                </a:solidFill>
                <a:latin typeface="+mj-lt"/>
                <a:hlinkClick r:id="rId15" action="ppaction://hlinksldjump"/>
              </a:rPr>
              <a:t> Analysis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6" action="ppaction://hlinksldjump"/>
              </a:rPr>
              <a:t>Credibility Cloak</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7" action="ppaction://hlinksldjump"/>
              </a:rPr>
              <a:t>Time Shifting</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8" action="ppaction://hlinksldjump"/>
              </a:rPr>
              <a:t>Fake Polls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9" action="ppaction://hlinksldjump"/>
              </a:rPr>
              <a:t>Hoax Sites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0" action="ppaction://hlinksldjump"/>
              </a:rPr>
              <a:t>Russian Influence</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1" action="ppaction://hlinksldjump"/>
              </a:rPr>
              <a:t>Cluster by Cluster Analysis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2" action="ppaction://hlinksldjump"/>
              </a:rPr>
              <a:t>Quotes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3" action="ppaction://hlinksldjump"/>
              </a:rPr>
              <a:t>5 Steps of the Media Map</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4" action="ppaction://hlinksldjump"/>
              </a:rPr>
              <a:t>Conversations</a:t>
            </a:r>
            <a:endParaRPr lang="en-US" sz="1150" dirty="0">
              <a:solidFill>
                <a:schemeClr val="bg2"/>
              </a:solidFill>
              <a:latin typeface="+mj-lt"/>
            </a:endParaRPr>
          </a:p>
        </p:txBody>
      </p:sp>
      <p:sp>
        <p:nvSpPr>
          <p:cNvPr id="27" name="Rectangle 26">
            <a:extLst>
              <a:ext uri="{FF2B5EF4-FFF2-40B4-BE49-F238E27FC236}">
                <a16:creationId xmlns:a16="http://schemas.microsoft.com/office/drawing/2014/main" xmlns="" id="{68D08DE6-748B-48CD-B98F-3C73C51F772E}"/>
              </a:ext>
            </a:extLst>
          </p:cNvPr>
          <p:cNvSpPr/>
          <p:nvPr/>
        </p:nvSpPr>
        <p:spPr>
          <a:xfrm>
            <a:off x="5143121" y="846848"/>
            <a:ext cx="918000"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Executive Summary </a:t>
            </a:r>
          </a:p>
        </p:txBody>
      </p:sp>
      <p:sp>
        <p:nvSpPr>
          <p:cNvPr id="28" name="Rectangle 27">
            <a:extLst>
              <a:ext uri="{FF2B5EF4-FFF2-40B4-BE49-F238E27FC236}">
                <a16:creationId xmlns:a16="http://schemas.microsoft.com/office/drawing/2014/main" xmlns="" id="{E7B25877-02E0-4758-9971-DFA8C782B35E}"/>
              </a:ext>
            </a:extLst>
          </p:cNvPr>
          <p:cNvSpPr/>
          <p:nvPr/>
        </p:nvSpPr>
        <p:spPr>
          <a:xfrm>
            <a:off x="5143121" y="1684774"/>
            <a:ext cx="918000"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Non-Traditional Media Map Landscape</a:t>
            </a:r>
          </a:p>
        </p:txBody>
      </p:sp>
      <p:sp>
        <p:nvSpPr>
          <p:cNvPr id="29" name="Rectangle 28">
            <a:extLst>
              <a:ext uri="{FF2B5EF4-FFF2-40B4-BE49-F238E27FC236}">
                <a16:creationId xmlns:a16="http://schemas.microsoft.com/office/drawing/2014/main" xmlns="" id="{55222B8B-65C7-4475-8227-5CBA5E4C298D}"/>
              </a:ext>
            </a:extLst>
          </p:cNvPr>
          <p:cNvSpPr/>
          <p:nvPr/>
        </p:nvSpPr>
        <p:spPr>
          <a:xfrm>
            <a:off x="5143121" y="3122341"/>
            <a:ext cx="918000"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Social Media Sharing </a:t>
            </a:r>
            <a:r>
              <a:rPr lang="en-US" sz="900" dirty="0" err="1"/>
              <a:t>Behaviour</a:t>
            </a:r>
            <a:r>
              <a:rPr lang="en-US" sz="900" dirty="0"/>
              <a:t> </a:t>
            </a:r>
          </a:p>
        </p:txBody>
      </p:sp>
      <p:sp>
        <p:nvSpPr>
          <p:cNvPr id="30" name="Rectangle 29">
            <a:extLst>
              <a:ext uri="{FF2B5EF4-FFF2-40B4-BE49-F238E27FC236}">
                <a16:creationId xmlns:a16="http://schemas.microsoft.com/office/drawing/2014/main" xmlns="" id="{7C9C16C4-0BAC-48EA-88BC-841B7D582874}"/>
              </a:ext>
            </a:extLst>
          </p:cNvPr>
          <p:cNvSpPr/>
          <p:nvPr/>
        </p:nvSpPr>
        <p:spPr>
          <a:xfrm>
            <a:off x="5143121" y="4218106"/>
            <a:ext cx="918000"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Patterns of Disinformation </a:t>
            </a:r>
          </a:p>
        </p:txBody>
      </p:sp>
      <p:sp>
        <p:nvSpPr>
          <p:cNvPr id="31" name="Rectangle 30">
            <a:extLst>
              <a:ext uri="{FF2B5EF4-FFF2-40B4-BE49-F238E27FC236}">
                <a16:creationId xmlns:a16="http://schemas.microsoft.com/office/drawing/2014/main" xmlns="" id="{43FD2E4A-2EDB-4976-9292-803FF2CB7E60}"/>
              </a:ext>
            </a:extLst>
          </p:cNvPr>
          <p:cNvSpPr/>
          <p:nvPr/>
        </p:nvSpPr>
        <p:spPr>
          <a:xfrm>
            <a:off x="5143121" y="5464095"/>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Detailed Findings and Background Data</a:t>
            </a:r>
          </a:p>
        </p:txBody>
      </p:sp>
      <p:sp>
        <p:nvSpPr>
          <p:cNvPr id="32" name="Rectangle 31">
            <a:extLst>
              <a:ext uri="{FF2B5EF4-FFF2-40B4-BE49-F238E27FC236}">
                <a16:creationId xmlns:a16="http://schemas.microsoft.com/office/drawing/2014/main" xmlns="" id="{C0DE6334-C3D5-4AF5-ADA2-1CD5F5E945CA}"/>
              </a:ext>
            </a:extLst>
          </p:cNvPr>
          <p:cNvSpPr/>
          <p:nvPr/>
        </p:nvSpPr>
        <p:spPr>
          <a:xfrm>
            <a:off x="5143121" y="6102884"/>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Methodology</a:t>
            </a:r>
          </a:p>
        </p:txBody>
      </p:sp>
      <p:sp>
        <p:nvSpPr>
          <p:cNvPr id="33" name="Rectangle 32">
            <a:extLst>
              <a:ext uri="{FF2B5EF4-FFF2-40B4-BE49-F238E27FC236}">
                <a16:creationId xmlns:a16="http://schemas.microsoft.com/office/drawing/2014/main" xmlns="" id="{31630AA7-11BA-4078-8062-DD277F78271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
        <p:nvSpPr>
          <p:cNvPr id="2" name="TextBox 1"/>
          <p:cNvSpPr txBox="1"/>
          <p:nvPr/>
        </p:nvSpPr>
        <p:spPr>
          <a:xfrm>
            <a:off x="3105149" y="4634040"/>
            <a:ext cx="1568615" cy="369332"/>
          </a:xfrm>
          <a:prstGeom prst="rect">
            <a:avLst/>
          </a:prstGeom>
          <a:noFill/>
        </p:spPr>
        <p:txBody>
          <a:bodyPr wrap="square" rtlCol="0">
            <a:spAutoFit/>
          </a:bodyPr>
          <a:lstStyle/>
          <a:p>
            <a:r>
              <a:rPr lang="en-US" sz="1800" b="1" dirty="0" smtClean="0">
                <a:solidFill>
                  <a:schemeClr val="bg1">
                    <a:lumMod val="50000"/>
                  </a:schemeClr>
                </a:solidFill>
                <a:latin typeface="Calibri" panose="020F0502020204030204" pitchFamily="34" charset="0"/>
              </a:rPr>
              <a:t>PHASE THREE</a:t>
            </a:r>
            <a:endParaRPr lang="en-US" sz="1800" b="1" dirty="0">
              <a:solidFill>
                <a:schemeClr val="bg1">
                  <a:lumMod val="50000"/>
                </a:schemeClr>
              </a:solidFill>
              <a:latin typeface="Calibri" panose="020F0502020204030204" pitchFamily="34" charset="0"/>
            </a:endParaRPr>
          </a:p>
        </p:txBody>
      </p:sp>
      <p:sp>
        <p:nvSpPr>
          <p:cNvPr id="19" name="TextBox 18"/>
          <p:cNvSpPr txBox="1"/>
          <p:nvPr/>
        </p:nvSpPr>
        <p:spPr>
          <a:xfrm>
            <a:off x="4118762" y="3098112"/>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34" name="TextBox 33"/>
          <p:cNvSpPr txBox="1"/>
          <p:nvPr/>
        </p:nvSpPr>
        <p:spPr>
          <a:xfrm>
            <a:off x="4118762" y="846848"/>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35" name="TextBox 34"/>
          <p:cNvSpPr txBox="1"/>
          <p:nvPr/>
        </p:nvSpPr>
        <p:spPr>
          <a:xfrm>
            <a:off x="4124801" y="5503751"/>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274570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3428999"/>
            <a:ext cx="10515599" cy="2747963"/>
          </a:xfrm>
        </p:spPr>
        <p:txBody>
          <a:bodyPr/>
          <a:lstStyle/>
          <a:p>
            <a:pPr lvl="3" indent="-230400"/>
            <a:r>
              <a:rPr lang="en-US" sz="2400" dirty="0" smtClean="0">
                <a:solidFill>
                  <a:srgbClr val="7E7E7E"/>
                </a:solidFill>
                <a:hlinkClick r:id="rId3" action="ppaction://hlinksldjump"/>
              </a:rPr>
              <a:t>Media Map</a:t>
            </a:r>
            <a:endParaRPr lang="en-US" sz="2400" dirty="0">
              <a:solidFill>
                <a:srgbClr val="7E7E7E"/>
              </a:solidFill>
            </a:endParaRPr>
          </a:p>
          <a:p>
            <a:pPr lvl="3" indent="-230400"/>
            <a:r>
              <a:rPr lang="en-US" sz="2400" dirty="0" smtClean="0">
                <a:solidFill>
                  <a:srgbClr val="7E7E7E"/>
                </a:solidFill>
                <a:hlinkClick r:id="rId4" action="ppaction://hlinksldjump"/>
              </a:rPr>
              <a:t>Narrative frames </a:t>
            </a:r>
            <a:endParaRPr lang="en-US" sz="2400" dirty="0">
              <a:solidFill>
                <a:srgbClr val="7E7E7E"/>
              </a:solidFill>
            </a:endParaRPr>
          </a:p>
          <a:p>
            <a:pPr lvl="3" indent="-230400"/>
            <a:r>
              <a:rPr lang="en-US" sz="2400" dirty="0" smtClean="0">
                <a:solidFill>
                  <a:srgbClr val="7E7E7E"/>
                </a:solidFill>
                <a:hlinkClick r:id="rId5" action="ppaction://hlinksldjump"/>
              </a:rPr>
              <a:t>Media clusters</a:t>
            </a:r>
            <a:endParaRPr lang="en-US" sz="2400" dirty="0">
              <a:solidFill>
                <a:srgbClr val="7E7E7E"/>
              </a:solidFill>
            </a:endParaRPr>
          </a:p>
          <a:p>
            <a:pPr lvl="3" indent="-230400"/>
            <a:r>
              <a:rPr lang="en-US" sz="2400" dirty="0">
                <a:solidFill>
                  <a:srgbClr val="7E7E7E"/>
                </a:solidFill>
                <a:hlinkClick r:id="rId6" action="ppaction://hlinksldjump"/>
              </a:rPr>
              <a:t>H</a:t>
            </a:r>
            <a:r>
              <a:rPr lang="en-US" sz="2400" dirty="0" smtClean="0">
                <a:solidFill>
                  <a:srgbClr val="7E7E7E"/>
                </a:solidFill>
                <a:hlinkClick r:id="rId6" action="ppaction://hlinksldjump"/>
              </a:rPr>
              <a:t>ow people share</a:t>
            </a:r>
            <a:endParaRPr lang="en-US" sz="2400" dirty="0">
              <a:solidFill>
                <a:srgbClr val="7E7E7E"/>
              </a:solidFill>
            </a:endParaRPr>
          </a:p>
          <a:p>
            <a:pPr lvl="3" indent="-230400"/>
            <a:r>
              <a:rPr lang="en-US" sz="2400" dirty="0" smtClean="0">
                <a:solidFill>
                  <a:srgbClr val="7E7E7E"/>
                </a:solidFill>
                <a:hlinkClick r:id="rId7" action="ppaction://hlinksldjump"/>
              </a:rPr>
              <a:t>Patterns of disinformation</a:t>
            </a:r>
            <a:endParaRPr lang="en-US" sz="2400" dirty="0" smtClean="0">
              <a:solidFill>
                <a:srgbClr val="7E7E7E"/>
              </a:solidFill>
            </a:endParaRPr>
          </a:p>
          <a:p>
            <a:pPr lvl="3" indent="-230400"/>
            <a:r>
              <a:rPr lang="en-US" sz="2400" dirty="0" smtClean="0">
                <a:solidFill>
                  <a:srgbClr val="7E7E7E"/>
                </a:solidFill>
                <a:hlinkClick r:id="rId8" action="ppaction://hlinksldjump"/>
              </a:rPr>
              <a:t>Other observations </a:t>
            </a:r>
            <a:endParaRPr lang="en-US" sz="2400" dirty="0" smtClean="0">
              <a:solidFill>
                <a:srgbClr val="7E7E7E"/>
              </a:solidFill>
            </a:endParaRPr>
          </a:p>
          <a:p>
            <a:pPr lvl="3"/>
            <a:endParaRPr lang="en-US" sz="3600" dirty="0">
              <a:solidFill>
                <a:srgbClr val="7E7E7E"/>
              </a:solidFill>
            </a:endParaRPr>
          </a:p>
          <a:p>
            <a:endParaRPr lang="en-US" dirty="0">
              <a:solidFill>
                <a:srgbClr val="7E7E7E"/>
              </a:solidFill>
            </a:endParaRPr>
          </a:p>
        </p:txBody>
      </p:sp>
      <p:sp>
        <p:nvSpPr>
          <p:cNvPr id="5" name="Rectangle 4">
            <a:extLst>
              <a:ext uri="{FF2B5EF4-FFF2-40B4-BE49-F238E27FC236}">
                <a16:creationId xmlns:a16="http://schemas.microsoft.com/office/drawing/2014/main" xmlns="" id="{93FEC2AB-BD32-4901-BB98-985F54162D00}"/>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Executive Summary     </a:t>
            </a:r>
            <a:r>
              <a:rPr lang="en-US" sz="900" dirty="0">
                <a:solidFill>
                  <a:schemeClr val="bg1">
                    <a:lumMod val="85000"/>
                  </a:schemeClr>
                </a:solidFill>
              </a:rPr>
              <a:t>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Detailed Findings and Background Data     Methodology</a:t>
            </a:r>
            <a:endParaRPr lang="en-US" sz="900" dirty="0">
              <a:solidFill>
                <a:srgbClr val="476DB4"/>
              </a:solidFill>
            </a:endParaRPr>
          </a:p>
        </p:txBody>
      </p:sp>
      <p:sp>
        <p:nvSpPr>
          <p:cNvPr id="6" name="Shape 471"/>
          <p:cNvSpPr txBox="1">
            <a:spLocks/>
          </p:cNvSpPr>
          <p:nvPr/>
        </p:nvSpPr>
        <p:spPr>
          <a:xfrm>
            <a:off x="708025" y="868727"/>
            <a:ext cx="10515600" cy="28527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nSpc>
                <a:spcPts val="4620"/>
              </a:lnSpc>
            </a:pPr>
            <a:r>
              <a:rPr lang="en-US" sz="6600" b="1" dirty="0" smtClean="0">
                <a:solidFill>
                  <a:srgbClr val="C19C3F"/>
                </a:solidFill>
              </a:rPr>
              <a:t>EXECUTIVE SUMMARY</a:t>
            </a:r>
            <a:r>
              <a:rPr lang="en-US" sz="6600" b="1" dirty="0" smtClean="0">
                <a:solidFill>
                  <a:srgbClr val="ED2E52"/>
                </a:solidFill>
              </a:rPr>
              <a:t/>
            </a:r>
            <a:br>
              <a:rPr lang="en-US" sz="6600" b="1" dirty="0" smtClean="0">
                <a:solidFill>
                  <a:srgbClr val="ED2E52"/>
                </a:solidFill>
              </a:rPr>
            </a:br>
            <a:r>
              <a:rPr lang="en-US" sz="6600" b="1" dirty="0" smtClean="0">
                <a:solidFill>
                  <a:srgbClr val="ED2E52"/>
                </a:solidFill>
              </a:rPr>
              <a:t>KEY INSIGHTS </a:t>
            </a:r>
            <a:r>
              <a:rPr lang="en-US" sz="6600" b="1" dirty="0" smtClean="0"/>
              <a:t/>
            </a:r>
            <a:br>
              <a:rPr lang="en-US" sz="6600" b="1" dirty="0" smtClean="0"/>
            </a:br>
            <a:endParaRPr lang="en-US" sz="6600" b="1" dirty="0"/>
          </a:p>
        </p:txBody>
      </p:sp>
    </p:spTree>
    <p:extLst>
      <p:ext uri="{BB962C8B-B14F-4D97-AF65-F5344CB8AC3E}">
        <p14:creationId xmlns:p14="http://schemas.microsoft.com/office/powerpoint/2010/main" val="14333046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243049"/>
                </a:solidFill>
              </a:rPr>
              <a:t>Four tactics are used to sow disinformation</a:t>
            </a:r>
            <a:endParaRPr lang="en-US" b="1" dirty="0">
              <a:solidFill>
                <a:srgbClr val="243049"/>
              </a:solidFill>
            </a:endParaRPr>
          </a:p>
        </p:txBody>
      </p:sp>
      <p:sp>
        <p:nvSpPr>
          <p:cNvPr id="5" name="Text Placeholder 4"/>
          <p:cNvSpPr>
            <a:spLocks noGrp="1"/>
          </p:cNvSpPr>
          <p:nvPr>
            <p:ph type="body" idx="1"/>
          </p:nvPr>
        </p:nvSpPr>
        <p:spPr>
          <a:xfrm>
            <a:off x="838200" y="1430215"/>
            <a:ext cx="5534025" cy="4746747"/>
          </a:xfrm>
        </p:spPr>
        <p:txBody>
          <a:bodyPr/>
          <a:lstStyle/>
          <a:p>
            <a:pPr marL="0" indent="0">
              <a:lnSpc>
                <a:spcPct val="114000"/>
              </a:lnSpc>
              <a:spcBef>
                <a:spcPts val="600"/>
              </a:spcBef>
              <a:buNone/>
            </a:pPr>
            <a:r>
              <a:rPr lang="en-GB" sz="1800" dirty="0" smtClean="0">
                <a:solidFill>
                  <a:srgbClr val="7E7E7E"/>
                </a:solidFill>
              </a:rPr>
              <a:t>Our research found that media </a:t>
            </a:r>
            <a:r>
              <a:rPr lang="en-GB" sz="1800" dirty="0">
                <a:solidFill>
                  <a:srgbClr val="7E7E7E"/>
                </a:solidFill>
              </a:rPr>
              <a:t>sources from the Reframe and Alternative sections of the Media Map </a:t>
            </a:r>
            <a:r>
              <a:rPr lang="en-GB" sz="1800" dirty="0" smtClean="0">
                <a:solidFill>
                  <a:srgbClr val="7E7E7E"/>
                </a:solidFill>
              </a:rPr>
              <a:t>seek </a:t>
            </a:r>
            <a:r>
              <a:rPr lang="en-GB" sz="1800" dirty="0">
                <a:solidFill>
                  <a:srgbClr val="7E7E7E"/>
                </a:solidFill>
              </a:rPr>
              <a:t>to counter </a:t>
            </a:r>
            <a:r>
              <a:rPr lang="en-GB" sz="1800" dirty="0" smtClean="0">
                <a:solidFill>
                  <a:srgbClr val="7E7E7E"/>
                </a:solidFill>
              </a:rPr>
              <a:t>Traditional </a:t>
            </a:r>
            <a:r>
              <a:rPr lang="en-GB" sz="1800" dirty="0">
                <a:solidFill>
                  <a:srgbClr val="7E7E7E"/>
                </a:solidFill>
              </a:rPr>
              <a:t>media narratives. </a:t>
            </a:r>
            <a:endParaRPr lang="en-GB" sz="1800" dirty="0" smtClean="0">
              <a:solidFill>
                <a:srgbClr val="7E7E7E"/>
              </a:solidFill>
            </a:endParaRPr>
          </a:p>
          <a:p>
            <a:pPr marL="0" indent="0">
              <a:lnSpc>
                <a:spcPct val="114000"/>
              </a:lnSpc>
              <a:spcBef>
                <a:spcPts val="600"/>
              </a:spcBef>
              <a:buNone/>
            </a:pPr>
            <a:r>
              <a:rPr lang="en-GB" sz="1800" dirty="0" smtClean="0">
                <a:solidFill>
                  <a:srgbClr val="7E7E7E"/>
                </a:solidFill>
              </a:rPr>
              <a:t>Four </a:t>
            </a:r>
            <a:r>
              <a:rPr lang="en-GB" sz="1800" dirty="0">
                <a:solidFill>
                  <a:srgbClr val="7E7E7E"/>
                </a:solidFill>
              </a:rPr>
              <a:t>patterns were observed by which incorrect or intentionally confusing information </a:t>
            </a:r>
            <a:r>
              <a:rPr lang="en-GB" sz="1800" dirty="0" smtClean="0">
                <a:solidFill>
                  <a:srgbClr val="7E7E7E"/>
                </a:solidFill>
              </a:rPr>
              <a:t>was </a:t>
            </a:r>
            <a:r>
              <a:rPr lang="en-GB" sz="1800" dirty="0">
                <a:solidFill>
                  <a:srgbClr val="7E7E7E"/>
                </a:solidFill>
              </a:rPr>
              <a:t>injected into the public discourse around the 2017 </a:t>
            </a:r>
            <a:r>
              <a:rPr lang="en-GB" sz="1800" dirty="0" smtClean="0">
                <a:solidFill>
                  <a:srgbClr val="7E7E7E"/>
                </a:solidFill>
              </a:rPr>
              <a:t>election:</a:t>
            </a:r>
            <a:endParaRPr lang="en-GB" sz="1800" dirty="0">
              <a:solidFill>
                <a:srgbClr val="7E7E7E"/>
              </a:solidFill>
            </a:endParaRPr>
          </a:p>
          <a:p>
            <a:pPr marL="800100" lvl="1" indent="-342900">
              <a:lnSpc>
                <a:spcPct val="114000"/>
              </a:lnSpc>
              <a:spcBef>
                <a:spcPts val="600"/>
              </a:spcBef>
              <a:buFont typeface="+mj-lt"/>
              <a:buAutoNum type="arabicPeriod"/>
            </a:pPr>
            <a:r>
              <a:rPr lang="en-GB" sz="1800" dirty="0" smtClean="0">
                <a:solidFill>
                  <a:srgbClr val="7E7E7E"/>
                </a:solidFill>
              </a:rPr>
              <a:t>CREDIBILITY CLOAK: cloaking </a:t>
            </a:r>
            <a:r>
              <a:rPr lang="en-GB" sz="1800" dirty="0">
                <a:solidFill>
                  <a:srgbClr val="7E7E7E"/>
                </a:solidFill>
              </a:rPr>
              <a:t>false stories on an otherwise credible platform</a:t>
            </a:r>
          </a:p>
          <a:p>
            <a:pPr marL="800100" lvl="1" indent="-342900">
              <a:lnSpc>
                <a:spcPct val="114000"/>
              </a:lnSpc>
              <a:spcBef>
                <a:spcPts val="600"/>
              </a:spcBef>
              <a:buFont typeface="+mj-lt"/>
              <a:buAutoNum type="arabicPeriod"/>
            </a:pPr>
            <a:r>
              <a:rPr lang="en-GB" sz="1800" dirty="0" smtClean="0">
                <a:solidFill>
                  <a:srgbClr val="7E7E7E"/>
                </a:solidFill>
              </a:rPr>
              <a:t>TIME SHIFTING: taking </a:t>
            </a:r>
            <a:r>
              <a:rPr lang="en-GB" sz="1800" dirty="0">
                <a:solidFill>
                  <a:srgbClr val="7E7E7E"/>
                </a:solidFill>
              </a:rPr>
              <a:t>news out of temporal context</a:t>
            </a:r>
          </a:p>
          <a:p>
            <a:pPr marL="800100" lvl="1" indent="-342900">
              <a:lnSpc>
                <a:spcPct val="114000"/>
              </a:lnSpc>
              <a:spcBef>
                <a:spcPts val="600"/>
              </a:spcBef>
              <a:buFont typeface="+mj-lt"/>
              <a:buAutoNum type="arabicPeriod"/>
            </a:pPr>
            <a:r>
              <a:rPr lang="en-GB" sz="1800" dirty="0" smtClean="0">
                <a:solidFill>
                  <a:srgbClr val="7E7E7E"/>
                </a:solidFill>
              </a:rPr>
              <a:t>FAKE POLLS: using </a:t>
            </a:r>
            <a:r>
              <a:rPr lang="en-GB" sz="1800" dirty="0">
                <a:solidFill>
                  <a:srgbClr val="7E7E7E"/>
                </a:solidFill>
              </a:rPr>
              <a:t>fake polls</a:t>
            </a:r>
          </a:p>
          <a:p>
            <a:pPr marL="800100" lvl="1" indent="-342900">
              <a:lnSpc>
                <a:spcPct val="114000"/>
              </a:lnSpc>
              <a:spcBef>
                <a:spcPts val="600"/>
              </a:spcBef>
              <a:buFont typeface="+mj-lt"/>
              <a:buAutoNum type="arabicPeriod"/>
            </a:pPr>
            <a:r>
              <a:rPr lang="en-GB" sz="1800" dirty="0" smtClean="0">
                <a:solidFill>
                  <a:srgbClr val="7E7E7E"/>
                </a:solidFill>
              </a:rPr>
              <a:t>HOAX SITES: creating </a:t>
            </a:r>
            <a:r>
              <a:rPr lang="en-GB" sz="1800" dirty="0">
                <a:solidFill>
                  <a:srgbClr val="7E7E7E"/>
                </a:solidFill>
              </a:rPr>
              <a:t>hoax sites</a:t>
            </a:r>
          </a:p>
          <a:p>
            <a:pPr marL="165600" indent="-165600">
              <a:lnSpc>
                <a:spcPct val="120000"/>
              </a:lnSpc>
              <a:spcBef>
                <a:spcPts val="600"/>
              </a:spcBef>
              <a:buFont typeface="Arial" panose="020B0604020202020204" pitchFamily="34" charset="0"/>
              <a:buChar char="•"/>
            </a:pPr>
            <a:endParaRPr lang="en-US" sz="1800" dirty="0">
              <a:solidFill>
                <a:srgbClr val="7E7E7E"/>
              </a:solidFill>
            </a:endParaRPr>
          </a:p>
        </p:txBody>
      </p:sp>
      <p:sp>
        <p:nvSpPr>
          <p:cNvPr id="7" name="Rectangle 6">
            <a:extLst>
              <a:ext uri="{FF2B5EF4-FFF2-40B4-BE49-F238E27FC236}">
                <a16:creationId xmlns:a16="http://schemas.microsoft.com/office/drawing/2014/main" xmlns="" id="{B7B15E7B-4F62-4AB5-8EA9-58296875138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
        <p:nvSpPr>
          <p:cNvPr id="2" name="Rectangle 1"/>
          <p:cNvSpPr/>
          <p:nvPr/>
        </p:nvSpPr>
        <p:spPr>
          <a:xfrm>
            <a:off x="6791325" y="1468534"/>
            <a:ext cx="4562474" cy="2993384"/>
          </a:xfrm>
          <a:prstGeom prst="rect">
            <a:avLst/>
          </a:prstGeom>
        </p:spPr>
        <p:txBody>
          <a:bodyPr wrap="square">
            <a:spAutoFit/>
          </a:bodyPr>
          <a:lstStyle/>
          <a:p>
            <a:pPr>
              <a:lnSpc>
                <a:spcPct val="114000"/>
              </a:lnSpc>
              <a:spcBef>
                <a:spcPts val="600"/>
              </a:spcBef>
            </a:pPr>
            <a:r>
              <a:rPr lang="en-GB" sz="1800" dirty="0" smtClean="0">
                <a:solidFill>
                  <a:srgbClr val="7E7E7E"/>
                </a:solidFill>
                <a:latin typeface="Calibri" panose="020F0502020204030204" pitchFamily="34" charset="0"/>
              </a:rPr>
              <a:t>The </a:t>
            </a:r>
            <a:r>
              <a:rPr lang="en-GB" sz="1800" dirty="0">
                <a:solidFill>
                  <a:srgbClr val="7E7E7E"/>
                </a:solidFill>
                <a:latin typeface="Calibri" panose="020F0502020204030204" pitchFamily="34" charset="0"/>
              </a:rPr>
              <a:t>disinformation campaigns detected via social media all share one common </a:t>
            </a:r>
            <a:r>
              <a:rPr lang="en-GB" sz="1800" dirty="0" smtClean="0">
                <a:solidFill>
                  <a:srgbClr val="7E7E7E"/>
                </a:solidFill>
                <a:latin typeface="Calibri" panose="020F0502020204030204" pitchFamily="34" charset="0"/>
              </a:rPr>
              <a:t>strategy:</a:t>
            </a:r>
          </a:p>
          <a:p>
            <a:pPr>
              <a:lnSpc>
                <a:spcPct val="114000"/>
              </a:lnSpc>
              <a:spcBef>
                <a:spcPts val="600"/>
              </a:spcBef>
            </a:pPr>
            <a:r>
              <a:rPr lang="en-GB" sz="1800" b="1" dirty="0" smtClean="0">
                <a:solidFill>
                  <a:srgbClr val="7E7E7E"/>
                </a:solidFill>
                <a:latin typeface="Calibri" panose="020F0502020204030204" pitchFamily="34" charset="0"/>
              </a:rPr>
              <a:t>Disinformation campaigns leverage </a:t>
            </a:r>
            <a:r>
              <a:rPr lang="en-GB" sz="1800" b="1" dirty="0">
                <a:solidFill>
                  <a:srgbClr val="7E7E7E"/>
                </a:solidFill>
                <a:latin typeface="Calibri" panose="020F0502020204030204" pitchFamily="34" charset="0"/>
              </a:rPr>
              <a:t>traditional sources of authority and trust for their own benefit, while simultaneously using them to undermine traditional media</a:t>
            </a:r>
            <a:r>
              <a:rPr lang="en-GB" sz="1800" dirty="0">
                <a:solidFill>
                  <a:srgbClr val="7E7E7E"/>
                </a:solidFill>
                <a:latin typeface="Calibri" panose="020F0502020204030204" pitchFamily="34" charset="0"/>
              </a:rPr>
              <a:t>. As a consequence, they instil a general sense of distrust and chaos, which in turn makes radical solutions more appealing.</a:t>
            </a:r>
            <a:endParaRPr lang="en-US" sz="1800" dirty="0">
              <a:solidFill>
                <a:srgbClr val="7E7E7E"/>
              </a:solidFill>
              <a:latin typeface="Calibri" panose="020F0502020204030204" pitchFamily="34" charset="0"/>
            </a:endParaRPr>
          </a:p>
        </p:txBody>
      </p:sp>
    </p:spTree>
    <p:extLst>
      <p:ext uri="{BB962C8B-B14F-4D97-AF65-F5344CB8AC3E}">
        <p14:creationId xmlns:p14="http://schemas.microsoft.com/office/powerpoint/2010/main" val="9415505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95090"/>
            <a:ext cx="10515599" cy="1325562"/>
          </a:xfrm>
        </p:spPr>
        <p:txBody>
          <a:bodyPr/>
          <a:lstStyle/>
          <a:p>
            <a:r>
              <a:rPr lang="en-US" b="1" dirty="0">
                <a:solidFill>
                  <a:srgbClr val="243049"/>
                </a:solidFill>
              </a:rPr>
              <a:t>CREDIBILITY CLOAK</a:t>
            </a:r>
          </a:p>
        </p:txBody>
      </p:sp>
      <p:sp>
        <p:nvSpPr>
          <p:cNvPr id="5" name="Text Placeholder 4"/>
          <p:cNvSpPr>
            <a:spLocks noGrp="1"/>
          </p:cNvSpPr>
          <p:nvPr>
            <p:ph type="body" idx="1"/>
          </p:nvPr>
        </p:nvSpPr>
        <p:spPr>
          <a:xfrm>
            <a:off x="838200" y="1558976"/>
            <a:ext cx="10515599" cy="5123177"/>
          </a:xfrm>
        </p:spPr>
        <p:txBody>
          <a:bodyPr/>
          <a:lstStyle/>
          <a:p>
            <a:pPr marL="0" indent="0">
              <a:lnSpc>
                <a:spcPct val="100000"/>
              </a:lnSpc>
              <a:buNone/>
            </a:pPr>
            <a:r>
              <a:rPr lang="en-GB" sz="1800" dirty="0" smtClean="0">
                <a:solidFill>
                  <a:srgbClr val="7E7E7E"/>
                </a:solidFill>
              </a:rPr>
              <a:t>Respected </a:t>
            </a:r>
            <a:r>
              <a:rPr lang="en-GB" sz="1800" dirty="0">
                <a:solidFill>
                  <a:srgbClr val="7E7E7E"/>
                </a:solidFill>
              </a:rPr>
              <a:t>media sources </a:t>
            </a:r>
            <a:r>
              <a:rPr lang="en-GB" sz="1800" dirty="0" smtClean="0">
                <a:solidFill>
                  <a:srgbClr val="7E7E7E"/>
                </a:solidFill>
              </a:rPr>
              <a:t>offer open platforms where anyone can post. The “credibility cloak” is a method </a:t>
            </a:r>
            <a:r>
              <a:rPr lang="en-GB" sz="1800" dirty="0">
                <a:solidFill>
                  <a:srgbClr val="7E7E7E"/>
                </a:solidFill>
              </a:rPr>
              <a:t>of spreading false stories </a:t>
            </a:r>
            <a:r>
              <a:rPr lang="en-GB" sz="1800" dirty="0" smtClean="0">
                <a:solidFill>
                  <a:srgbClr val="7E7E7E"/>
                </a:solidFill>
              </a:rPr>
              <a:t>that leverages such </a:t>
            </a:r>
            <a:r>
              <a:rPr lang="en-GB" sz="1800" dirty="0">
                <a:solidFill>
                  <a:srgbClr val="7E7E7E"/>
                </a:solidFill>
              </a:rPr>
              <a:t>open platforms </a:t>
            </a:r>
            <a:r>
              <a:rPr lang="en-GB" sz="1800" dirty="0" smtClean="0">
                <a:solidFill>
                  <a:srgbClr val="7E7E7E"/>
                </a:solidFill>
              </a:rPr>
              <a:t>to </a:t>
            </a:r>
            <a:r>
              <a:rPr lang="en-GB" sz="1800" dirty="0">
                <a:solidFill>
                  <a:srgbClr val="7E7E7E"/>
                </a:solidFill>
              </a:rPr>
              <a:t>lend credibility to unfounded allegations. The fact that an allegation has been published on the platform of </a:t>
            </a:r>
            <a:r>
              <a:rPr lang="en-GB" sz="1800" dirty="0" smtClean="0">
                <a:solidFill>
                  <a:srgbClr val="7E7E7E"/>
                </a:solidFill>
              </a:rPr>
              <a:t>a respected </a:t>
            </a:r>
            <a:r>
              <a:rPr lang="en-GB" sz="1800" dirty="0">
                <a:solidFill>
                  <a:srgbClr val="7E7E7E"/>
                </a:solidFill>
              </a:rPr>
              <a:t>media </a:t>
            </a:r>
            <a:r>
              <a:rPr lang="en-GB" sz="1800" dirty="0" smtClean="0">
                <a:solidFill>
                  <a:srgbClr val="7E7E7E"/>
                </a:solidFill>
              </a:rPr>
              <a:t>source</a:t>
            </a:r>
            <a:r>
              <a:rPr lang="en-GB" sz="1800" b="1" dirty="0" smtClean="0">
                <a:solidFill>
                  <a:srgbClr val="7E7E7E"/>
                </a:solidFill>
              </a:rPr>
              <a:t>—despite </a:t>
            </a:r>
            <a:r>
              <a:rPr lang="en-GB" sz="1800" b="1" dirty="0">
                <a:solidFill>
                  <a:srgbClr val="7E7E7E"/>
                </a:solidFill>
              </a:rPr>
              <a:t>only being posted in a place that is open to anyone for publish content on that platform, and thus </a:t>
            </a:r>
            <a:r>
              <a:rPr lang="en-GB" sz="1800" b="1" dirty="0" smtClean="0">
                <a:solidFill>
                  <a:srgbClr val="7E7E7E"/>
                </a:solidFill>
              </a:rPr>
              <a:t>explicitly </a:t>
            </a:r>
            <a:r>
              <a:rPr lang="en-GB" sz="1800" b="1" dirty="0">
                <a:solidFill>
                  <a:srgbClr val="7E7E7E"/>
                </a:solidFill>
              </a:rPr>
              <a:t>not carrying the formal endorsement of the platform</a:t>
            </a:r>
            <a:r>
              <a:rPr lang="en-GB" sz="1800" dirty="0">
                <a:solidFill>
                  <a:srgbClr val="7E7E7E"/>
                </a:solidFill>
              </a:rPr>
              <a:t>—is used to provide “proof” of the allegation’s validity. </a:t>
            </a:r>
            <a:endParaRPr lang="en-GB" sz="1800" dirty="0" smtClean="0">
              <a:solidFill>
                <a:srgbClr val="7E7E7E"/>
              </a:solidFill>
            </a:endParaRPr>
          </a:p>
          <a:p>
            <a:pPr marL="0" indent="0">
              <a:lnSpc>
                <a:spcPct val="100000"/>
              </a:lnSpc>
              <a:buNone/>
            </a:pPr>
            <a:r>
              <a:rPr lang="en-GB" sz="1800" dirty="0" smtClean="0">
                <a:solidFill>
                  <a:srgbClr val="7E7E7E"/>
                </a:solidFill>
              </a:rPr>
              <a:t>EXAMPLE 1</a:t>
            </a:r>
          </a:p>
          <a:p>
            <a:pPr marL="285750" indent="-285750">
              <a:lnSpc>
                <a:spcPct val="100000"/>
              </a:lnSpc>
              <a:buFont typeface="Arial" panose="020B0604020202020204" pitchFamily="34" charset="0"/>
              <a:buChar char="•"/>
            </a:pPr>
            <a:r>
              <a:rPr lang="en-GB" sz="1800" dirty="0" smtClean="0">
                <a:solidFill>
                  <a:srgbClr val="7E7E7E"/>
                </a:solidFill>
              </a:rPr>
              <a:t>The </a:t>
            </a:r>
            <a:r>
              <a:rPr lang="en-GB" sz="1800" dirty="0">
                <a:solidFill>
                  <a:srgbClr val="7E7E7E"/>
                </a:solidFill>
              </a:rPr>
              <a:t>campaign to connect </a:t>
            </a:r>
            <a:r>
              <a:rPr lang="en-GB" sz="1800" dirty="0" smtClean="0">
                <a:solidFill>
                  <a:srgbClr val="7E7E7E"/>
                </a:solidFill>
              </a:rPr>
              <a:t>presidential candidate Emmanuel Macron </a:t>
            </a:r>
            <a:r>
              <a:rPr lang="en-GB" sz="1800" dirty="0">
                <a:solidFill>
                  <a:srgbClr val="7E7E7E"/>
                </a:solidFill>
              </a:rPr>
              <a:t>with illicit offshore </a:t>
            </a:r>
            <a:r>
              <a:rPr lang="en-GB" sz="1800" dirty="0" smtClean="0">
                <a:solidFill>
                  <a:srgbClr val="7E7E7E"/>
                </a:solidFill>
              </a:rPr>
              <a:t>funds is an example of how the credibility cloak tactic can be used. The </a:t>
            </a:r>
            <a:r>
              <a:rPr lang="en-GB" sz="1800" dirty="0">
                <a:solidFill>
                  <a:srgbClr val="7E7E7E"/>
                </a:solidFill>
              </a:rPr>
              <a:t>story began with an article (</a:t>
            </a:r>
            <a:r>
              <a:rPr lang="en-GB" sz="1800" u="sng" dirty="0">
                <a:solidFill>
                  <a:srgbClr val="7E7E7E"/>
                </a:solidFill>
                <a:hlinkClick r:id="rId2"/>
              </a:rPr>
              <a:t>Link</a:t>
            </a:r>
            <a:r>
              <a:rPr lang="en-GB" sz="1800" dirty="0">
                <a:solidFill>
                  <a:srgbClr val="7E7E7E"/>
                </a:solidFill>
              </a:rPr>
              <a:t>) published on the open collaborative blog linked to </a:t>
            </a:r>
            <a:r>
              <a:rPr lang="en-GB" sz="1800" dirty="0" err="1">
                <a:solidFill>
                  <a:srgbClr val="7E7E7E"/>
                </a:solidFill>
              </a:rPr>
              <a:t>Mediapart</a:t>
            </a:r>
            <a:r>
              <a:rPr lang="en-GB" sz="1800" dirty="0">
                <a:solidFill>
                  <a:srgbClr val="7E7E7E"/>
                </a:solidFill>
              </a:rPr>
              <a:t>, a well-known and reputable media source. The article insinuates that Macron is just like </a:t>
            </a:r>
            <a:r>
              <a:rPr lang="en-GB" sz="1800" dirty="0" err="1">
                <a:solidFill>
                  <a:srgbClr val="7E7E7E"/>
                </a:solidFill>
              </a:rPr>
              <a:t>Jérôme</a:t>
            </a:r>
            <a:r>
              <a:rPr lang="en-GB" sz="1800" dirty="0">
                <a:solidFill>
                  <a:srgbClr val="7E7E7E"/>
                </a:solidFill>
              </a:rPr>
              <a:t> </a:t>
            </a:r>
            <a:r>
              <a:rPr lang="en-GB" sz="1800" dirty="0" err="1">
                <a:solidFill>
                  <a:srgbClr val="7E7E7E"/>
                </a:solidFill>
              </a:rPr>
              <a:t>Cahuzac</a:t>
            </a:r>
            <a:r>
              <a:rPr lang="en-GB" sz="1800" dirty="0">
                <a:solidFill>
                  <a:srgbClr val="7E7E7E"/>
                </a:solidFill>
              </a:rPr>
              <a:t>, the former budget minister who was sentenced to prison for hiding funds in a Swiss bank account. </a:t>
            </a:r>
            <a:r>
              <a:rPr lang="en-GB" sz="1800" dirty="0" err="1">
                <a:solidFill>
                  <a:srgbClr val="7E7E7E"/>
                </a:solidFill>
              </a:rPr>
              <a:t>Cahuzac’s</a:t>
            </a:r>
            <a:r>
              <a:rPr lang="en-GB" sz="1800" dirty="0">
                <a:solidFill>
                  <a:srgbClr val="7E7E7E"/>
                </a:solidFill>
              </a:rPr>
              <a:t> actions were in fact revealed by </a:t>
            </a:r>
            <a:r>
              <a:rPr lang="en-GB" sz="1800" dirty="0" err="1">
                <a:solidFill>
                  <a:srgbClr val="7E7E7E"/>
                </a:solidFill>
              </a:rPr>
              <a:t>Mediapart’s</a:t>
            </a:r>
            <a:r>
              <a:rPr lang="en-GB" sz="1800" dirty="0">
                <a:solidFill>
                  <a:srgbClr val="7E7E7E"/>
                </a:solidFill>
              </a:rPr>
              <a:t> own editorial content. While the article never explicitly accused Macron of having offshore accounts, the suggestion appeared in the commentary, which then spread into social media via the #</a:t>
            </a:r>
            <a:r>
              <a:rPr lang="en-GB" sz="1800" dirty="0" err="1">
                <a:solidFill>
                  <a:srgbClr val="7E7E7E"/>
                </a:solidFill>
              </a:rPr>
              <a:t>EmmanuelCahuzac</a:t>
            </a:r>
            <a:r>
              <a:rPr lang="en-GB" sz="1800" dirty="0">
                <a:solidFill>
                  <a:srgbClr val="7E7E7E"/>
                </a:solidFill>
              </a:rPr>
              <a:t> hashtag. People who shared links to the story believed (or pretended to believe) that the article was authored by </a:t>
            </a:r>
            <a:r>
              <a:rPr lang="en-GB" sz="1800" dirty="0" err="1">
                <a:solidFill>
                  <a:srgbClr val="7E7E7E"/>
                </a:solidFill>
              </a:rPr>
              <a:t>Mediapart</a:t>
            </a:r>
            <a:r>
              <a:rPr lang="en-GB" sz="1800" dirty="0">
                <a:solidFill>
                  <a:srgbClr val="7E7E7E"/>
                </a:solidFill>
              </a:rPr>
              <a:t> itself. </a:t>
            </a:r>
            <a:r>
              <a:rPr lang="en-GB" sz="1800" dirty="0" smtClean="0">
                <a:solidFill>
                  <a:srgbClr val="7E7E7E"/>
                </a:solidFill>
              </a:rPr>
              <a:t>Visually</a:t>
            </a:r>
            <a:r>
              <a:rPr lang="en-GB" sz="1800" dirty="0">
                <a:solidFill>
                  <a:srgbClr val="7E7E7E"/>
                </a:solidFill>
              </a:rPr>
              <a:t>, the difference between editorial and self-published content is </a:t>
            </a:r>
            <a:r>
              <a:rPr lang="en-GB" sz="1800" dirty="0" smtClean="0">
                <a:solidFill>
                  <a:srgbClr val="7E7E7E"/>
                </a:solidFill>
              </a:rPr>
              <a:t>hard </a:t>
            </a:r>
            <a:r>
              <a:rPr lang="en-GB" sz="1800" dirty="0">
                <a:solidFill>
                  <a:srgbClr val="7E7E7E"/>
                </a:solidFill>
              </a:rPr>
              <a:t>to </a:t>
            </a:r>
            <a:r>
              <a:rPr lang="en-GB" sz="1800" dirty="0" smtClean="0">
                <a:solidFill>
                  <a:srgbClr val="7E7E7E"/>
                </a:solidFill>
              </a:rPr>
              <a:t>recognize</a:t>
            </a:r>
            <a:r>
              <a:rPr lang="en-GB" sz="1800" dirty="0">
                <a:solidFill>
                  <a:srgbClr val="7E7E7E"/>
                </a:solidFill>
              </a:rPr>
              <a:t>. </a:t>
            </a:r>
            <a:endParaRPr lang="en-US" sz="1800" dirty="0">
              <a:solidFill>
                <a:srgbClr val="7E7E7E"/>
              </a:solidFill>
            </a:endParaRPr>
          </a:p>
        </p:txBody>
      </p:sp>
      <p:sp>
        <p:nvSpPr>
          <p:cNvPr id="7" name="Rectangle 6">
            <a:extLst>
              <a:ext uri="{FF2B5EF4-FFF2-40B4-BE49-F238E27FC236}">
                <a16:creationId xmlns:a16="http://schemas.microsoft.com/office/drawing/2014/main" xmlns="" id="{194BC743-5AD7-4D29-993C-06D7F379106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32973114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dirty="0" smtClean="0">
                <a:solidFill>
                  <a:srgbClr val="243049"/>
                </a:solidFill>
              </a:rPr>
              <a:t>Continued…</a:t>
            </a:r>
            <a:endParaRPr lang="en-US" sz="2400" b="1" dirty="0">
              <a:solidFill>
                <a:srgbClr val="243049"/>
              </a:solidFill>
            </a:endParaRPr>
          </a:p>
        </p:txBody>
      </p:sp>
      <p:sp>
        <p:nvSpPr>
          <p:cNvPr id="5" name="Text Placeholder 4"/>
          <p:cNvSpPr>
            <a:spLocks noGrp="1"/>
          </p:cNvSpPr>
          <p:nvPr>
            <p:ph type="body" idx="1"/>
          </p:nvPr>
        </p:nvSpPr>
        <p:spPr>
          <a:xfrm>
            <a:off x="838200" y="1290270"/>
            <a:ext cx="10515599" cy="5110529"/>
          </a:xfrm>
        </p:spPr>
        <p:txBody>
          <a:bodyPr/>
          <a:lstStyle/>
          <a:p>
            <a:pPr marL="0" indent="0">
              <a:lnSpc>
                <a:spcPct val="100000"/>
              </a:lnSpc>
              <a:buNone/>
            </a:pPr>
            <a:r>
              <a:rPr lang="en-GB" sz="1800" dirty="0" smtClean="0">
                <a:solidFill>
                  <a:srgbClr val="7E7E7E"/>
                </a:solidFill>
              </a:rPr>
              <a:t>EXAMPLE 2 </a:t>
            </a:r>
          </a:p>
          <a:p>
            <a:pPr marL="165600" indent="-165600">
              <a:lnSpc>
                <a:spcPct val="100000"/>
              </a:lnSpc>
            </a:pPr>
            <a:r>
              <a:rPr lang="en-GB" sz="1800" dirty="0" smtClean="0">
                <a:solidFill>
                  <a:srgbClr val="7E7E7E"/>
                </a:solidFill>
              </a:rPr>
              <a:t>A </a:t>
            </a:r>
            <a:r>
              <a:rPr lang="en-GB" sz="1800" dirty="0">
                <a:solidFill>
                  <a:srgbClr val="7E7E7E"/>
                </a:solidFill>
              </a:rPr>
              <a:t>self-published article on </a:t>
            </a:r>
            <a:r>
              <a:rPr lang="en-GB" sz="1800" dirty="0" err="1">
                <a:solidFill>
                  <a:srgbClr val="7E7E7E"/>
                </a:solidFill>
              </a:rPr>
              <a:t>Mediapart’s</a:t>
            </a:r>
            <a:r>
              <a:rPr lang="en-GB" sz="1800" dirty="0">
                <a:solidFill>
                  <a:srgbClr val="7E7E7E"/>
                </a:solidFill>
              </a:rPr>
              <a:t> open platform defended </a:t>
            </a:r>
            <a:r>
              <a:rPr lang="en-GB" sz="1800" dirty="0" smtClean="0">
                <a:solidFill>
                  <a:srgbClr val="7E7E7E"/>
                </a:solidFill>
              </a:rPr>
              <a:t>conservative presidential candidate François </a:t>
            </a:r>
            <a:r>
              <a:rPr lang="en-GB" sz="1800" dirty="0" err="1" smtClean="0">
                <a:solidFill>
                  <a:srgbClr val="7E7E7E"/>
                </a:solidFill>
              </a:rPr>
              <a:t>Fillon</a:t>
            </a:r>
            <a:r>
              <a:rPr lang="en-GB" sz="1800" dirty="0" smtClean="0">
                <a:solidFill>
                  <a:srgbClr val="7E7E7E"/>
                </a:solidFill>
              </a:rPr>
              <a:t> </a:t>
            </a:r>
            <a:r>
              <a:rPr lang="en-GB" sz="1800" dirty="0">
                <a:solidFill>
                  <a:srgbClr val="7E7E7E"/>
                </a:solidFill>
              </a:rPr>
              <a:t>from revelations of misconduct. </a:t>
            </a:r>
            <a:r>
              <a:rPr lang="en-GB" sz="1800" dirty="0" smtClean="0">
                <a:solidFill>
                  <a:srgbClr val="7E7E7E"/>
                </a:solidFill>
              </a:rPr>
              <a:t>It appeared as if an </a:t>
            </a:r>
            <a:r>
              <a:rPr lang="en-GB" sz="1800" dirty="0">
                <a:solidFill>
                  <a:srgbClr val="7E7E7E"/>
                </a:solidFill>
              </a:rPr>
              <a:t>ideological adversary (a left-wing blogger) </a:t>
            </a:r>
            <a:r>
              <a:rPr lang="en-GB" sz="1800" dirty="0" smtClean="0">
                <a:solidFill>
                  <a:srgbClr val="7E7E7E"/>
                </a:solidFill>
              </a:rPr>
              <a:t>was defending </a:t>
            </a:r>
            <a:r>
              <a:rPr lang="en-GB" sz="1800" dirty="0" err="1" smtClean="0">
                <a:solidFill>
                  <a:srgbClr val="7E7E7E"/>
                </a:solidFill>
              </a:rPr>
              <a:t>Fillon</a:t>
            </a:r>
            <a:r>
              <a:rPr lang="en-GB" sz="1800" dirty="0" smtClean="0">
                <a:solidFill>
                  <a:srgbClr val="7E7E7E"/>
                </a:solidFill>
              </a:rPr>
              <a:t> </a:t>
            </a:r>
            <a:r>
              <a:rPr lang="en-GB" sz="1800" dirty="0">
                <a:solidFill>
                  <a:srgbClr val="7E7E7E"/>
                </a:solidFill>
              </a:rPr>
              <a:t>(a right-wing candidate</a:t>
            </a:r>
            <a:r>
              <a:rPr lang="en-GB" sz="1800" dirty="0" smtClean="0">
                <a:solidFill>
                  <a:srgbClr val="7E7E7E"/>
                </a:solidFill>
              </a:rPr>
              <a:t>); that such a blogger would </a:t>
            </a:r>
            <a:r>
              <a:rPr lang="en-GB" sz="1800" dirty="0">
                <a:solidFill>
                  <a:srgbClr val="7E7E7E"/>
                </a:solidFill>
              </a:rPr>
              <a:t>write a story not reported elsewhere became the basis for the article’s “credibility” and enabled it to appropriate the authority and respectability of the media source. (</a:t>
            </a:r>
            <a:r>
              <a:rPr lang="en-GB" sz="1800" u="sng" dirty="0">
                <a:solidFill>
                  <a:srgbClr val="7E7E7E"/>
                </a:solidFill>
                <a:hlinkClick r:id="rId2"/>
              </a:rPr>
              <a:t>Link</a:t>
            </a:r>
            <a:r>
              <a:rPr lang="en-GB" sz="1800" dirty="0" smtClean="0">
                <a:solidFill>
                  <a:srgbClr val="7E7E7E"/>
                </a:solidFill>
              </a:rPr>
              <a:t>)</a:t>
            </a:r>
          </a:p>
          <a:p>
            <a:pPr marL="0" indent="0">
              <a:lnSpc>
                <a:spcPct val="100000"/>
              </a:lnSpc>
              <a:buNone/>
            </a:pPr>
            <a:r>
              <a:rPr lang="en-GB" sz="1800" dirty="0" smtClean="0">
                <a:solidFill>
                  <a:srgbClr val="7E7E7E"/>
                </a:solidFill>
              </a:rPr>
              <a:t>EXAMPLE 3</a:t>
            </a:r>
            <a:endParaRPr lang="en-US" sz="1800" dirty="0">
              <a:solidFill>
                <a:srgbClr val="7E7E7E"/>
              </a:solidFill>
            </a:endParaRPr>
          </a:p>
          <a:p>
            <a:pPr marL="165600" indent="-165600">
              <a:lnSpc>
                <a:spcPct val="100000"/>
              </a:lnSpc>
            </a:pPr>
            <a:r>
              <a:rPr lang="en-GB" sz="1800" dirty="0">
                <a:solidFill>
                  <a:srgbClr val="7E7E7E"/>
                </a:solidFill>
              </a:rPr>
              <a:t>A more radical way of co-opting the credibility of reputable media sources is to allege censorship. This was the case with an article run by Europe-Israel.org</a:t>
            </a:r>
            <a:r>
              <a:rPr lang="en-GB" sz="1800" dirty="0" smtClean="0">
                <a:solidFill>
                  <a:srgbClr val="7E7E7E"/>
                </a:solidFill>
              </a:rPr>
              <a:t>. It explicitly </a:t>
            </a:r>
            <a:r>
              <a:rPr lang="en-GB" sz="1800" dirty="0">
                <a:solidFill>
                  <a:srgbClr val="7E7E7E"/>
                </a:solidFill>
              </a:rPr>
              <a:t>alleges that Macron has offshore accounts and that this would have been </a:t>
            </a:r>
            <a:r>
              <a:rPr lang="en-GB" sz="1800" dirty="0" smtClean="0">
                <a:solidFill>
                  <a:srgbClr val="7E7E7E"/>
                </a:solidFill>
              </a:rPr>
              <a:t>revealed. </a:t>
            </a:r>
            <a:r>
              <a:rPr lang="en-GB" sz="1800" dirty="0">
                <a:solidFill>
                  <a:srgbClr val="7E7E7E"/>
                </a:solidFill>
              </a:rPr>
              <a:t>The article </a:t>
            </a:r>
            <a:r>
              <a:rPr lang="en-GB" sz="1800" dirty="0" smtClean="0">
                <a:solidFill>
                  <a:srgbClr val="7E7E7E"/>
                </a:solidFill>
              </a:rPr>
              <a:t>appeared in </a:t>
            </a:r>
            <a:r>
              <a:rPr lang="en-GB" sz="1800" i="1" dirty="0">
                <a:solidFill>
                  <a:srgbClr val="7E7E7E"/>
                </a:solidFill>
              </a:rPr>
              <a:t>Le Canard </a:t>
            </a:r>
            <a:r>
              <a:rPr lang="en-GB" sz="1800" i="1" dirty="0" err="1">
                <a:solidFill>
                  <a:srgbClr val="7E7E7E"/>
                </a:solidFill>
              </a:rPr>
              <a:t>Enchâiné</a:t>
            </a:r>
            <a:r>
              <a:rPr lang="en-GB" sz="1800" dirty="0">
                <a:solidFill>
                  <a:srgbClr val="7E7E7E"/>
                </a:solidFill>
              </a:rPr>
              <a:t>, a traditional media source known for its investigative </a:t>
            </a:r>
            <a:r>
              <a:rPr lang="en-GB" sz="1800" dirty="0" smtClean="0">
                <a:solidFill>
                  <a:srgbClr val="7E7E7E"/>
                </a:solidFill>
              </a:rPr>
              <a:t>journalism―</a:t>
            </a:r>
            <a:r>
              <a:rPr lang="en-GB" sz="1800" i="1" dirty="0" smtClean="0">
                <a:solidFill>
                  <a:srgbClr val="7E7E7E"/>
                </a:solidFill>
              </a:rPr>
              <a:t>except </a:t>
            </a:r>
            <a:r>
              <a:rPr lang="en-GB" sz="1800" i="1" dirty="0">
                <a:solidFill>
                  <a:srgbClr val="7E7E7E"/>
                </a:solidFill>
              </a:rPr>
              <a:t>that it was censored by Le Canard </a:t>
            </a:r>
            <a:r>
              <a:rPr lang="en-GB" sz="1800" i="1" dirty="0" err="1">
                <a:solidFill>
                  <a:srgbClr val="7E7E7E"/>
                </a:solidFill>
              </a:rPr>
              <a:t>Enchâiné’s</a:t>
            </a:r>
            <a:r>
              <a:rPr lang="en-GB" sz="1800" i="1" dirty="0">
                <a:solidFill>
                  <a:srgbClr val="7E7E7E"/>
                </a:solidFill>
              </a:rPr>
              <a:t> </a:t>
            </a:r>
            <a:r>
              <a:rPr lang="en-GB" sz="1800" i="1" dirty="0" smtClean="0">
                <a:solidFill>
                  <a:srgbClr val="7E7E7E"/>
                </a:solidFill>
              </a:rPr>
              <a:t>editors.</a:t>
            </a:r>
            <a:r>
              <a:rPr lang="en-GB" sz="1800" dirty="0" smtClean="0">
                <a:solidFill>
                  <a:srgbClr val="7E7E7E"/>
                </a:solidFill>
              </a:rPr>
              <a:t> </a:t>
            </a:r>
            <a:r>
              <a:rPr lang="en-GB" sz="1800" dirty="0">
                <a:solidFill>
                  <a:srgbClr val="7E7E7E"/>
                </a:solidFill>
              </a:rPr>
              <a:t>The source of the </a:t>
            </a:r>
            <a:r>
              <a:rPr lang="en-GB" sz="1800" dirty="0" smtClean="0">
                <a:solidFill>
                  <a:srgbClr val="7E7E7E"/>
                </a:solidFill>
              </a:rPr>
              <a:t>Europe-Israel.org </a:t>
            </a:r>
            <a:r>
              <a:rPr lang="en-GB" sz="1800" dirty="0">
                <a:solidFill>
                  <a:srgbClr val="7E7E7E"/>
                </a:solidFill>
              </a:rPr>
              <a:t>article claimed to have confirmed the existence of this alleged report. The </a:t>
            </a:r>
            <a:r>
              <a:rPr lang="en-GB" sz="1800" dirty="0" smtClean="0">
                <a:solidFill>
                  <a:srgbClr val="7E7E7E"/>
                </a:solidFill>
              </a:rPr>
              <a:t>Europe-Israel.org </a:t>
            </a:r>
            <a:r>
              <a:rPr lang="en-GB" sz="1800" dirty="0">
                <a:solidFill>
                  <a:srgbClr val="7E7E7E"/>
                </a:solidFill>
              </a:rPr>
              <a:t>article (</a:t>
            </a:r>
            <a:r>
              <a:rPr lang="en-GB" sz="1800" u="sng" dirty="0">
                <a:solidFill>
                  <a:srgbClr val="7E7E7E"/>
                </a:solidFill>
                <a:hlinkClick r:id="rId3"/>
              </a:rPr>
              <a:t>original link</a:t>
            </a:r>
            <a:r>
              <a:rPr lang="en-GB" sz="1800" dirty="0">
                <a:solidFill>
                  <a:srgbClr val="7E7E7E"/>
                </a:solidFill>
              </a:rPr>
              <a:t>) has since been removed, but there are traces of the allegations of censorship that are visible from a simple search of the URL. </a:t>
            </a:r>
            <a:endParaRPr lang="en-GB" sz="1800" dirty="0" smtClean="0">
              <a:solidFill>
                <a:srgbClr val="7E7E7E"/>
              </a:solidFill>
            </a:endParaRPr>
          </a:p>
          <a:p>
            <a:pPr marL="0" indent="0">
              <a:lnSpc>
                <a:spcPct val="100000"/>
              </a:lnSpc>
              <a:buNone/>
            </a:pPr>
            <a:r>
              <a:rPr lang="en-GB" sz="1800" b="1" dirty="0" smtClean="0">
                <a:solidFill>
                  <a:srgbClr val="7E7E7E"/>
                </a:solidFill>
              </a:rPr>
              <a:t>By camouflaging false information as journalistic research or associating it with a respected brand, sources aim to spread false allegations that confuse and misinform readers. </a:t>
            </a:r>
            <a:endParaRPr lang="en-US" sz="1800" b="1" dirty="0">
              <a:solidFill>
                <a:srgbClr val="7E7E7E"/>
              </a:solidFill>
            </a:endParaRPr>
          </a:p>
        </p:txBody>
      </p:sp>
      <p:sp>
        <p:nvSpPr>
          <p:cNvPr id="7" name="Rectangle 6">
            <a:extLst>
              <a:ext uri="{FF2B5EF4-FFF2-40B4-BE49-F238E27FC236}">
                <a16:creationId xmlns:a16="http://schemas.microsoft.com/office/drawing/2014/main" xmlns="" id="{8A58872A-D032-46D5-B93F-DB528D1670B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7510569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243049"/>
                </a:solidFill>
              </a:rPr>
              <a:t>TIME SHIFTING</a:t>
            </a:r>
          </a:p>
        </p:txBody>
      </p:sp>
      <p:sp>
        <p:nvSpPr>
          <p:cNvPr id="5" name="Text Placeholder 4"/>
          <p:cNvSpPr>
            <a:spLocks noGrp="1"/>
          </p:cNvSpPr>
          <p:nvPr>
            <p:ph type="body" idx="1"/>
          </p:nvPr>
        </p:nvSpPr>
        <p:spPr>
          <a:xfrm>
            <a:off x="838200" y="1542425"/>
            <a:ext cx="10515599" cy="4258300"/>
          </a:xfrm>
          <a:noFill/>
          <a:ln>
            <a:noFill/>
          </a:ln>
        </p:spPr>
        <p:txBody>
          <a:bodyPr lIns="91425" tIns="91425" rIns="91425" bIns="91425" anchor="t" anchorCtr="0"/>
          <a:lstStyle/>
          <a:p>
            <a:pPr marL="0" indent="0">
              <a:lnSpc>
                <a:spcPct val="100000"/>
              </a:lnSpc>
              <a:buNone/>
            </a:pPr>
            <a:r>
              <a:rPr lang="en-GB" sz="1800" dirty="0">
                <a:solidFill>
                  <a:srgbClr val="7E7E7E"/>
                </a:solidFill>
              </a:rPr>
              <a:t>Another method used to spread false information is the re-publishing of outdated information. Content that was factually true at the time of publishing is misleadingly recycled to give the impression the information is still valid. Often the original source is cited without its original publishing date.  </a:t>
            </a:r>
            <a:endParaRPr lang="en-US" sz="1800" dirty="0">
              <a:solidFill>
                <a:srgbClr val="7E7E7E"/>
              </a:solidFill>
            </a:endParaRPr>
          </a:p>
          <a:p>
            <a:pPr marL="0" indent="0">
              <a:lnSpc>
                <a:spcPct val="100000"/>
              </a:lnSpc>
              <a:buNone/>
            </a:pPr>
            <a:r>
              <a:rPr lang="en-GB" sz="1800" dirty="0" smtClean="0">
                <a:solidFill>
                  <a:srgbClr val="7E7E7E"/>
                </a:solidFill>
              </a:rPr>
              <a:t>EXAMPLE 1</a:t>
            </a:r>
          </a:p>
          <a:p>
            <a:pPr marL="285750" indent="-285750">
              <a:lnSpc>
                <a:spcPct val="100000"/>
              </a:lnSpc>
              <a:buFont typeface="Arial" panose="020B0604020202020204" pitchFamily="34" charset="0"/>
              <a:buChar char="•"/>
            </a:pPr>
            <a:r>
              <a:rPr lang="en-GB" sz="1800" dirty="0" smtClean="0">
                <a:solidFill>
                  <a:srgbClr val="7E7E7E"/>
                </a:solidFill>
              </a:rPr>
              <a:t>The time-shifting tactic was used to promote a </a:t>
            </a:r>
            <a:r>
              <a:rPr lang="en-GB" sz="1800" dirty="0">
                <a:solidFill>
                  <a:srgbClr val="7E7E7E"/>
                </a:solidFill>
              </a:rPr>
              <a:t>rumour that François </a:t>
            </a:r>
            <a:r>
              <a:rPr lang="en-GB" sz="1800" dirty="0" err="1" smtClean="0">
                <a:solidFill>
                  <a:srgbClr val="7E7E7E"/>
                </a:solidFill>
              </a:rPr>
              <a:t>Fillon</a:t>
            </a:r>
            <a:r>
              <a:rPr lang="en-GB" sz="1800" dirty="0" smtClean="0">
                <a:solidFill>
                  <a:srgbClr val="7E7E7E"/>
                </a:solidFill>
              </a:rPr>
              <a:t> </a:t>
            </a:r>
            <a:r>
              <a:rPr lang="en-GB" sz="1800" dirty="0">
                <a:solidFill>
                  <a:srgbClr val="7E7E7E"/>
                </a:solidFill>
              </a:rPr>
              <a:t>had been cleared of all wrong-doing associated with the “fake job” scandal involving his family members. An article in the Le </a:t>
            </a:r>
            <a:r>
              <a:rPr lang="en-GB" sz="1800" dirty="0" err="1">
                <a:solidFill>
                  <a:srgbClr val="7E7E7E"/>
                </a:solidFill>
              </a:rPr>
              <a:t>Scrutateur</a:t>
            </a:r>
            <a:r>
              <a:rPr lang="en-GB" sz="1800" dirty="0">
                <a:solidFill>
                  <a:srgbClr val="7E7E7E"/>
                </a:solidFill>
              </a:rPr>
              <a:t> (</a:t>
            </a:r>
            <a:r>
              <a:rPr lang="en-GB" sz="1800" dirty="0">
                <a:solidFill>
                  <a:srgbClr val="7E7E7E"/>
                </a:solidFill>
                <a:hlinkClick r:id="rId2"/>
              </a:rPr>
              <a:t>Link</a:t>
            </a:r>
            <a:r>
              <a:rPr lang="en-GB" sz="1800" dirty="0">
                <a:solidFill>
                  <a:srgbClr val="7E7E7E"/>
                </a:solidFill>
              </a:rPr>
              <a:t>) cited the opinion of a lawyer from the end of </a:t>
            </a:r>
            <a:r>
              <a:rPr lang="en-GB" sz="1800" dirty="0" smtClean="0">
                <a:solidFill>
                  <a:srgbClr val="7E7E7E"/>
                </a:solidFill>
              </a:rPr>
              <a:t>February; </a:t>
            </a:r>
            <a:r>
              <a:rPr lang="en-GB" sz="1800" dirty="0" err="1">
                <a:solidFill>
                  <a:srgbClr val="7E7E7E"/>
                </a:solidFill>
              </a:rPr>
              <a:t>Fillon</a:t>
            </a:r>
            <a:r>
              <a:rPr lang="en-GB" sz="1800" dirty="0">
                <a:solidFill>
                  <a:srgbClr val="7E7E7E"/>
                </a:solidFill>
              </a:rPr>
              <a:t> was indicted a month later. The </a:t>
            </a:r>
            <a:r>
              <a:rPr lang="en-GB" sz="1800" dirty="0" smtClean="0">
                <a:solidFill>
                  <a:srgbClr val="7E7E7E"/>
                </a:solidFill>
              </a:rPr>
              <a:t>article was </a:t>
            </a:r>
            <a:r>
              <a:rPr lang="en-GB" sz="1800" dirty="0">
                <a:solidFill>
                  <a:srgbClr val="7E7E7E"/>
                </a:solidFill>
              </a:rPr>
              <a:t>written in </a:t>
            </a:r>
            <a:r>
              <a:rPr lang="en-GB" sz="1800" dirty="0" smtClean="0">
                <a:solidFill>
                  <a:srgbClr val="7E7E7E"/>
                </a:solidFill>
              </a:rPr>
              <a:t>April and </a:t>
            </a:r>
            <a:r>
              <a:rPr lang="en-GB" sz="1800" dirty="0">
                <a:solidFill>
                  <a:srgbClr val="7E7E7E"/>
                </a:solidFill>
              </a:rPr>
              <a:t>had no basis to claim </a:t>
            </a:r>
            <a:r>
              <a:rPr lang="en-GB" sz="1800" dirty="0" err="1">
                <a:solidFill>
                  <a:srgbClr val="7E7E7E"/>
                </a:solidFill>
              </a:rPr>
              <a:t>Fillon’s</a:t>
            </a:r>
            <a:r>
              <a:rPr lang="en-GB" sz="1800" dirty="0">
                <a:solidFill>
                  <a:srgbClr val="7E7E7E"/>
                </a:solidFill>
              </a:rPr>
              <a:t> innocence, yet it did. The </a:t>
            </a:r>
            <a:r>
              <a:rPr lang="en-GB" sz="1800" dirty="0" smtClean="0">
                <a:solidFill>
                  <a:srgbClr val="7E7E7E"/>
                </a:solidFill>
              </a:rPr>
              <a:t>intention of the poster is </a:t>
            </a:r>
            <a:r>
              <a:rPr lang="en-GB" sz="1800" dirty="0">
                <a:solidFill>
                  <a:srgbClr val="7E7E7E"/>
                </a:solidFill>
              </a:rPr>
              <a:t>visible in the article’s title: “URGENT - FILLON BLANCHI ! Les </a:t>
            </a:r>
            <a:r>
              <a:rPr lang="en-GB" sz="1800" dirty="0" err="1">
                <a:solidFill>
                  <a:srgbClr val="7E7E7E"/>
                </a:solidFill>
              </a:rPr>
              <a:t>média</a:t>
            </a:r>
            <a:r>
              <a:rPr lang="en-GB" sz="1800" dirty="0">
                <a:solidFill>
                  <a:srgbClr val="7E7E7E"/>
                </a:solidFill>
              </a:rPr>
              <a:t> </a:t>
            </a:r>
            <a:r>
              <a:rPr lang="en-GB" sz="1800" dirty="0" err="1">
                <a:solidFill>
                  <a:srgbClr val="7E7E7E"/>
                </a:solidFill>
              </a:rPr>
              <a:t>n'en</a:t>
            </a:r>
            <a:r>
              <a:rPr lang="en-GB" sz="1800" dirty="0">
                <a:solidFill>
                  <a:srgbClr val="7E7E7E"/>
                </a:solidFill>
              </a:rPr>
              <a:t> </a:t>
            </a:r>
            <a:r>
              <a:rPr lang="en-GB" sz="1800" dirty="0" err="1">
                <a:solidFill>
                  <a:srgbClr val="7E7E7E"/>
                </a:solidFill>
              </a:rPr>
              <a:t>parlent</a:t>
            </a:r>
            <a:r>
              <a:rPr lang="en-GB" sz="1800" dirty="0">
                <a:solidFill>
                  <a:srgbClr val="7E7E7E"/>
                </a:solidFill>
              </a:rPr>
              <a:t> Pas !” (“URGENT! </a:t>
            </a:r>
            <a:r>
              <a:rPr lang="en-GB" sz="1800" dirty="0" err="1">
                <a:solidFill>
                  <a:srgbClr val="7E7E7E"/>
                </a:solidFill>
              </a:rPr>
              <a:t>Fillon</a:t>
            </a:r>
            <a:r>
              <a:rPr lang="en-GB" sz="1800" dirty="0">
                <a:solidFill>
                  <a:srgbClr val="7E7E7E"/>
                </a:solidFill>
              </a:rPr>
              <a:t> cleared - the media are not talking about it!”). Other remarks and citations assert that </a:t>
            </a:r>
            <a:r>
              <a:rPr lang="en-GB" sz="1800" dirty="0" err="1">
                <a:solidFill>
                  <a:srgbClr val="7E7E7E"/>
                </a:solidFill>
              </a:rPr>
              <a:t>Fillon</a:t>
            </a:r>
            <a:r>
              <a:rPr lang="en-GB" sz="1800" dirty="0">
                <a:solidFill>
                  <a:srgbClr val="7E7E7E"/>
                </a:solidFill>
              </a:rPr>
              <a:t> has not been </a:t>
            </a:r>
            <a:r>
              <a:rPr lang="en-GB" sz="1800" dirty="0" smtClean="0">
                <a:solidFill>
                  <a:srgbClr val="7E7E7E"/>
                </a:solidFill>
              </a:rPr>
              <a:t>indicted</a:t>
            </a:r>
            <a:r>
              <a:rPr lang="en-US" sz="1800" dirty="0" smtClean="0">
                <a:solidFill>
                  <a:srgbClr val="7E7E7E"/>
                </a:solidFill>
              </a:rPr>
              <a:t>, though in fact he was.</a:t>
            </a:r>
            <a:endParaRPr lang="en-US" sz="1800" dirty="0">
              <a:solidFill>
                <a:srgbClr val="7E7E7E"/>
              </a:solidFill>
            </a:endParaRPr>
          </a:p>
          <a:p>
            <a:pPr marL="0" indent="0">
              <a:lnSpc>
                <a:spcPct val="100000"/>
              </a:lnSpc>
              <a:buNone/>
            </a:pPr>
            <a:r>
              <a:rPr lang="en-GB" sz="1800" b="1" dirty="0">
                <a:solidFill>
                  <a:srgbClr val="7E7E7E"/>
                </a:solidFill>
              </a:rPr>
              <a:t>Shifting content in time turns originally factual statements into falsehoods. Republishing of outdated information is used to inject uncertainty and mistrust towards traditional media publishers.</a:t>
            </a:r>
            <a:endParaRPr lang="en-US" sz="1800" b="1" dirty="0">
              <a:solidFill>
                <a:srgbClr val="7E7E7E"/>
              </a:solidFill>
            </a:endParaRPr>
          </a:p>
        </p:txBody>
      </p:sp>
      <p:sp>
        <p:nvSpPr>
          <p:cNvPr id="7" name="Rectangle 6">
            <a:extLst>
              <a:ext uri="{FF2B5EF4-FFF2-40B4-BE49-F238E27FC236}">
                <a16:creationId xmlns:a16="http://schemas.microsoft.com/office/drawing/2014/main" xmlns="" id="{35594C16-F687-43BB-A6C4-D728BC696EA3}"/>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21139879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243049"/>
                </a:solidFill>
              </a:rPr>
              <a:t>FAKE POLLS</a:t>
            </a:r>
          </a:p>
        </p:txBody>
      </p:sp>
      <p:sp>
        <p:nvSpPr>
          <p:cNvPr id="5" name="Text Placeholder 4"/>
          <p:cNvSpPr>
            <a:spLocks noGrp="1"/>
          </p:cNvSpPr>
          <p:nvPr>
            <p:ph type="body" idx="1"/>
          </p:nvPr>
        </p:nvSpPr>
        <p:spPr>
          <a:xfrm>
            <a:off x="838200" y="1490662"/>
            <a:ext cx="10515599" cy="4486275"/>
          </a:xfrm>
          <a:noFill/>
          <a:ln>
            <a:noFill/>
          </a:ln>
        </p:spPr>
        <p:txBody>
          <a:bodyPr lIns="91425" tIns="91425" rIns="91425" bIns="91425" anchor="t" anchorCtr="0"/>
          <a:lstStyle/>
          <a:p>
            <a:pPr marL="0" indent="0">
              <a:lnSpc>
                <a:spcPct val="100000"/>
              </a:lnSpc>
              <a:buNone/>
            </a:pPr>
            <a:r>
              <a:rPr lang="en-GB" sz="1800" dirty="0" smtClean="0">
                <a:solidFill>
                  <a:srgbClr val="7E7E7E"/>
                </a:solidFill>
              </a:rPr>
              <a:t>Fake polls undermine the </a:t>
            </a:r>
            <a:r>
              <a:rPr lang="en-GB" sz="1800" dirty="0">
                <a:solidFill>
                  <a:srgbClr val="7E7E7E"/>
                </a:solidFill>
              </a:rPr>
              <a:t>credibility of opinion polling </a:t>
            </a:r>
            <a:r>
              <a:rPr lang="en-GB" sz="1800" dirty="0" smtClean="0">
                <a:solidFill>
                  <a:srgbClr val="7E7E7E"/>
                </a:solidFill>
              </a:rPr>
              <a:t>and spread </a:t>
            </a:r>
            <a:r>
              <a:rPr lang="en-GB" sz="1800" dirty="0">
                <a:solidFill>
                  <a:srgbClr val="7E7E7E"/>
                </a:solidFill>
              </a:rPr>
              <a:t>false information. Those engaged in these efforts assert that the polls conducted by traditional media sources are biased toward Macron (the candidate of the </a:t>
            </a:r>
            <a:r>
              <a:rPr lang="en-GB" sz="1800" dirty="0" smtClean="0">
                <a:solidFill>
                  <a:srgbClr val="7E7E7E"/>
                </a:solidFill>
              </a:rPr>
              <a:t>elite</a:t>
            </a:r>
            <a:r>
              <a:rPr lang="en-GB" sz="1800" dirty="0">
                <a:solidFill>
                  <a:srgbClr val="7E7E7E"/>
                </a:solidFill>
              </a:rPr>
              <a:t>) to ensure his election. They </a:t>
            </a:r>
            <a:r>
              <a:rPr lang="en-GB" sz="1800" dirty="0" smtClean="0">
                <a:solidFill>
                  <a:srgbClr val="7E7E7E"/>
                </a:solidFill>
              </a:rPr>
              <a:t>cite the success of American presidential candidate Donald Trump </a:t>
            </a:r>
            <a:r>
              <a:rPr lang="en-GB" sz="1800" dirty="0">
                <a:solidFill>
                  <a:srgbClr val="7E7E7E"/>
                </a:solidFill>
              </a:rPr>
              <a:t>and the Brexit referendum as proof that polling methodology is outdated and inaccurate</a:t>
            </a:r>
            <a:r>
              <a:rPr lang="en-GB" sz="1800" dirty="0" smtClean="0">
                <a:solidFill>
                  <a:srgbClr val="7E7E7E"/>
                </a:solidFill>
              </a:rPr>
              <a:t>.</a:t>
            </a:r>
          </a:p>
          <a:p>
            <a:pPr marL="0" indent="0">
              <a:lnSpc>
                <a:spcPct val="100000"/>
              </a:lnSpc>
              <a:buNone/>
            </a:pPr>
            <a:r>
              <a:rPr lang="en-GB" sz="1600" dirty="0" smtClean="0">
                <a:solidFill>
                  <a:srgbClr val="7E7E7E"/>
                </a:solidFill>
              </a:rPr>
              <a:t>EXAMPLE 1</a:t>
            </a:r>
            <a:endParaRPr lang="en-US" sz="1600" dirty="0">
              <a:solidFill>
                <a:srgbClr val="7E7E7E"/>
              </a:solidFill>
            </a:endParaRPr>
          </a:p>
          <a:p>
            <a:pPr marL="165600" indent="-165600">
              <a:lnSpc>
                <a:spcPct val="100000"/>
              </a:lnSpc>
              <a:buFont typeface="Arial" panose="020B0604020202020204" pitchFamily="34" charset="0"/>
            </a:pPr>
            <a:r>
              <a:rPr lang="en-GB" sz="1600" dirty="0">
                <a:solidFill>
                  <a:srgbClr val="7E7E7E"/>
                </a:solidFill>
              </a:rPr>
              <a:t>Fake polls have proven effective in changing the campaign discourse. </a:t>
            </a:r>
            <a:r>
              <a:rPr lang="en-GB" sz="1600" dirty="0" smtClean="0">
                <a:solidFill>
                  <a:srgbClr val="7E7E7E"/>
                </a:solidFill>
              </a:rPr>
              <a:t>On </a:t>
            </a:r>
            <a:r>
              <a:rPr lang="en-GB" sz="1600" dirty="0">
                <a:solidFill>
                  <a:srgbClr val="7E7E7E"/>
                </a:solidFill>
              </a:rPr>
              <a:t>29 March, Sputnik, a Russian state-funded news </a:t>
            </a:r>
            <a:r>
              <a:rPr lang="en-GB" sz="1600" dirty="0" smtClean="0">
                <a:solidFill>
                  <a:srgbClr val="7E7E7E"/>
                </a:solidFill>
              </a:rPr>
              <a:t>organization</a:t>
            </a:r>
            <a:r>
              <a:rPr lang="en-GB" sz="1600" dirty="0">
                <a:solidFill>
                  <a:srgbClr val="7E7E7E"/>
                </a:solidFill>
              </a:rPr>
              <a:t>, reported results (</a:t>
            </a:r>
            <a:r>
              <a:rPr lang="en-GB" sz="1600" dirty="0">
                <a:solidFill>
                  <a:srgbClr val="7E7E7E"/>
                </a:solidFill>
                <a:hlinkClick r:id="rId2"/>
              </a:rPr>
              <a:t>Link</a:t>
            </a:r>
            <a:r>
              <a:rPr lang="en-GB" sz="1600" dirty="0">
                <a:solidFill>
                  <a:srgbClr val="7E7E7E"/>
                </a:solidFill>
              </a:rPr>
              <a:t>) from a poll by Brand Analytics, a Moscow-based social media company, showing </a:t>
            </a:r>
            <a:r>
              <a:rPr lang="en-GB" sz="1600" dirty="0" err="1">
                <a:solidFill>
                  <a:srgbClr val="7E7E7E"/>
                </a:solidFill>
              </a:rPr>
              <a:t>Fillon</a:t>
            </a:r>
            <a:r>
              <a:rPr lang="en-GB" sz="1600" dirty="0">
                <a:solidFill>
                  <a:srgbClr val="7E7E7E"/>
                </a:solidFill>
              </a:rPr>
              <a:t> in the lead. Articles published by sources in the Reframe section cited the poll to point out the unreliability of classical opinion polling and promote the idea that </a:t>
            </a:r>
            <a:r>
              <a:rPr lang="en-GB" sz="1600" dirty="0" err="1">
                <a:solidFill>
                  <a:srgbClr val="7E7E7E"/>
                </a:solidFill>
              </a:rPr>
              <a:t>Fillon</a:t>
            </a:r>
            <a:r>
              <a:rPr lang="en-GB" sz="1600" dirty="0">
                <a:solidFill>
                  <a:srgbClr val="7E7E7E"/>
                </a:solidFill>
              </a:rPr>
              <a:t> had turned the tables to become a leading candidate. </a:t>
            </a:r>
            <a:endParaRPr lang="en-GB" sz="1600" dirty="0" smtClean="0">
              <a:solidFill>
                <a:srgbClr val="7E7E7E"/>
              </a:solidFill>
            </a:endParaRPr>
          </a:p>
          <a:p>
            <a:pPr marL="0" indent="0">
              <a:lnSpc>
                <a:spcPct val="100000"/>
              </a:lnSpc>
              <a:buNone/>
            </a:pPr>
            <a:r>
              <a:rPr lang="en-GB" sz="1600" dirty="0" smtClean="0">
                <a:solidFill>
                  <a:srgbClr val="7E7E7E"/>
                </a:solidFill>
              </a:rPr>
              <a:t>EXAMPLE 2</a:t>
            </a:r>
            <a:endParaRPr lang="en-US" sz="1600" dirty="0">
              <a:solidFill>
                <a:srgbClr val="7E7E7E"/>
              </a:solidFill>
            </a:endParaRPr>
          </a:p>
          <a:p>
            <a:pPr marL="165600" indent="-165600">
              <a:lnSpc>
                <a:spcPct val="100000"/>
              </a:lnSpc>
              <a:buFont typeface="Arial" panose="020B0604020202020204" pitchFamily="34" charset="0"/>
            </a:pPr>
            <a:r>
              <a:rPr lang="en-GB" sz="1600" dirty="0">
                <a:solidFill>
                  <a:srgbClr val="7E7E7E"/>
                </a:solidFill>
              </a:rPr>
              <a:t>Brand Analytics is but one of several previously-unknown companies whose polls have been used by Reframe media sources to counter those published by Traditional media sources. </a:t>
            </a:r>
            <a:r>
              <a:rPr lang="en-GB" sz="1600" dirty="0" err="1">
                <a:solidFill>
                  <a:srgbClr val="7E7E7E"/>
                </a:solidFill>
              </a:rPr>
              <a:t>Filteris</a:t>
            </a:r>
            <a:r>
              <a:rPr lang="en-GB" sz="1600" dirty="0">
                <a:solidFill>
                  <a:srgbClr val="7E7E7E"/>
                </a:solidFill>
              </a:rPr>
              <a:t> and </a:t>
            </a:r>
            <a:r>
              <a:rPr lang="en-GB" sz="1600" dirty="0" err="1">
                <a:solidFill>
                  <a:srgbClr val="7E7E7E"/>
                </a:solidFill>
              </a:rPr>
              <a:t>Multivote</a:t>
            </a:r>
            <a:r>
              <a:rPr lang="en-GB" sz="1600" dirty="0">
                <a:solidFill>
                  <a:srgbClr val="7E7E7E"/>
                </a:solidFill>
              </a:rPr>
              <a:t> also made headlines with polls claiming to use novel methodologies that predicted an outcome </a:t>
            </a:r>
            <a:r>
              <a:rPr lang="en-GB" sz="1600" dirty="0" smtClean="0">
                <a:solidFill>
                  <a:srgbClr val="7E7E7E"/>
                </a:solidFill>
              </a:rPr>
              <a:t>that </a:t>
            </a:r>
            <a:r>
              <a:rPr lang="en-GB" sz="1600" dirty="0">
                <a:solidFill>
                  <a:srgbClr val="7E7E7E"/>
                </a:solidFill>
              </a:rPr>
              <a:t>contradicted consensus estimates from reputable pollsters. </a:t>
            </a:r>
            <a:endParaRPr lang="en-GB" sz="1600" dirty="0" smtClean="0">
              <a:solidFill>
                <a:srgbClr val="7E7E7E"/>
              </a:solidFill>
            </a:endParaRPr>
          </a:p>
          <a:p>
            <a:pPr marL="0" indent="0">
              <a:lnSpc>
                <a:spcPct val="100000"/>
              </a:lnSpc>
              <a:buNone/>
            </a:pPr>
            <a:r>
              <a:rPr lang="en-GB" sz="1800" b="1" dirty="0" smtClean="0">
                <a:solidFill>
                  <a:srgbClr val="7E7E7E"/>
                </a:solidFill>
              </a:rPr>
              <a:t>The </a:t>
            </a:r>
            <a:r>
              <a:rPr lang="en-GB" sz="1800" b="1" dirty="0">
                <a:solidFill>
                  <a:srgbClr val="7E7E7E"/>
                </a:solidFill>
              </a:rPr>
              <a:t>fact that these fake polls ultimately proved to be inaccurate is immaterial. They succeeded in creating uncertainty and undermining legitimate polls to influence voters.</a:t>
            </a:r>
            <a:endParaRPr lang="en-US" sz="1800" b="1" dirty="0">
              <a:solidFill>
                <a:srgbClr val="7E7E7E"/>
              </a:solidFill>
            </a:endParaRPr>
          </a:p>
        </p:txBody>
      </p:sp>
      <p:sp>
        <p:nvSpPr>
          <p:cNvPr id="7" name="Rectangle 6">
            <a:extLst>
              <a:ext uri="{FF2B5EF4-FFF2-40B4-BE49-F238E27FC236}">
                <a16:creationId xmlns:a16="http://schemas.microsoft.com/office/drawing/2014/main" xmlns="" id="{67B89258-B2A2-4CF7-9EF0-CC50DC0167CB}"/>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25327706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243049"/>
                </a:solidFill>
              </a:rPr>
              <a:t>HOAX SITES</a:t>
            </a:r>
          </a:p>
        </p:txBody>
      </p:sp>
      <p:sp>
        <p:nvSpPr>
          <p:cNvPr id="5" name="Text Placeholder 4"/>
          <p:cNvSpPr>
            <a:spLocks noGrp="1"/>
          </p:cNvSpPr>
          <p:nvPr>
            <p:ph type="body" idx="1"/>
          </p:nvPr>
        </p:nvSpPr>
        <p:spPr>
          <a:xfrm>
            <a:off x="838199" y="1455699"/>
            <a:ext cx="5823649" cy="3688595"/>
          </a:xfrm>
          <a:noFill/>
          <a:ln>
            <a:noFill/>
          </a:ln>
        </p:spPr>
        <p:txBody>
          <a:bodyPr lIns="91425" tIns="91425" rIns="91425" bIns="91425" anchor="t" anchorCtr="0"/>
          <a:lstStyle/>
          <a:p>
            <a:pPr marL="0" indent="0">
              <a:lnSpc>
                <a:spcPct val="100000"/>
              </a:lnSpc>
              <a:buNone/>
            </a:pPr>
            <a:r>
              <a:rPr lang="en-GB" sz="1800" dirty="0">
                <a:solidFill>
                  <a:srgbClr val="7E7E7E"/>
                </a:solidFill>
              </a:rPr>
              <a:t>Fake and cloned websites were also used to shape the election discourse by misleading readers.</a:t>
            </a:r>
          </a:p>
          <a:p>
            <a:pPr marL="0" indent="0">
              <a:lnSpc>
                <a:spcPct val="100000"/>
              </a:lnSpc>
              <a:buNone/>
            </a:pPr>
            <a:r>
              <a:rPr lang="en-GB" sz="1800" dirty="0" smtClean="0">
                <a:solidFill>
                  <a:srgbClr val="7E7E7E"/>
                </a:solidFill>
              </a:rPr>
              <a:t>EXAMPLE 1</a:t>
            </a:r>
            <a:endParaRPr lang="en-GB" sz="1800" dirty="0">
              <a:solidFill>
                <a:srgbClr val="7E7E7E"/>
              </a:solidFill>
            </a:endParaRPr>
          </a:p>
          <a:p>
            <a:pPr marL="165600" indent="-165600">
              <a:lnSpc>
                <a:spcPct val="100000"/>
              </a:lnSpc>
              <a:buFont typeface="Arial" panose="020B0604020202020204" pitchFamily="34" charset="0"/>
            </a:pPr>
            <a:r>
              <a:rPr lang="en-GB" sz="1800" dirty="0" smtClean="0">
                <a:solidFill>
                  <a:srgbClr val="7E7E7E"/>
                </a:solidFill>
              </a:rPr>
              <a:t>The </a:t>
            </a:r>
            <a:r>
              <a:rPr lang="en-GB" sz="1800" dirty="0">
                <a:solidFill>
                  <a:srgbClr val="7E7E7E"/>
                </a:solidFill>
              </a:rPr>
              <a:t>Belgian media source </a:t>
            </a:r>
            <a:r>
              <a:rPr lang="en-GB" sz="1800" dirty="0" smtClean="0">
                <a:solidFill>
                  <a:srgbClr val="7E7E7E"/>
                </a:solidFill>
              </a:rPr>
              <a:t>LeSoir.be was the model for a hoax site. </a:t>
            </a:r>
            <a:r>
              <a:rPr lang="en-GB" sz="1800" dirty="0">
                <a:solidFill>
                  <a:srgbClr val="7E7E7E"/>
                </a:solidFill>
              </a:rPr>
              <a:t>A </a:t>
            </a:r>
            <a:r>
              <a:rPr lang="en-GB" sz="1800" dirty="0" smtClean="0">
                <a:solidFill>
                  <a:srgbClr val="7E7E7E"/>
                </a:solidFill>
              </a:rPr>
              <a:t>similar-looking </a:t>
            </a:r>
            <a:r>
              <a:rPr lang="en-GB" sz="1800" dirty="0">
                <a:solidFill>
                  <a:srgbClr val="7E7E7E"/>
                </a:solidFill>
              </a:rPr>
              <a:t>cloned site, LeSoir.info, was used to publish a false allegation that Macron received financial support from Saudi Arabia. </a:t>
            </a:r>
            <a:endParaRPr lang="en-GB" sz="1800" dirty="0" smtClean="0">
              <a:solidFill>
                <a:srgbClr val="7E7E7E"/>
              </a:solidFill>
            </a:endParaRPr>
          </a:p>
          <a:p>
            <a:pPr marL="0" indent="0">
              <a:lnSpc>
                <a:spcPct val="100000"/>
              </a:lnSpc>
              <a:buNone/>
            </a:pPr>
            <a:r>
              <a:rPr lang="en-GB" sz="1800" dirty="0" smtClean="0">
                <a:solidFill>
                  <a:srgbClr val="7E7E7E"/>
                </a:solidFill>
              </a:rPr>
              <a:t>EXAMPLE 2</a:t>
            </a:r>
          </a:p>
          <a:p>
            <a:pPr marL="285750" indent="-285750">
              <a:lnSpc>
                <a:spcPct val="100000"/>
              </a:lnSpc>
              <a:buFont typeface="Arial" panose="020B0604020202020204" pitchFamily="34" charset="0"/>
              <a:buChar char="•"/>
            </a:pPr>
            <a:r>
              <a:rPr lang="en-GB" sz="1800" dirty="0" smtClean="0">
                <a:solidFill>
                  <a:srgbClr val="7E7E7E"/>
                </a:solidFill>
              </a:rPr>
              <a:t>Another </a:t>
            </a:r>
            <a:r>
              <a:rPr lang="en-GB" sz="1800" dirty="0">
                <a:solidFill>
                  <a:srgbClr val="7E7E7E"/>
                </a:solidFill>
              </a:rPr>
              <a:t>site imitated the look and feel of LinkedIn, a professional social networking site, calling itself </a:t>
            </a:r>
            <a:r>
              <a:rPr lang="en-GB" sz="1800" dirty="0" err="1">
                <a:solidFill>
                  <a:srgbClr val="7E7E7E"/>
                </a:solidFill>
              </a:rPr>
              <a:t>LinkedEM</a:t>
            </a:r>
            <a:r>
              <a:rPr lang="en-GB" sz="1800" dirty="0">
                <a:solidFill>
                  <a:srgbClr val="7E7E7E"/>
                </a:solidFill>
              </a:rPr>
              <a:t> (</a:t>
            </a:r>
            <a:r>
              <a:rPr lang="en-GB" sz="1800" dirty="0">
                <a:solidFill>
                  <a:srgbClr val="7E7E7E"/>
                </a:solidFill>
                <a:hlinkClick r:id="rId2"/>
              </a:rPr>
              <a:t>Link</a:t>
            </a:r>
            <a:r>
              <a:rPr lang="en-GB" sz="1800" dirty="0">
                <a:solidFill>
                  <a:srgbClr val="7E7E7E"/>
                </a:solidFill>
              </a:rPr>
              <a:t>). It posted a fake profile page of Macron with his professional experience and competencies, all of which carried negative connotations. It used the hashtag #</a:t>
            </a:r>
            <a:r>
              <a:rPr lang="en-GB" sz="1800" dirty="0" err="1">
                <a:solidFill>
                  <a:srgbClr val="7E7E7E"/>
                </a:solidFill>
              </a:rPr>
              <a:t>LinkedEM</a:t>
            </a:r>
            <a:r>
              <a:rPr lang="en-GB" sz="1800" dirty="0">
                <a:solidFill>
                  <a:srgbClr val="7E7E7E"/>
                </a:solidFill>
              </a:rPr>
              <a:t> to share the site in social media. </a:t>
            </a:r>
            <a:endParaRPr lang="en-US" sz="1800" dirty="0">
              <a:solidFill>
                <a:srgbClr val="7E7E7E"/>
              </a:solidFill>
            </a:endParaRPr>
          </a:p>
          <a:p>
            <a:pPr marL="165600" indent="-165600">
              <a:lnSpc>
                <a:spcPct val="100000"/>
              </a:lnSpc>
              <a:buFont typeface="Arial" panose="020B0604020202020204" pitchFamily="34" charset="0"/>
            </a:pPr>
            <a:endParaRPr lang="en-US" sz="1800" dirty="0">
              <a:solidFill>
                <a:srgbClr val="7E7E7E"/>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3705" y="2646187"/>
            <a:ext cx="4577747" cy="2721038"/>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3706" y="1247798"/>
            <a:ext cx="4577747" cy="1398389"/>
          </a:xfrm>
          <a:prstGeom prst="rect">
            <a:avLst/>
          </a:prstGeom>
        </p:spPr>
      </p:pic>
      <p:sp>
        <p:nvSpPr>
          <p:cNvPr id="7" name="Rectangle 6">
            <a:extLst>
              <a:ext uri="{FF2B5EF4-FFF2-40B4-BE49-F238E27FC236}">
                <a16:creationId xmlns:a16="http://schemas.microsoft.com/office/drawing/2014/main" xmlns="" id="{59F65C81-5778-431F-848D-E3EB61F20EC1}"/>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Tree>
    <p:extLst>
      <p:ext uri="{BB962C8B-B14F-4D97-AF65-F5344CB8AC3E}">
        <p14:creationId xmlns:p14="http://schemas.microsoft.com/office/powerpoint/2010/main" val="5307174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67">
            <a:extLst>
              <a:ext uri="{FF2B5EF4-FFF2-40B4-BE49-F238E27FC236}">
                <a16:creationId xmlns:a16="http://schemas.microsoft.com/office/drawing/2014/main" xmlns="" id="{2B2405C8-D8BE-4714-839A-91550EADD890}"/>
              </a:ext>
            </a:extLst>
          </p:cNvPr>
          <p:cNvSpPr txBox="1">
            <a:spLocks noGrp="1"/>
          </p:cNvSpPr>
          <p:nvPr>
            <p:ph type="title"/>
          </p:nvPr>
        </p:nvSpPr>
        <p:spPr>
          <a:xfrm>
            <a:off x="838199" y="365126"/>
            <a:ext cx="9919447" cy="857006"/>
          </a:xfrm>
          <a:prstGeom prst="rect">
            <a:avLst/>
          </a:prstGeom>
        </p:spPr>
        <p:txBody>
          <a:bodyPr lIns="91425" tIns="91425" rIns="91425" bIns="91425" anchor="ctr" anchorCtr="0">
            <a:noAutofit/>
          </a:bodyPr>
          <a:lstStyle/>
          <a:p>
            <a:pPr lvl="0"/>
            <a:r>
              <a:rPr lang="en-US" b="1" dirty="0">
                <a:solidFill>
                  <a:srgbClr val="243049"/>
                </a:solidFill>
              </a:rPr>
              <a:t/>
            </a:r>
            <a:br>
              <a:rPr lang="en-US" b="1" dirty="0">
                <a:solidFill>
                  <a:srgbClr val="243049"/>
                </a:solidFill>
              </a:rPr>
            </a:br>
            <a:r>
              <a:rPr lang="en-US" b="1" dirty="0">
                <a:solidFill>
                  <a:srgbClr val="243049"/>
                </a:solidFill>
              </a:rPr>
              <a:t>RUSSIAN INFLUENCE</a:t>
            </a:r>
          </a:p>
        </p:txBody>
      </p:sp>
      <p:sp>
        <p:nvSpPr>
          <p:cNvPr id="5" name="Content Placeholder 7">
            <a:extLst>
              <a:ext uri="{FF2B5EF4-FFF2-40B4-BE49-F238E27FC236}">
                <a16:creationId xmlns:a16="http://schemas.microsoft.com/office/drawing/2014/main" xmlns="" id="{E1A009AD-33A9-4FD4-9B78-FDC801663F19}"/>
              </a:ext>
            </a:extLst>
          </p:cNvPr>
          <p:cNvSpPr txBox="1">
            <a:spLocks/>
          </p:cNvSpPr>
          <p:nvPr/>
        </p:nvSpPr>
        <p:spPr>
          <a:xfrm>
            <a:off x="838199" y="1979057"/>
            <a:ext cx="3464859" cy="414447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600"/>
              </a:spcBef>
              <a:buNone/>
            </a:pPr>
            <a:r>
              <a:rPr lang="en-US" sz="2400" b="1" dirty="0">
                <a:solidFill>
                  <a:srgbClr val="A22C44"/>
                </a:solidFill>
              </a:rPr>
              <a:t>REJECTION</a:t>
            </a:r>
          </a:p>
          <a:p>
            <a:pPr marL="285750" indent="-285750">
              <a:spcBef>
                <a:spcPts val="600"/>
              </a:spcBef>
              <a:buFont typeface="Arial" panose="020B0604020202020204" pitchFamily="34" charset="0"/>
              <a:buChar char="•"/>
            </a:pPr>
            <a:r>
              <a:rPr lang="en-US" sz="1600" dirty="0" smtClean="0">
                <a:solidFill>
                  <a:srgbClr val="7E7E7E"/>
                </a:solidFill>
              </a:rPr>
              <a:t>Articles using the “rejection” tactic are designed </a:t>
            </a:r>
            <a:r>
              <a:rPr lang="en-US" sz="1600" dirty="0">
                <a:solidFill>
                  <a:srgbClr val="7E7E7E"/>
                </a:solidFill>
              </a:rPr>
              <a:t>to </a:t>
            </a:r>
            <a:r>
              <a:rPr lang="en-US" sz="1600" b="1" dirty="0">
                <a:solidFill>
                  <a:srgbClr val="7E7E7E"/>
                </a:solidFill>
              </a:rPr>
              <a:t>cast reasonable doubt</a:t>
            </a:r>
            <a:r>
              <a:rPr lang="en-US" sz="1600" dirty="0">
                <a:solidFill>
                  <a:srgbClr val="7E7E7E"/>
                </a:solidFill>
              </a:rPr>
              <a:t> on the evidence that the attack actually happened. Articles attempt to </a:t>
            </a:r>
            <a:r>
              <a:rPr lang="en-US" sz="1600" b="1" dirty="0">
                <a:solidFill>
                  <a:srgbClr val="7E7E7E"/>
                </a:solidFill>
              </a:rPr>
              <a:t>discredit</a:t>
            </a:r>
            <a:r>
              <a:rPr lang="en-US" sz="1600" dirty="0">
                <a:solidFill>
                  <a:srgbClr val="7E7E7E"/>
                </a:solidFill>
              </a:rPr>
              <a:t> information indicating Russian involvement in the attack.</a:t>
            </a:r>
          </a:p>
          <a:p>
            <a:pPr marL="285750" indent="-285750">
              <a:spcBef>
                <a:spcPts val="600"/>
              </a:spcBef>
              <a:buFont typeface="Arial" panose="020B0604020202020204" pitchFamily="34" charset="0"/>
              <a:buChar char="•"/>
            </a:pPr>
            <a:r>
              <a:rPr lang="en-US" sz="1600" dirty="0">
                <a:solidFill>
                  <a:srgbClr val="7E7E7E"/>
                </a:solidFill>
              </a:rPr>
              <a:t>Narratives </a:t>
            </a:r>
            <a:r>
              <a:rPr lang="en-US" sz="1600" b="1" dirty="0">
                <a:solidFill>
                  <a:srgbClr val="7E7E7E"/>
                </a:solidFill>
              </a:rPr>
              <a:t>take aim at the believability of traditional journalistic reporting </a:t>
            </a:r>
            <a:r>
              <a:rPr lang="en-US" sz="1600" dirty="0">
                <a:solidFill>
                  <a:srgbClr val="7E7E7E"/>
                </a:solidFill>
              </a:rPr>
              <a:t>on Russia’s involvement in the attack. They tend to either introduce unreported or false details to sow doubt, or they </a:t>
            </a:r>
            <a:r>
              <a:rPr lang="en-US" sz="1600" dirty="0" err="1">
                <a:solidFill>
                  <a:srgbClr val="7E7E7E"/>
                </a:solidFill>
              </a:rPr>
              <a:t>analyse</a:t>
            </a:r>
            <a:r>
              <a:rPr lang="en-US" sz="1600" dirty="0">
                <a:solidFill>
                  <a:srgbClr val="7E7E7E"/>
                </a:solidFill>
              </a:rPr>
              <a:t> the event from a geopolitical perspective to show allegations against Russia are illogical.</a:t>
            </a:r>
          </a:p>
        </p:txBody>
      </p:sp>
      <p:sp>
        <p:nvSpPr>
          <p:cNvPr id="7" name="Content Placeholder 7">
            <a:extLst>
              <a:ext uri="{FF2B5EF4-FFF2-40B4-BE49-F238E27FC236}">
                <a16:creationId xmlns:a16="http://schemas.microsoft.com/office/drawing/2014/main" xmlns="" id="{803288E7-1184-4563-9A8D-6A70A88E0DCA}"/>
              </a:ext>
            </a:extLst>
          </p:cNvPr>
          <p:cNvSpPr txBox="1">
            <a:spLocks/>
          </p:cNvSpPr>
          <p:nvPr/>
        </p:nvSpPr>
        <p:spPr>
          <a:xfrm>
            <a:off x="4419597" y="1979057"/>
            <a:ext cx="3464859" cy="414447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600"/>
              </a:spcBef>
              <a:buNone/>
            </a:pPr>
            <a:r>
              <a:rPr lang="en-US" sz="2400" b="1" dirty="0">
                <a:solidFill>
                  <a:srgbClr val="A22C44"/>
                </a:solidFill>
              </a:rPr>
              <a:t>REDUCTION</a:t>
            </a:r>
          </a:p>
          <a:p>
            <a:pPr marL="400050" indent="-285750">
              <a:spcBef>
                <a:spcPts val="600"/>
              </a:spcBef>
            </a:pPr>
            <a:r>
              <a:rPr lang="en-US" sz="1600" dirty="0">
                <a:solidFill>
                  <a:srgbClr val="7E7E7E"/>
                </a:solidFill>
              </a:rPr>
              <a:t>Articles following the reduction strategy aim to </a:t>
            </a:r>
            <a:r>
              <a:rPr lang="en-US" sz="1600" b="1" dirty="0">
                <a:solidFill>
                  <a:srgbClr val="7E7E7E"/>
                </a:solidFill>
              </a:rPr>
              <a:t>deflate the impact </a:t>
            </a:r>
            <a:r>
              <a:rPr lang="en-US" sz="1600" dirty="0">
                <a:solidFill>
                  <a:srgbClr val="7E7E7E"/>
                </a:solidFill>
              </a:rPr>
              <a:t>of </a:t>
            </a:r>
            <a:r>
              <a:rPr lang="en-US" sz="1600" dirty="0" smtClean="0">
                <a:solidFill>
                  <a:srgbClr val="7E7E7E"/>
                </a:solidFill>
              </a:rPr>
              <a:t>the </a:t>
            </a:r>
            <a:r>
              <a:rPr lang="en-US" sz="1600" dirty="0">
                <a:solidFill>
                  <a:srgbClr val="7E7E7E"/>
                </a:solidFill>
              </a:rPr>
              <a:t>chemical gas attack.</a:t>
            </a:r>
          </a:p>
          <a:p>
            <a:pPr marL="400050" indent="-285750">
              <a:spcBef>
                <a:spcPts val="600"/>
              </a:spcBef>
            </a:pPr>
            <a:r>
              <a:rPr lang="en-US" sz="1600" dirty="0">
                <a:solidFill>
                  <a:srgbClr val="7E7E7E"/>
                </a:solidFill>
              </a:rPr>
              <a:t>Stories do not deny the attack, rather they </a:t>
            </a:r>
            <a:r>
              <a:rPr lang="en-US" sz="1600" b="1" dirty="0">
                <a:solidFill>
                  <a:srgbClr val="7E7E7E"/>
                </a:solidFill>
              </a:rPr>
              <a:t>convey that it was not an extraordinary event </a:t>
            </a:r>
            <a:r>
              <a:rPr lang="en-US" sz="1600" dirty="0" smtClean="0">
                <a:solidFill>
                  <a:srgbClr val="7E7E7E"/>
                </a:solidFill>
              </a:rPr>
              <a:t>(i.e. “</a:t>
            </a:r>
            <a:r>
              <a:rPr lang="en-GB" sz="1600" dirty="0" smtClean="0">
                <a:solidFill>
                  <a:srgbClr val="7E7E7E"/>
                </a:solidFill>
              </a:rPr>
              <a:t>not </a:t>
            </a:r>
            <a:r>
              <a:rPr lang="en-GB" sz="1600" dirty="0">
                <a:solidFill>
                  <a:srgbClr val="7E7E7E"/>
                </a:solidFill>
              </a:rPr>
              <a:t>a big deal since the same or worse atrocities happen all the time”).</a:t>
            </a:r>
            <a:endParaRPr lang="en-US" sz="1600" dirty="0">
              <a:solidFill>
                <a:srgbClr val="7E7E7E"/>
              </a:solidFill>
            </a:endParaRPr>
          </a:p>
          <a:p>
            <a:pPr marL="457200" indent="-342900">
              <a:spcBef>
                <a:spcPts val="600"/>
              </a:spcBef>
            </a:pPr>
            <a:endParaRPr lang="en-US" sz="1600" dirty="0">
              <a:solidFill>
                <a:srgbClr val="7E7E7E"/>
              </a:solidFill>
            </a:endParaRPr>
          </a:p>
        </p:txBody>
      </p:sp>
      <p:sp>
        <p:nvSpPr>
          <p:cNvPr id="8" name="Content Placeholder 7">
            <a:extLst>
              <a:ext uri="{FF2B5EF4-FFF2-40B4-BE49-F238E27FC236}">
                <a16:creationId xmlns:a16="http://schemas.microsoft.com/office/drawing/2014/main" xmlns="" id="{C8B63550-1FAC-4B54-9684-D7FD923F204F}"/>
              </a:ext>
            </a:extLst>
          </p:cNvPr>
          <p:cNvSpPr txBox="1">
            <a:spLocks/>
          </p:cNvSpPr>
          <p:nvPr/>
        </p:nvSpPr>
        <p:spPr>
          <a:xfrm>
            <a:off x="8000995" y="1979057"/>
            <a:ext cx="4034118" cy="414447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600"/>
              </a:spcBef>
              <a:buNone/>
            </a:pPr>
            <a:r>
              <a:rPr lang="en-US" sz="2400" b="1" dirty="0" smtClean="0">
                <a:solidFill>
                  <a:srgbClr val="A22C44"/>
                </a:solidFill>
              </a:rPr>
              <a:t>RELATIVISATION</a:t>
            </a:r>
            <a:endParaRPr lang="en-US" sz="2400" b="1" dirty="0">
              <a:solidFill>
                <a:srgbClr val="A22C44"/>
              </a:solidFill>
            </a:endParaRPr>
          </a:p>
          <a:p>
            <a:pPr marL="457200" indent="-342900">
              <a:spcBef>
                <a:spcPts val="600"/>
              </a:spcBef>
            </a:pPr>
            <a:r>
              <a:rPr lang="en-US" sz="1600" dirty="0">
                <a:solidFill>
                  <a:srgbClr val="7E7E7E"/>
                </a:solidFill>
              </a:rPr>
              <a:t>This strategy </a:t>
            </a:r>
            <a:r>
              <a:rPr lang="en-US" sz="1600" b="1" dirty="0">
                <a:solidFill>
                  <a:srgbClr val="7E7E7E"/>
                </a:solidFill>
              </a:rPr>
              <a:t>appeals to moral relativism </a:t>
            </a:r>
            <a:r>
              <a:rPr lang="en-US" sz="1600" dirty="0">
                <a:solidFill>
                  <a:srgbClr val="7E7E7E"/>
                </a:solidFill>
              </a:rPr>
              <a:t>to explain any possible Russian involvement with the chemical gas attack. It does so by implicating the </a:t>
            </a:r>
            <a:r>
              <a:rPr lang="en-US" sz="1600" dirty="0" smtClean="0">
                <a:solidFill>
                  <a:srgbClr val="7E7E7E"/>
                </a:solidFill>
              </a:rPr>
              <a:t>United States </a:t>
            </a:r>
            <a:r>
              <a:rPr lang="en-US" sz="1600" dirty="0">
                <a:solidFill>
                  <a:srgbClr val="7E7E7E"/>
                </a:solidFill>
              </a:rPr>
              <a:t>to </a:t>
            </a:r>
            <a:r>
              <a:rPr lang="en-US" sz="1600" b="1" dirty="0">
                <a:solidFill>
                  <a:srgbClr val="7E7E7E"/>
                </a:solidFill>
              </a:rPr>
              <a:t>shift blame and responsibility away</a:t>
            </a:r>
            <a:r>
              <a:rPr lang="en-US" sz="1600" dirty="0">
                <a:solidFill>
                  <a:srgbClr val="7E7E7E"/>
                </a:solidFill>
              </a:rPr>
              <a:t> from Russia.</a:t>
            </a:r>
          </a:p>
          <a:p>
            <a:pPr marL="457200" indent="-342900">
              <a:spcBef>
                <a:spcPts val="600"/>
              </a:spcBef>
            </a:pPr>
            <a:r>
              <a:rPr lang="en-US" sz="1600" dirty="0">
                <a:solidFill>
                  <a:srgbClr val="7E7E7E"/>
                </a:solidFill>
              </a:rPr>
              <a:t>The </a:t>
            </a:r>
            <a:r>
              <a:rPr lang="en-US" sz="1600" dirty="0" err="1" smtClean="0">
                <a:solidFill>
                  <a:srgbClr val="7E7E7E"/>
                </a:solidFill>
              </a:rPr>
              <a:t>relativisation</a:t>
            </a:r>
            <a:r>
              <a:rPr lang="en-US" sz="1600" dirty="0" smtClean="0">
                <a:solidFill>
                  <a:srgbClr val="7E7E7E"/>
                </a:solidFill>
              </a:rPr>
              <a:t> </a:t>
            </a:r>
            <a:r>
              <a:rPr lang="en-US" sz="1600" dirty="0">
                <a:solidFill>
                  <a:srgbClr val="7E7E7E"/>
                </a:solidFill>
              </a:rPr>
              <a:t>strategy is designed to do two things. First, it exonerates Russia by creating an </a:t>
            </a:r>
            <a:r>
              <a:rPr lang="en-US" sz="1600" b="1" dirty="0">
                <a:solidFill>
                  <a:srgbClr val="7E7E7E"/>
                </a:solidFill>
              </a:rPr>
              <a:t>alternative interpretation of events</a:t>
            </a:r>
            <a:r>
              <a:rPr lang="en-US" sz="1600" dirty="0">
                <a:solidFill>
                  <a:srgbClr val="7E7E7E"/>
                </a:solidFill>
              </a:rPr>
              <a:t>. Second, it uses international events to </a:t>
            </a:r>
            <a:r>
              <a:rPr lang="en-US" sz="1600" b="1" dirty="0">
                <a:solidFill>
                  <a:srgbClr val="7E7E7E"/>
                </a:solidFill>
              </a:rPr>
              <a:t>promote an anti-globalist agenda</a:t>
            </a:r>
            <a:r>
              <a:rPr lang="en-US" sz="1600" dirty="0">
                <a:solidFill>
                  <a:srgbClr val="7E7E7E"/>
                </a:solidFill>
              </a:rPr>
              <a:t>.  Candidates who </a:t>
            </a:r>
            <a:r>
              <a:rPr lang="en-US" sz="1600" dirty="0" smtClean="0">
                <a:solidFill>
                  <a:srgbClr val="7E7E7E"/>
                </a:solidFill>
              </a:rPr>
              <a:t>criticize </a:t>
            </a:r>
            <a:r>
              <a:rPr lang="en-US" sz="1600" dirty="0">
                <a:solidFill>
                  <a:srgbClr val="7E7E7E"/>
                </a:solidFill>
              </a:rPr>
              <a:t>Russia’s involvement in Syria must therefore be globalists who are not representing France’s interests.</a:t>
            </a:r>
          </a:p>
        </p:txBody>
      </p:sp>
      <p:grpSp>
        <p:nvGrpSpPr>
          <p:cNvPr id="11" name="Group 10"/>
          <p:cNvGrpSpPr/>
          <p:nvPr/>
        </p:nvGrpSpPr>
        <p:grpSpPr>
          <a:xfrm>
            <a:off x="2217466" y="6123531"/>
            <a:ext cx="8041341" cy="568281"/>
            <a:chOff x="2207941" y="6280893"/>
            <a:chExt cx="8041341" cy="568281"/>
          </a:xfrm>
        </p:grpSpPr>
        <p:sp>
          <p:nvSpPr>
            <p:cNvPr id="2" name="Arrow: Left-Right 1">
              <a:extLst>
                <a:ext uri="{FF2B5EF4-FFF2-40B4-BE49-F238E27FC236}">
                  <a16:creationId xmlns:a16="http://schemas.microsoft.com/office/drawing/2014/main" xmlns="" id="{D0172F8F-870B-4334-8951-7D8CA790F9D0}"/>
                </a:ext>
              </a:extLst>
            </p:cNvPr>
            <p:cNvSpPr/>
            <p:nvPr/>
          </p:nvSpPr>
          <p:spPr>
            <a:xfrm>
              <a:off x="2207941" y="6280893"/>
              <a:ext cx="8041341" cy="568281"/>
            </a:xfrm>
            <a:prstGeom prst="leftRightArrow">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7F6C17A-3CB0-4D5C-B4D2-4872FF572543}"/>
                </a:ext>
              </a:extLst>
            </p:cNvPr>
            <p:cNvSpPr txBox="1"/>
            <p:nvPr/>
          </p:nvSpPr>
          <p:spPr>
            <a:xfrm>
              <a:off x="2417491" y="6386795"/>
              <a:ext cx="1667436" cy="338554"/>
            </a:xfrm>
            <a:prstGeom prst="rect">
              <a:avLst/>
            </a:prstGeom>
            <a:noFill/>
          </p:spPr>
          <p:txBody>
            <a:bodyPr wrap="square" rtlCol="0">
              <a:spAutoFit/>
            </a:bodyPr>
            <a:lstStyle/>
            <a:p>
              <a:pPr algn="ctr"/>
              <a:r>
                <a:rPr lang="en-US" sz="1600" b="1" dirty="0">
                  <a:solidFill>
                    <a:schemeClr val="bg1"/>
                  </a:solidFill>
                </a:rPr>
                <a:t>DENIAL</a:t>
              </a:r>
            </a:p>
          </p:txBody>
        </p:sp>
        <p:sp>
          <p:nvSpPr>
            <p:cNvPr id="9" name="TextBox 8">
              <a:extLst>
                <a:ext uri="{FF2B5EF4-FFF2-40B4-BE49-F238E27FC236}">
                  <a16:creationId xmlns:a16="http://schemas.microsoft.com/office/drawing/2014/main" xmlns="" id="{93A6A4A9-D877-452E-BB13-50C1F3D8729E}"/>
                </a:ext>
              </a:extLst>
            </p:cNvPr>
            <p:cNvSpPr txBox="1"/>
            <p:nvPr/>
          </p:nvSpPr>
          <p:spPr>
            <a:xfrm>
              <a:off x="8000995" y="6404568"/>
              <a:ext cx="1734670" cy="338554"/>
            </a:xfrm>
            <a:prstGeom prst="rect">
              <a:avLst/>
            </a:prstGeom>
            <a:noFill/>
          </p:spPr>
          <p:txBody>
            <a:bodyPr wrap="square" rtlCol="0">
              <a:spAutoFit/>
            </a:bodyPr>
            <a:lstStyle/>
            <a:p>
              <a:pPr algn="ctr"/>
              <a:r>
                <a:rPr lang="en-US" sz="1600" b="1" dirty="0">
                  <a:solidFill>
                    <a:schemeClr val="bg1"/>
                  </a:solidFill>
                </a:rPr>
                <a:t>REVERSAL</a:t>
              </a:r>
            </a:p>
          </p:txBody>
        </p:sp>
      </p:grpSp>
      <p:sp>
        <p:nvSpPr>
          <p:cNvPr id="12" name="Rectangle 11">
            <a:extLst>
              <a:ext uri="{FF2B5EF4-FFF2-40B4-BE49-F238E27FC236}">
                <a16:creationId xmlns:a16="http://schemas.microsoft.com/office/drawing/2014/main" xmlns="" id="{469C9F61-5A6D-494F-BA60-4DECDB81BBBD}"/>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a:t>
            </a:r>
            <a:r>
              <a:rPr lang="en-US" sz="900" b="1" dirty="0">
                <a:solidFill>
                  <a:schemeClr val="bg1"/>
                </a:solidFill>
              </a:rPr>
              <a:t>Patterns of Disinformation     </a:t>
            </a:r>
            <a:r>
              <a:rPr lang="en-US" sz="900" dirty="0">
                <a:solidFill>
                  <a:schemeClr val="bg1">
                    <a:lumMod val="85000"/>
                  </a:schemeClr>
                </a:solidFill>
              </a:rPr>
              <a:t>Detailed Findings and Background Data     Methodology</a:t>
            </a:r>
            <a:endParaRPr lang="en-US" sz="900" dirty="0">
              <a:solidFill>
                <a:srgbClr val="476DB4"/>
              </a:solidFill>
            </a:endParaRPr>
          </a:p>
        </p:txBody>
      </p:sp>
      <p:sp>
        <p:nvSpPr>
          <p:cNvPr id="6" name="TextBox 5"/>
          <p:cNvSpPr txBox="1"/>
          <p:nvPr/>
        </p:nvSpPr>
        <p:spPr>
          <a:xfrm>
            <a:off x="838199" y="1515602"/>
            <a:ext cx="10201275" cy="369332"/>
          </a:xfrm>
          <a:prstGeom prst="rect">
            <a:avLst/>
          </a:prstGeom>
          <a:noFill/>
        </p:spPr>
        <p:txBody>
          <a:bodyPr wrap="square" rtlCol="0">
            <a:spAutoFit/>
          </a:bodyPr>
          <a:lstStyle/>
          <a:p>
            <a:r>
              <a:rPr lang="en-US" sz="1800" dirty="0" smtClean="0">
                <a:solidFill>
                  <a:schemeClr val="bg1">
                    <a:lumMod val="50000"/>
                  </a:schemeClr>
                </a:solidFill>
                <a:latin typeface="Calibri" panose="020F0502020204030204" pitchFamily="34" charset="0"/>
              </a:rPr>
              <a:t>EXAMPLE: Social media discussion of a chemical gas attack in Syria</a:t>
            </a:r>
            <a:endParaRPr lang="en-US" sz="1800"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38545169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057275"/>
            <a:ext cx="10515599" cy="5119688"/>
          </a:xfrm>
        </p:spPr>
        <p:txBody>
          <a:bodyPr anchor="ctr"/>
          <a:lstStyle/>
          <a:p>
            <a:pPr marL="177800" indent="0" algn="ctr">
              <a:buNone/>
            </a:pPr>
            <a:r>
              <a:rPr lang="en-US" sz="20000" dirty="0" smtClean="0">
                <a:solidFill>
                  <a:srgbClr val="ED2E52"/>
                </a:solidFill>
                <a:latin typeface="Calibri" panose="020F0502020204030204" pitchFamily="34" charset="0"/>
              </a:rPr>
              <a:t>❸</a:t>
            </a:r>
          </a:p>
        </p:txBody>
      </p:sp>
    </p:spTree>
    <p:extLst>
      <p:ext uri="{BB962C8B-B14F-4D97-AF65-F5344CB8AC3E}">
        <p14:creationId xmlns:p14="http://schemas.microsoft.com/office/powerpoint/2010/main" val="1316790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31850" y="1709738"/>
            <a:ext cx="10515600" cy="2852700"/>
          </a:xfrm>
          <a:prstGeom prst="rect">
            <a:avLst/>
          </a:prstGeom>
        </p:spPr>
        <p:txBody>
          <a:bodyPr lIns="91425" tIns="91425" rIns="91425" bIns="91425" anchor="b" anchorCtr="0">
            <a:noAutofit/>
          </a:bodyPr>
          <a:lstStyle/>
          <a:p>
            <a:pPr lvl="0" rtl="0">
              <a:lnSpc>
                <a:spcPts val="4620"/>
              </a:lnSpc>
              <a:spcBef>
                <a:spcPts val="0"/>
              </a:spcBef>
              <a:buNone/>
            </a:pPr>
            <a:r>
              <a:rPr lang="en-US" sz="6600" b="1" dirty="0" smtClean="0">
                <a:solidFill>
                  <a:srgbClr val="ED2E52"/>
                </a:solidFill>
              </a:rPr>
              <a:t>DETAILED </a:t>
            </a:r>
            <a:r>
              <a:rPr lang="en-US" sz="6600" b="1" dirty="0">
                <a:solidFill>
                  <a:srgbClr val="ED2E52"/>
                </a:solidFill>
              </a:rPr>
              <a:t>FINDINGS</a:t>
            </a:r>
            <a:r>
              <a:rPr lang="en-US" sz="6600" b="1" dirty="0"/>
              <a:t/>
            </a:r>
            <a:br>
              <a:rPr lang="en-US" sz="6600" b="1" dirty="0"/>
            </a:br>
            <a:r>
              <a:rPr lang="en-US" sz="6600" b="1" dirty="0">
                <a:solidFill>
                  <a:srgbClr val="CFB475"/>
                </a:solidFill>
              </a:rPr>
              <a:t>AND</a:t>
            </a:r>
            <a:r>
              <a:rPr lang="en-US" sz="6600" b="1" dirty="0">
                <a:solidFill>
                  <a:srgbClr val="243049"/>
                </a:solidFill>
              </a:rPr>
              <a:t/>
            </a:r>
            <a:br>
              <a:rPr lang="en-US" sz="6600" b="1" dirty="0">
                <a:solidFill>
                  <a:srgbClr val="243049"/>
                </a:solidFill>
              </a:rPr>
            </a:br>
            <a:r>
              <a:rPr lang="en-US" sz="6600" b="1" dirty="0">
                <a:solidFill>
                  <a:srgbClr val="243049"/>
                </a:solidFill>
              </a:rPr>
              <a:t>BACKGROUND DATA</a:t>
            </a:r>
          </a:p>
        </p:txBody>
      </p:sp>
      <p:sp>
        <p:nvSpPr>
          <p:cNvPr id="4" name="Rectangle 3">
            <a:extLst>
              <a:ext uri="{FF2B5EF4-FFF2-40B4-BE49-F238E27FC236}">
                <a16:creationId xmlns:a16="http://schemas.microsoft.com/office/drawing/2014/main" xmlns="" id="{9E6E5A1B-0A37-44B5-868A-CDD420F4D2EF}"/>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Tree>
    <p:extLst>
      <p:ext uri="{BB962C8B-B14F-4D97-AF65-F5344CB8AC3E}">
        <p14:creationId xmlns:p14="http://schemas.microsoft.com/office/powerpoint/2010/main" val="17818087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dirty="0">
                <a:solidFill>
                  <a:srgbClr val="243049"/>
                </a:solidFill>
                <a:latin typeface="Calibri"/>
                <a:ea typeface="Calibri"/>
                <a:cs typeface="Calibri"/>
                <a:sym typeface="Calibri"/>
              </a:rPr>
              <a:t/>
            </a:r>
            <a:br>
              <a:rPr lang="en-US" sz="4400" b="1" i="0" u="none" strike="noStrike" cap="none" dirty="0">
                <a:solidFill>
                  <a:srgbClr val="243049"/>
                </a:solidFill>
                <a:latin typeface="Calibri"/>
                <a:ea typeface="Calibri"/>
                <a:cs typeface="Calibri"/>
                <a:sym typeface="Calibri"/>
              </a:rPr>
            </a:br>
            <a:r>
              <a:rPr lang="en-US" sz="4400" b="1" i="0" u="none" strike="noStrike" cap="none" dirty="0" smtClean="0">
                <a:solidFill>
                  <a:srgbClr val="243049"/>
                </a:solidFill>
                <a:latin typeface="Calibri"/>
                <a:ea typeface="Calibri"/>
                <a:cs typeface="Calibri"/>
                <a:sym typeface="Calibri"/>
              </a:rPr>
              <a:t>CONTENTS </a:t>
            </a:r>
            <a:endParaRPr lang="en-US" sz="4400" b="1" i="0" u="none" strike="noStrike" cap="none" dirty="0">
              <a:solidFill>
                <a:srgbClr val="243049"/>
              </a:solidFill>
              <a:latin typeface="Calibri"/>
              <a:ea typeface="Calibri"/>
              <a:cs typeface="Calibri"/>
              <a:sym typeface="Calibri"/>
            </a:endParaRPr>
          </a:p>
        </p:txBody>
      </p:sp>
      <p:sp>
        <p:nvSpPr>
          <p:cNvPr id="18" name="Arrow: Right 17">
            <a:extLst>
              <a:ext uri="{FF2B5EF4-FFF2-40B4-BE49-F238E27FC236}">
                <a16:creationId xmlns:a16="http://schemas.microsoft.com/office/drawing/2014/main" xmlns="" id="{C9014181-6CB8-4CE2-8325-E5ED941192EA}"/>
              </a:ext>
            </a:extLst>
          </p:cNvPr>
          <p:cNvSpPr/>
          <p:nvPr/>
        </p:nvSpPr>
        <p:spPr>
          <a:xfrm>
            <a:off x="3701455" y="5590701"/>
            <a:ext cx="355138" cy="297770"/>
          </a:xfrm>
          <a:prstGeom prst="rightArrow">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D46EC18-B75B-4AEE-B8EA-AFB17A706C3D}"/>
              </a:ext>
            </a:extLst>
          </p:cNvPr>
          <p:cNvSpPr/>
          <p:nvPr/>
        </p:nvSpPr>
        <p:spPr>
          <a:xfrm>
            <a:off x="6100295" y="846848"/>
            <a:ext cx="5416735" cy="792000"/>
          </a:xfrm>
          <a:prstGeom prst="rect">
            <a:avLst/>
          </a:prstGeom>
          <a:solidFill>
            <a:srgbClr val="CFB4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1" name="Rectangle 20">
            <a:extLst>
              <a:ext uri="{FF2B5EF4-FFF2-40B4-BE49-F238E27FC236}">
                <a16:creationId xmlns:a16="http://schemas.microsoft.com/office/drawing/2014/main" xmlns="" id="{D9367F73-9F53-4C98-968D-561FCD34BEDE}"/>
              </a:ext>
            </a:extLst>
          </p:cNvPr>
          <p:cNvSpPr/>
          <p:nvPr/>
        </p:nvSpPr>
        <p:spPr>
          <a:xfrm>
            <a:off x="6099030" y="1684773"/>
            <a:ext cx="5418000" cy="13911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2" name="Rectangle 21">
            <a:extLst>
              <a:ext uri="{FF2B5EF4-FFF2-40B4-BE49-F238E27FC236}">
                <a16:creationId xmlns:a16="http://schemas.microsoft.com/office/drawing/2014/main" xmlns="" id="{C06421FE-D8A7-464F-96F4-D1C523F0EA4A}"/>
              </a:ext>
            </a:extLst>
          </p:cNvPr>
          <p:cNvSpPr/>
          <p:nvPr/>
        </p:nvSpPr>
        <p:spPr>
          <a:xfrm>
            <a:off x="6099030" y="3122341"/>
            <a:ext cx="5418000" cy="10493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3" name="Rectangle 22">
            <a:extLst>
              <a:ext uri="{FF2B5EF4-FFF2-40B4-BE49-F238E27FC236}">
                <a16:creationId xmlns:a16="http://schemas.microsoft.com/office/drawing/2014/main" xmlns="" id="{5E81965E-DB54-4945-8EBE-8A6613C7760E}"/>
              </a:ext>
            </a:extLst>
          </p:cNvPr>
          <p:cNvSpPr/>
          <p:nvPr/>
        </p:nvSpPr>
        <p:spPr>
          <a:xfrm>
            <a:off x="6099030" y="4218106"/>
            <a:ext cx="5418000" cy="120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Rectangle 23">
            <a:extLst>
              <a:ext uri="{FF2B5EF4-FFF2-40B4-BE49-F238E27FC236}">
                <a16:creationId xmlns:a16="http://schemas.microsoft.com/office/drawing/2014/main" xmlns="" id="{BDE2B719-0711-47C3-BEA5-68761C5E9850}"/>
              </a:ext>
            </a:extLst>
          </p:cNvPr>
          <p:cNvSpPr/>
          <p:nvPr/>
        </p:nvSpPr>
        <p:spPr>
          <a:xfrm>
            <a:off x="6100800" y="5467982"/>
            <a:ext cx="5416230"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xmlns="" id="{D63C63C9-483E-42A9-B686-D9A96FC7812F}"/>
              </a:ext>
            </a:extLst>
          </p:cNvPr>
          <p:cNvSpPr/>
          <p:nvPr/>
        </p:nvSpPr>
        <p:spPr>
          <a:xfrm>
            <a:off x="6098177" y="6102884"/>
            <a:ext cx="5418853" cy="594000"/>
          </a:xfrm>
          <a:prstGeom prst="rect">
            <a:avLst/>
          </a:prstGeom>
          <a:solidFill>
            <a:srgbClr val="ED2E5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6" name="Shape 102">
            <a:extLst>
              <a:ext uri="{FF2B5EF4-FFF2-40B4-BE49-F238E27FC236}">
                <a16:creationId xmlns:a16="http://schemas.microsoft.com/office/drawing/2014/main" xmlns="" id="{3E7FD2AD-6D2C-4260-82F3-34275700D34E}"/>
              </a:ext>
            </a:extLst>
          </p:cNvPr>
          <p:cNvSpPr txBox="1">
            <a:spLocks noGrp="1"/>
          </p:cNvSpPr>
          <p:nvPr>
            <p:ph type="body" idx="1"/>
          </p:nvPr>
        </p:nvSpPr>
        <p:spPr>
          <a:xfrm>
            <a:off x="6237171" y="880302"/>
            <a:ext cx="3910439" cy="5847054"/>
          </a:xfrm>
          <a:prstGeom prst="rect">
            <a:avLst/>
          </a:prstGeom>
          <a:noFill/>
          <a:ln>
            <a:noFill/>
          </a:ln>
        </p:spPr>
        <p:txBody>
          <a:bodyPr lIns="91425" tIns="45700" rIns="91425" bIns="45700" anchor="t" anchorCtr="0">
            <a:noAutofit/>
          </a:bodyPr>
          <a:lstStyle/>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3" action="ppaction://hlinksldjump"/>
              </a:rPr>
              <a:t>Key Insights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4" action="ppaction://hlinksldjump"/>
              </a:rPr>
              <a:t>Key Implications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r>
              <a:rPr lang="en-US" sz="1150" dirty="0">
                <a:solidFill>
                  <a:schemeClr val="bg2"/>
                </a:solidFill>
                <a:latin typeface="+mj-lt"/>
                <a:hlinkClick r:id="rId5" action="ppaction://hlinksldjump"/>
              </a:rPr>
              <a:t>Recommendations</a:t>
            </a:r>
            <a:endParaRPr lang="en-US" sz="1150" dirty="0">
              <a:solidFill>
                <a:schemeClr val="bg2"/>
              </a:solidFill>
              <a:latin typeface="+mj-lt"/>
            </a:endParaRPr>
          </a:p>
          <a:p>
            <a:pPr marL="0" marR="0" lvl="0" indent="0" algn="l" rtl="0">
              <a:lnSpc>
                <a:spcPct val="120000"/>
              </a:lnSpc>
              <a:spcBef>
                <a:spcPts val="0"/>
              </a:spcBef>
              <a:spcAft>
                <a:spcPts val="0"/>
              </a:spcAft>
              <a:buClr>
                <a:schemeClr val="dk1"/>
              </a:buClr>
              <a:buSzPct val="100000"/>
              <a:buNone/>
            </a:pP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6" action="ppaction://hlinksldjump"/>
              </a:rPr>
              <a:t>The French Media Content Landscape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7" action="ppaction://hlinksldjump"/>
              </a:rPr>
              <a:t>Media Map Sections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8" action="ppaction://hlinksldjump"/>
              </a:rPr>
              <a:t>Media Map Clusters</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9" action="ppaction://hlinksldjump"/>
              </a:rPr>
              <a:t>Candidate Support and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0" action="ppaction://hlinksldjump"/>
              </a:rPr>
              <a:t>Foreign Influence</a:t>
            </a:r>
            <a:endParaRPr lang="en-US" sz="1150" dirty="0">
              <a:solidFill>
                <a:schemeClr val="bg2"/>
              </a:solidFill>
              <a:latin typeface="+mj-lt"/>
            </a:endParaRPr>
          </a:p>
          <a:p>
            <a:pPr marL="0" indent="0">
              <a:lnSpc>
                <a:spcPct val="120000"/>
              </a:lnSpc>
              <a:spcBef>
                <a:spcPts val="0"/>
              </a:spcBef>
              <a:buNone/>
            </a:pPr>
            <a:r>
              <a:rPr lang="en-US" sz="1150" dirty="0">
                <a:solidFill>
                  <a:schemeClr val="bg2"/>
                </a:solidFill>
                <a:latin typeface="+mj-lt"/>
                <a:hlinkClick r:id="rId11" action="ppaction://hlinksldjump"/>
              </a:rPr>
              <a:t>Media Map Trends</a:t>
            </a:r>
            <a:endParaRPr lang="en-US" sz="1150" dirty="0">
              <a:solidFill>
                <a:schemeClr val="bg2"/>
              </a:solidFill>
              <a:latin typeface="+mj-lt"/>
            </a:endParaRPr>
          </a:p>
          <a:p>
            <a:pPr marL="0"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2" action="ppaction://hlinksldjump"/>
              </a:rPr>
              <a:t>Two-Step Model of Social Media Influence</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3" action="ppaction://hlinksldjump"/>
              </a:rPr>
              <a:t>Posting </a:t>
            </a:r>
            <a:r>
              <a:rPr lang="en-US" sz="1150" dirty="0" err="1">
                <a:solidFill>
                  <a:schemeClr val="bg2"/>
                </a:solidFill>
                <a:latin typeface="+mj-lt"/>
                <a:hlinkClick r:id="rId13"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4" action="ppaction://hlinksldjump"/>
              </a:rPr>
              <a:t>Discuss </a:t>
            </a:r>
            <a:r>
              <a:rPr lang="en-US" sz="1150" dirty="0" err="1">
                <a:solidFill>
                  <a:schemeClr val="bg2"/>
                </a:solidFill>
                <a:latin typeface="+mj-lt"/>
                <a:hlinkClick r:id="rId14" action="ppaction://hlinksldjump"/>
              </a:rPr>
              <a:t>Behaviour</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5" action="ppaction://hlinksldjump"/>
              </a:rPr>
              <a:t>Quantitative Sharing </a:t>
            </a:r>
            <a:r>
              <a:rPr lang="en-US" sz="1150" dirty="0" err="1">
                <a:solidFill>
                  <a:schemeClr val="bg2"/>
                </a:solidFill>
                <a:latin typeface="+mj-lt"/>
                <a:hlinkClick r:id="rId15" action="ppaction://hlinksldjump"/>
              </a:rPr>
              <a:t>Behaviour</a:t>
            </a:r>
            <a:r>
              <a:rPr lang="en-US" sz="1150" dirty="0">
                <a:solidFill>
                  <a:schemeClr val="bg2"/>
                </a:solidFill>
                <a:latin typeface="+mj-lt"/>
                <a:hlinkClick r:id="rId15" action="ppaction://hlinksldjump"/>
              </a:rPr>
              <a:t> Analysis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6" action="ppaction://hlinksldjump"/>
              </a:rPr>
              <a:t>Credibility Cloak</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7" action="ppaction://hlinksldjump"/>
              </a:rPr>
              <a:t>Time Shifting</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8" action="ppaction://hlinksldjump"/>
              </a:rPr>
              <a:t>Fake Polls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19" action="ppaction://hlinksldjump"/>
              </a:rPr>
              <a:t>Hoax Sites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0" action="ppaction://hlinksldjump"/>
              </a:rPr>
              <a:t>Russian Influence</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1" action="ppaction://hlinksldjump"/>
              </a:rPr>
              <a:t>Cluster by Cluster Analysis</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2" action="ppaction://hlinksldjump"/>
              </a:rPr>
              <a:t>Quotes</a:t>
            </a:r>
            <a:endParaRPr lang="en-US" sz="1150" dirty="0">
              <a:solidFill>
                <a:schemeClr val="bg2"/>
              </a:solidFill>
              <a:latin typeface="+mj-lt"/>
            </a:endParaRPr>
          </a:p>
          <a:p>
            <a:pPr marL="0" lvl="1" indent="0">
              <a:lnSpc>
                <a:spcPct val="120000"/>
              </a:lnSpc>
              <a:spcBef>
                <a:spcPts val="0"/>
              </a:spcBef>
              <a:buNone/>
            </a:pP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3" action="ppaction://hlinksldjump"/>
              </a:rPr>
              <a:t>5 Steps of the Media Map</a:t>
            </a:r>
            <a:endParaRPr lang="en-US" sz="1150" dirty="0">
              <a:solidFill>
                <a:schemeClr val="bg2"/>
              </a:solidFill>
              <a:latin typeface="+mj-lt"/>
            </a:endParaRPr>
          </a:p>
          <a:p>
            <a:pPr marL="0" lvl="1" indent="0">
              <a:lnSpc>
                <a:spcPct val="120000"/>
              </a:lnSpc>
              <a:spcBef>
                <a:spcPts val="0"/>
              </a:spcBef>
              <a:buNone/>
            </a:pPr>
            <a:r>
              <a:rPr lang="en-US" sz="1150" dirty="0">
                <a:solidFill>
                  <a:schemeClr val="bg2"/>
                </a:solidFill>
                <a:latin typeface="+mj-lt"/>
                <a:hlinkClick r:id="rId24" action="ppaction://hlinksldjump"/>
              </a:rPr>
              <a:t>Conversations</a:t>
            </a:r>
            <a:endParaRPr lang="en-US" sz="1150" dirty="0">
              <a:solidFill>
                <a:schemeClr val="bg2"/>
              </a:solidFill>
              <a:latin typeface="+mj-lt"/>
            </a:endParaRPr>
          </a:p>
        </p:txBody>
      </p:sp>
      <p:sp>
        <p:nvSpPr>
          <p:cNvPr id="27" name="Rectangle 26">
            <a:extLst>
              <a:ext uri="{FF2B5EF4-FFF2-40B4-BE49-F238E27FC236}">
                <a16:creationId xmlns:a16="http://schemas.microsoft.com/office/drawing/2014/main" xmlns="" id="{A9FE99D8-9A38-475C-86A4-03EB1EC7CC81}"/>
              </a:ext>
            </a:extLst>
          </p:cNvPr>
          <p:cNvSpPr/>
          <p:nvPr/>
        </p:nvSpPr>
        <p:spPr>
          <a:xfrm>
            <a:off x="5143121" y="846848"/>
            <a:ext cx="918000" cy="792000"/>
          </a:xfrm>
          <a:prstGeom prst="rect">
            <a:avLst/>
          </a:prstGeom>
          <a:solidFill>
            <a:srgbClr val="CFB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Executive Summary </a:t>
            </a:r>
          </a:p>
        </p:txBody>
      </p:sp>
      <p:sp>
        <p:nvSpPr>
          <p:cNvPr id="28" name="Rectangle 27">
            <a:extLst>
              <a:ext uri="{FF2B5EF4-FFF2-40B4-BE49-F238E27FC236}">
                <a16:creationId xmlns:a16="http://schemas.microsoft.com/office/drawing/2014/main" xmlns="" id="{1AFE6BAC-563B-4CA2-85C5-3F8FAAB83AE2}"/>
              </a:ext>
            </a:extLst>
          </p:cNvPr>
          <p:cNvSpPr/>
          <p:nvPr/>
        </p:nvSpPr>
        <p:spPr>
          <a:xfrm>
            <a:off x="5143121" y="1684774"/>
            <a:ext cx="918000" cy="13911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Non-Traditional Media Map Landscape</a:t>
            </a:r>
          </a:p>
        </p:txBody>
      </p:sp>
      <p:sp>
        <p:nvSpPr>
          <p:cNvPr id="29" name="Rectangle 28">
            <a:extLst>
              <a:ext uri="{FF2B5EF4-FFF2-40B4-BE49-F238E27FC236}">
                <a16:creationId xmlns:a16="http://schemas.microsoft.com/office/drawing/2014/main" xmlns="" id="{071F0DF3-D592-4567-ABA6-B654847EB86F}"/>
              </a:ext>
            </a:extLst>
          </p:cNvPr>
          <p:cNvSpPr/>
          <p:nvPr/>
        </p:nvSpPr>
        <p:spPr>
          <a:xfrm>
            <a:off x="5143121" y="3122341"/>
            <a:ext cx="918000" cy="105097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Social Media Sharing </a:t>
            </a:r>
            <a:r>
              <a:rPr lang="en-US" sz="900" dirty="0" err="1"/>
              <a:t>Behaviour</a:t>
            </a:r>
            <a:r>
              <a:rPr lang="en-US" sz="900" dirty="0"/>
              <a:t> </a:t>
            </a:r>
          </a:p>
        </p:txBody>
      </p:sp>
      <p:sp>
        <p:nvSpPr>
          <p:cNvPr id="30" name="Rectangle 29">
            <a:extLst>
              <a:ext uri="{FF2B5EF4-FFF2-40B4-BE49-F238E27FC236}">
                <a16:creationId xmlns:a16="http://schemas.microsoft.com/office/drawing/2014/main" xmlns="" id="{256CDE4F-AB7B-4166-B7A6-AB07DB9D300C}"/>
              </a:ext>
            </a:extLst>
          </p:cNvPr>
          <p:cNvSpPr/>
          <p:nvPr/>
        </p:nvSpPr>
        <p:spPr>
          <a:xfrm>
            <a:off x="5143121" y="4218106"/>
            <a:ext cx="918000" cy="1201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Patterns of Disinformation </a:t>
            </a:r>
          </a:p>
        </p:txBody>
      </p:sp>
      <p:sp>
        <p:nvSpPr>
          <p:cNvPr id="31" name="Rectangle 30">
            <a:extLst>
              <a:ext uri="{FF2B5EF4-FFF2-40B4-BE49-F238E27FC236}">
                <a16:creationId xmlns:a16="http://schemas.microsoft.com/office/drawing/2014/main" xmlns="" id="{DE347241-4583-49C7-94AF-3EFBD6AFAA57}"/>
              </a:ext>
            </a:extLst>
          </p:cNvPr>
          <p:cNvSpPr/>
          <p:nvPr/>
        </p:nvSpPr>
        <p:spPr>
          <a:xfrm>
            <a:off x="5143121" y="5464095"/>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Detailed Findings and Background Data</a:t>
            </a:r>
          </a:p>
        </p:txBody>
      </p:sp>
      <p:sp>
        <p:nvSpPr>
          <p:cNvPr id="32" name="Rectangle 31">
            <a:extLst>
              <a:ext uri="{FF2B5EF4-FFF2-40B4-BE49-F238E27FC236}">
                <a16:creationId xmlns:a16="http://schemas.microsoft.com/office/drawing/2014/main" xmlns="" id="{B7D89BC6-6169-4F6B-BEAA-F2D123F5ACF0}"/>
              </a:ext>
            </a:extLst>
          </p:cNvPr>
          <p:cNvSpPr/>
          <p:nvPr/>
        </p:nvSpPr>
        <p:spPr>
          <a:xfrm>
            <a:off x="5143121" y="6102884"/>
            <a:ext cx="918000" cy="594000"/>
          </a:xfrm>
          <a:prstGeom prst="rect">
            <a:avLst/>
          </a:prstGeom>
          <a:solidFill>
            <a:srgbClr val="ED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Methodology</a:t>
            </a:r>
          </a:p>
        </p:txBody>
      </p:sp>
      <p:sp>
        <p:nvSpPr>
          <p:cNvPr id="33" name="Rectangle 32">
            <a:extLst>
              <a:ext uri="{FF2B5EF4-FFF2-40B4-BE49-F238E27FC236}">
                <a16:creationId xmlns:a16="http://schemas.microsoft.com/office/drawing/2014/main" xmlns="" id="{AAF32A97-27AC-443D-8CAC-D926B7E5F4D5}"/>
              </a:ext>
            </a:extLst>
          </p:cNvPr>
          <p:cNvSpPr/>
          <p:nvPr/>
        </p:nvSpPr>
        <p:spPr>
          <a:xfrm>
            <a:off x="1981966" y="310906"/>
            <a:ext cx="9789487" cy="245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lumMod val="85000"/>
                  </a:schemeClr>
                </a:solidFill>
              </a:rPr>
              <a:t>Executive Summary     Non-Traditional Media Map Landscape     Social Media Sharing </a:t>
            </a:r>
            <a:r>
              <a:rPr lang="en-US" sz="900" dirty="0" err="1">
                <a:solidFill>
                  <a:schemeClr val="bg1">
                    <a:lumMod val="85000"/>
                  </a:schemeClr>
                </a:solidFill>
              </a:rPr>
              <a:t>Behaviour</a:t>
            </a:r>
            <a:r>
              <a:rPr lang="en-US" sz="900" dirty="0">
                <a:solidFill>
                  <a:schemeClr val="bg1">
                    <a:lumMod val="85000"/>
                  </a:schemeClr>
                </a:solidFill>
              </a:rPr>
              <a:t>     Patterns of Disinformation     </a:t>
            </a:r>
            <a:r>
              <a:rPr lang="en-US" sz="900" b="1" dirty="0">
                <a:solidFill>
                  <a:schemeClr val="bg1"/>
                </a:solidFill>
              </a:rPr>
              <a:t>Detailed Findings and Background Data     </a:t>
            </a:r>
            <a:r>
              <a:rPr lang="en-US" sz="900" dirty="0">
                <a:solidFill>
                  <a:schemeClr val="bg1">
                    <a:lumMod val="85000"/>
                  </a:schemeClr>
                </a:solidFill>
              </a:rPr>
              <a:t>Methodology</a:t>
            </a:r>
            <a:endParaRPr lang="en-US" sz="900" dirty="0">
              <a:solidFill>
                <a:srgbClr val="476DB4"/>
              </a:solidFill>
            </a:endParaRPr>
          </a:p>
        </p:txBody>
      </p:sp>
      <p:sp>
        <p:nvSpPr>
          <p:cNvPr id="19" name="TextBox 18"/>
          <p:cNvSpPr txBox="1"/>
          <p:nvPr/>
        </p:nvSpPr>
        <p:spPr>
          <a:xfrm>
            <a:off x="4124801" y="3098112"/>
            <a:ext cx="742950" cy="769441"/>
          </a:xfrm>
          <a:prstGeom prst="rect">
            <a:avLst/>
          </a:prstGeom>
          <a:noFill/>
        </p:spPr>
        <p:txBody>
          <a:bodyPr wrap="square" rtlCol="0">
            <a:spAutoFit/>
          </a:bodyPr>
          <a:lstStyle/>
          <a:p>
            <a:r>
              <a:rPr lang="en-US" sz="4400" dirty="0" smtClean="0">
                <a:solidFill>
                  <a:schemeClr val="bg1">
                    <a:lumMod val="50000"/>
                  </a:schemeClr>
                </a:solidFill>
                <a:latin typeface="Calibri" panose="020F0502020204030204" pitchFamily="34" charset="0"/>
              </a:rPr>
              <a:t>❷</a:t>
            </a:r>
            <a:endParaRPr lang="en-US" sz="4400" dirty="0">
              <a:solidFill>
                <a:schemeClr val="bg1">
                  <a:lumMod val="50000"/>
                </a:schemeClr>
              </a:solidFill>
              <a:latin typeface="Calibri" panose="020F0502020204030204" pitchFamily="34" charset="0"/>
            </a:endParaRPr>
          </a:p>
        </p:txBody>
      </p:sp>
      <p:sp>
        <p:nvSpPr>
          <p:cNvPr id="34" name="TextBox 33"/>
          <p:cNvSpPr txBox="1"/>
          <p:nvPr/>
        </p:nvSpPr>
        <p:spPr>
          <a:xfrm>
            <a:off x="4124801" y="846848"/>
            <a:ext cx="742950" cy="769441"/>
          </a:xfrm>
          <a:prstGeom prst="rect">
            <a:avLst/>
          </a:prstGeom>
          <a:noFill/>
        </p:spPr>
        <p:txBody>
          <a:bodyPr wrap="square" rtlCol="0">
            <a:spAutoFit/>
          </a:bodyPr>
          <a:lstStyle/>
          <a:p>
            <a:r>
              <a:rPr lang="en-US" sz="4400" dirty="0" smtClean="0">
                <a:solidFill>
                  <a:srgbClr val="CFB475"/>
                </a:solidFill>
                <a:latin typeface="Calibri" panose="020F0502020204030204" pitchFamily="34" charset="0"/>
              </a:rPr>
              <a:t>❶</a:t>
            </a:r>
            <a:endParaRPr lang="en-US" sz="4400" dirty="0">
              <a:solidFill>
                <a:srgbClr val="CFB475"/>
              </a:solidFill>
              <a:latin typeface="Calibri" panose="020F0502020204030204" pitchFamily="34" charset="0"/>
            </a:endParaRPr>
          </a:p>
        </p:txBody>
      </p:sp>
      <p:sp>
        <p:nvSpPr>
          <p:cNvPr id="35" name="TextBox 34"/>
          <p:cNvSpPr txBox="1"/>
          <p:nvPr/>
        </p:nvSpPr>
        <p:spPr>
          <a:xfrm>
            <a:off x="4130840" y="5503751"/>
            <a:ext cx="742950" cy="769441"/>
          </a:xfrm>
          <a:prstGeom prst="rect">
            <a:avLst/>
          </a:prstGeom>
          <a:noFill/>
        </p:spPr>
        <p:txBody>
          <a:bodyPr wrap="square" rtlCol="0">
            <a:spAutoFit/>
          </a:bodyPr>
          <a:lstStyle/>
          <a:p>
            <a:r>
              <a:rPr lang="en-US" sz="4400" dirty="0" smtClean="0">
                <a:solidFill>
                  <a:srgbClr val="ED2E52"/>
                </a:solidFill>
                <a:latin typeface="Calibri" panose="020F0502020204030204" pitchFamily="34" charset="0"/>
              </a:rPr>
              <a:t>❸</a:t>
            </a:r>
            <a:endParaRPr lang="en-US" sz="4400" dirty="0">
              <a:solidFill>
                <a:srgbClr val="ED2E52"/>
              </a:solidFill>
              <a:latin typeface="Calibri" panose="020F0502020204030204" pitchFamily="34" charset="0"/>
            </a:endParaRPr>
          </a:p>
        </p:txBody>
      </p:sp>
    </p:spTree>
    <p:extLst>
      <p:ext uri="{BB962C8B-B14F-4D97-AF65-F5344CB8AC3E}">
        <p14:creationId xmlns:p14="http://schemas.microsoft.com/office/powerpoint/2010/main" val="1695467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43049"/>
      </a:hlink>
      <a:folHlink>
        <a:srgbClr val="2430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40316</TotalTime>
  <Words>33015</Words>
  <Application>Microsoft Macintosh PowerPoint</Application>
  <PresentationFormat>Widescreen</PresentationFormat>
  <Paragraphs>2689</Paragraphs>
  <Slides>175</Slides>
  <Notes>154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175</vt:i4>
      </vt:variant>
    </vt:vector>
  </HeadingPairs>
  <TitlesOfParts>
    <vt:vector size="180" baseType="lpstr">
      <vt:lpstr>Calibri</vt:lpstr>
      <vt:lpstr>Roboto</vt:lpstr>
      <vt:lpstr>Times New Roman</vt:lpstr>
      <vt:lpstr>Arial</vt:lpstr>
      <vt:lpstr>Office Theme</vt:lpstr>
      <vt:lpstr>PowerPoint Presentation</vt:lpstr>
      <vt:lpstr>INTRODUCTION</vt:lpstr>
      <vt:lpstr>INTRODUCTION</vt:lpstr>
      <vt:lpstr>What this study does:</vt:lpstr>
      <vt:lpstr>PowerPoint Presentation</vt:lpstr>
      <vt:lpstr>Perspective from Pierre Haski</vt:lpstr>
      <vt:lpstr>PowerPoint Presentation</vt:lpstr>
      <vt:lpstr> CONTENTS</vt:lpstr>
      <vt:lpstr>PowerPoint Presentation</vt:lpstr>
      <vt:lpstr>MEDIA MAP</vt:lpstr>
      <vt:lpstr>MEDIA MAP</vt:lpstr>
      <vt:lpstr>The narrative frame positions the source: left vs. right or global vs. local</vt:lpstr>
      <vt:lpstr>Non-traditional media can be clustered by topic</vt:lpstr>
      <vt:lpstr>MEDIA CLUSTERS</vt:lpstr>
      <vt:lpstr>How people share</vt:lpstr>
      <vt:lpstr>Patterns of disinformation </vt:lpstr>
      <vt:lpstr>OTHER OBSERVATIONS</vt:lpstr>
      <vt:lpstr>PowerPoint Presentation</vt:lpstr>
      <vt:lpstr>There is virtually no common ground</vt:lpstr>
      <vt:lpstr>No common ground (continued)</vt:lpstr>
      <vt:lpstr>What is fake news?</vt:lpstr>
      <vt:lpstr>Fake news is emotional, not factual</vt:lpstr>
      <vt:lpstr>Information dynamics: how narratives move</vt:lpstr>
      <vt:lpstr>Sharing a post moves and amplifies content</vt:lpstr>
      <vt:lpstr>By sharing, people seek community &amp; identity</vt:lpstr>
      <vt:lpstr>Debunking fake news has its limits</vt:lpstr>
      <vt:lpstr>EXECUTIVE SUMMARY RECOMMENDATIONS </vt:lpstr>
      <vt:lpstr>EXECUTIVE SUMMARY: RECOMMENDATIONS</vt:lpstr>
      <vt:lpstr>Win larger audiences for traditional media</vt:lpstr>
      <vt:lpstr>Call on platforms to reverse harmful trends</vt:lpstr>
      <vt:lpstr>Some background on segregation</vt:lpstr>
      <vt:lpstr>Encourage meaningful conversations</vt:lpstr>
      <vt:lpstr>Eliminate fake accounts</vt:lpstr>
      <vt:lpstr>Shine light on algorithms and dark money   </vt:lpstr>
      <vt:lpstr>End echo chambers in social media</vt:lpstr>
      <vt:lpstr>Regulatory bodies must enforce transparency</vt:lpstr>
      <vt:lpstr>Political actors: adhere to a code of conduct</vt:lpstr>
      <vt:lpstr>Citizens should participate in discussions</vt:lpstr>
      <vt:lpstr>PowerPoint Presentation</vt:lpstr>
      <vt:lpstr> CONTENTS </vt:lpstr>
      <vt:lpstr>  The French Election Social Media Landscape 2017 </vt:lpstr>
      <vt:lpstr> METHODOLOGY  Social understanding from social listening</vt:lpstr>
      <vt:lpstr>Phase 1  NON-TRADITIONAL MEDIA MAP LANDSCAPE</vt:lpstr>
      <vt:lpstr>HOW TO READ THE MEDIA MAP</vt:lpstr>
      <vt:lpstr>SECTIONS OF THE MEDIA MAP</vt:lpstr>
      <vt:lpstr> NARRATIVE FRAMES  IN NON-TRADITIONAL MEDIA</vt:lpstr>
      <vt:lpstr>CLUSTERING OF MEDIA SOURCES </vt:lpstr>
      <vt:lpstr>CLUSTERING ON THE MEDIA MAP </vt:lpstr>
      <vt:lpstr>CANDIDATE SUPPORT AND INFLUENCE </vt:lpstr>
      <vt:lpstr>CANDIDATE SUPPORT AND INFLUENCE </vt:lpstr>
      <vt:lpstr>FOREIGN INFLUENCE </vt:lpstr>
      <vt:lpstr>FOREIGN INFLUENCE (continued) </vt:lpstr>
      <vt:lpstr>MEDIA MAP TRENDS</vt:lpstr>
      <vt:lpstr>MEDIA MAP TRENDS</vt:lpstr>
      <vt:lpstr>Phase 2  SOCIAL MEDIA SHARING BEHAVIOUR</vt:lpstr>
      <vt:lpstr> CONTENTS </vt:lpstr>
      <vt:lpstr> Social media sharing behaviour sheds light on engagement in election discussions</vt:lpstr>
      <vt:lpstr>SOME DEFINITIONS</vt:lpstr>
      <vt:lpstr> TWO-STEP MODEL  OF SOCIAL MEDIA INFLUENCE </vt:lpstr>
      <vt:lpstr>POSTING BEHAVIOUR </vt:lpstr>
      <vt:lpstr>TYPES OF POSTS</vt:lpstr>
      <vt:lpstr> The Repeat behaviour is the most common</vt:lpstr>
      <vt:lpstr>Drivers of Repeat posts</vt:lpstr>
      <vt:lpstr> Where Repeat posts  appear on Media Map</vt:lpstr>
      <vt:lpstr>Posts with a mission</vt:lpstr>
      <vt:lpstr>Drivers of Mission posts</vt:lpstr>
      <vt:lpstr> Where Mission posts  appear on Media Map</vt:lpstr>
      <vt:lpstr> Posts intended to provoke and confuse</vt:lpstr>
      <vt:lpstr>Drivers of Provoke  posts</vt:lpstr>
      <vt:lpstr> Where Provoke posts appear on Media Map</vt:lpstr>
      <vt:lpstr>DISCUSS BEHAVIOUR </vt:lpstr>
      <vt:lpstr>TYPES OF DISCUSS POSTS</vt:lpstr>
      <vt:lpstr> Expressing agreement  adds to the discussion</vt:lpstr>
      <vt:lpstr> Drivers of Agree posts   </vt:lpstr>
      <vt:lpstr> Where Agree posts  appear on Media Map</vt:lpstr>
      <vt:lpstr> Debate behaviour is most  common in Discuss posts</vt:lpstr>
      <vt:lpstr> Drivers of Debate posts in discussions</vt:lpstr>
      <vt:lpstr> Where Debate posts appear on Media Map</vt:lpstr>
      <vt:lpstr> What users do to debunk false or fake stories</vt:lpstr>
      <vt:lpstr>Drivers of Debunk posts</vt:lpstr>
      <vt:lpstr> Where Debunk posts appear on Media Map</vt:lpstr>
      <vt:lpstr> Conclusions on sharing behaviours  Post: Repeat, Mission, Provoke Discuss: Agree, Debate, Debunk</vt:lpstr>
      <vt:lpstr>  </vt:lpstr>
      <vt:lpstr>QUANTITATIVE  SHARING BEHAVIOUR  ANALYSIS</vt:lpstr>
      <vt:lpstr>METRICS OF SHARING BEHAVIOUR</vt:lpstr>
      <vt:lpstr> Few users are open to different content</vt:lpstr>
      <vt:lpstr> Continued…</vt:lpstr>
      <vt:lpstr>Phase 3  PATTERNS OF DISINFORMATION</vt:lpstr>
      <vt:lpstr> CONTENTS </vt:lpstr>
      <vt:lpstr>Four tactics are used to sow disinformation</vt:lpstr>
      <vt:lpstr>CREDIBILITY CLOAK</vt:lpstr>
      <vt:lpstr>Continued…</vt:lpstr>
      <vt:lpstr>TIME SHIFTING</vt:lpstr>
      <vt:lpstr>FAKE POLLS</vt:lpstr>
      <vt:lpstr>HOAX SITES</vt:lpstr>
      <vt:lpstr> RUSSIAN INFLUENCE</vt:lpstr>
      <vt:lpstr>PowerPoint Presentation</vt:lpstr>
      <vt:lpstr>DETAILED FINDINGS AND BACKGROUND DATA</vt:lpstr>
      <vt:lpstr> CONTENTS </vt:lpstr>
      <vt:lpstr>  CLUSTER  BY CLUSTER  ANALYSIS</vt:lpstr>
      <vt:lpstr>Analysis of clusters, by type of media source</vt:lpstr>
      <vt:lpstr>EXTEND CLUSTERS  </vt:lpstr>
      <vt:lpstr>EXTEND CLUSTERS </vt:lpstr>
      <vt:lpstr> EXTEND CLUSTERS  </vt:lpstr>
      <vt:lpstr>REFRAME CLUSTERS </vt:lpstr>
      <vt:lpstr>Reframe sub-clusters  </vt:lpstr>
      <vt:lpstr>Reframe sub-clusters </vt:lpstr>
      <vt:lpstr>REFRAME CLUSTERS</vt:lpstr>
      <vt:lpstr>REFRAME CLUSTERS</vt:lpstr>
      <vt:lpstr>REFRAME CLUSTERS</vt:lpstr>
      <vt:lpstr>REFRAME CLUSTERS</vt:lpstr>
      <vt:lpstr>REFRAME CLUSTERS</vt:lpstr>
      <vt:lpstr>REFRAME CLUSTERS</vt:lpstr>
      <vt:lpstr>ALTERNATIVE CLUSTERS</vt:lpstr>
      <vt:lpstr>ALTERNATIVE CLUSTERS</vt:lpstr>
      <vt:lpstr>QUOTES </vt:lpstr>
      <vt:lpstr> REPEAT POST BEHAVIOUR </vt:lpstr>
      <vt:lpstr> MISSION POST BEHAVIOUR: Filing &amp; pointing</vt:lpstr>
      <vt:lpstr> MISSION POST BEHAVIOUR: Filing &amp; pointing</vt:lpstr>
      <vt:lpstr> MISSION POST BEHAVIOUR: Addressing &amp; alerting</vt:lpstr>
      <vt:lpstr> MISSION POST BEHAVIOUR: Addressing &amp; alerting</vt:lpstr>
      <vt:lpstr>PowerPoint Presentation</vt:lpstr>
      <vt:lpstr> MISSION POST BEHAVIOUR: Addressing &amp; alerting</vt:lpstr>
      <vt:lpstr>PowerPoint Presentation</vt:lpstr>
      <vt:lpstr>PowerPoint Presentation</vt:lpstr>
      <vt:lpstr>PowerPoint Presentation</vt:lpstr>
      <vt:lpstr>PowerPoint Presentation</vt:lpstr>
      <vt:lpstr>  PROVOKE POST BEHAVIOUR: Content-driven provocation  </vt:lpstr>
      <vt:lpstr>  PROVOKE POST BEHAVIOUR: Content-driven provocation  </vt:lpstr>
      <vt:lpstr>  PROVOKE POST BEHAVIOUR: Content-driven provocation  </vt:lpstr>
      <vt:lpstr>PowerPoint Presentation</vt:lpstr>
      <vt:lpstr>PowerPoint Presentation</vt:lpstr>
      <vt:lpstr>PowerPoint Presentation</vt:lpstr>
      <vt:lpstr> DISCUSS BEHAVIOUR: AGREE Appreciate</vt:lpstr>
      <vt:lpstr> DISCUSS BEHAVIOUR: AGREE Appreciate</vt:lpstr>
      <vt:lpstr> DISCUSS BEHAVIOUR: AGREE Escalate</vt:lpstr>
      <vt:lpstr> DISCUSS BEHAVIOUR: AGREE Escalate</vt:lpstr>
      <vt:lpstr> DISCUSS BEHAVIOUR: AGREE Outcry</vt:lpstr>
      <vt:lpstr> DISCUSS BEHAVIOUR: AGREE Outcry</vt:lpstr>
      <vt:lpstr> DISCUSS BEHAVIOUR: AGREE Outcry</vt:lpstr>
      <vt:lpstr> DISCUSS BEHAVIOUR: AGREE Outcry</vt:lpstr>
      <vt:lpstr> DISCUSS BEHAVIOUR: AGREE Outcry</vt:lpstr>
      <vt:lpstr> DISCUSS BEHAVIOUR: AGREE Outcry</vt:lpstr>
      <vt:lpstr> DISCUSS BEHAVIOUR: AGREE Call for action</vt:lpstr>
      <vt:lpstr> DISCUSS BEHAVIOUR: AGREE Call for action</vt:lpstr>
      <vt:lpstr> DISCUSS BEHAVIOUR: AGREE Call for action </vt:lpstr>
      <vt:lpstr> DISCUSS BEHAVIOUR: DEBATE Mapping agreement</vt:lpstr>
      <vt:lpstr> DISCUSS BEHAVIOUR: DEBATE Mapping agreement</vt:lpstr>
      <vt:lpstr> DISCUSS BEHAVIOUR: DEBATE Extend the argument</vt:lpstr>
      <vt:lpstr> DISCUSS BEHAVIOUR: DEBATE Extend the argument</vt:lpstr>
      <vt:lpstr> DISCUSS BEHAVIOUR: DEBATE Extend the argument</vt:lpstr>
      <vt:lpstr> DISCUSS BEHAVIOUR: DEBATE Extend the argument</vt:lpstr>
      <vt:lpstr> DISCUSS BEHAVIOUR: DEBATE Extend the argument</vt:lpstr>
      <vt:lpstr> DISCUSS BEHAVIOUR: DEBATE Advance rational arguments</vt:lpstr>
      <vt:lpstr> DISCUSS BEHAVIOUR: DEBATE Advance rational arguments</vt:lpstr>
      <vt:lpstr> DISCUSS BEHAVIOUR: DEBUNK Chasing trolls</vt:lpstr>
      <vt:lpstr> DISCUSS BEHAVIOUR: DEBUNK  Chasing trolls</vt:lpstr>
      <vt:lpstr> DISCUSS BEHAVIOUR: DEBUNK Detoxing fake stories</vt:lpstr>
      <vt:lpstr> DISCUSS BEHAVIOUR: DEBUNK Detoxing fake stories</vt:lpstr>
      <vt:lpstr> DISCUSS BEHAVIOUR: DEBUNK Debunk publication </vt:lpstr>
      <vt:lpstr> DISCUSS BEHAVIOUR: DEBUNK Debunk publication </vt:lpstr>
      <vt:lpstr> DISCUSS BEHAVIOUR: DEBUNK Misunderstood comedy</vt:lpstr>
      <vt:lpstr> DISCUSS BEHAVIOUR: DEBUNK Misunderstood comedy</vt:lpstr>
      <vt:lpstr>METHODOLOGY</vt:lpstr>
      <vt:lpstr> CONTENTS </vt:lpstr>
      <vt:lpstr>METHODOLOGY: 5 steps of the Media Map</vt:lpstr>
      <vt:lpstr>METHODOLOGY: 5 steps of the Media Map</vt:lpstr>
      <vt:lpstr>METHODOLOGY: 5 steps of the Media Map</vt:lpstr>
      <vt:lpstr>METHODOLOGY: 5 steps of the Media Map</vt:lpstr>
      <vt:lpstr>METHODOLOGY: 5 steps of the Media Map</vt:lpstr>
      <vt:lpstr>METHODOLOGY: 5 steps of the Media Map</vt:lpstr>
      <vt:lpstr>METHODOLOGY: 5 steps of the Media Map</vt:lpstr>
      <vt:lpstr>METHODOLOGY: 5 steps of the Media Map</vt:lpstr>
      <vt:lpstr>METHODOLOGY: Conversations</vt:lpstr>
      <vt:lpstr>ACKNOWLEDGEMENTS</vt:lpstr>
    </vt:vector>
  </TitlesOfParts>
  <Manager/>
  <Company/>
  <LinksUpToDate>false</LinksUpToDate>
  <SharedDoc>false</SharedDoc>
  <HyperlinkBase>bakamosocial.com</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Election - Bakamo.Social Study</dc:title>
  <dc:subject/>
  <dc:creator/>
  <cp:keywords/>
  <dc:description/>
  <cp:lastModifiedBy>Daniel Fazekas</cp:lastModifiedBy>
  <cp:revision>808</cp:revision>
  <cp:lastPrinted>2017-09-14T10:24:59Z</cp:lastPrinted>
  <dcterms:modified xsi:type="dcterms:W3CDTF">2017-09-17T01:22:13Z</dcterms:modified>
  <cp:category/>
</cp:coreProperties>
</file>